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99" r:id="rId3"/>
    <p:sldId id="301" r:id="rId4"/>
    <p:sldId id="302" r:id="rId5"/>
    <p:sldId id="280" r:id="rId6"/>
    <p:sldId id="303" r:id="rId7"/>
    <p:sldId id="304" r:id="rId8"/>
    <p:sldId id="300" r:id="rId9"/>
  </p:sldIdLst>
  <p:sldSz cx="9144000" cy="6858000" type="screen4x3"/>
  <p:notesSz cx="6889750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86E3127-1305-4BBD-971C-307A7C8084FA}">
          <p14:sldIdLst>
            <p14:sldId id="257"/>
            <p14:sldId id="299"/>
            <p14:sldId id="301"/>
            <p14:sldId id="302"/>
            <p14:sldId id="280"/>
            <p14:sldId id="303"/>
            <p14:sldId id="304"/>
            <p14:sldId id="300"/>
          </p14:sldIdLst>
        </p14:section>
        <p14:section name="Resources" id="{10C4E02D-5109-4720-9742-CA4C8A79AAA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howGuides="1">
      <p:cViewPr varScale="1">
        <p:scale>
          <a:sx n="109" d="100"/>
          <a:sy n="109" d="100"/>
        </p:scale>
        <p:origin x="171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47" d="100"/>
          <a:sy n="47" d="100"/>
        </p:scale>
        <p:origin x="2780" y="40"/>
      </p:cViewPr>
      <p:guideLst>
        <p:guide orient="horz" pos="3156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5558" cy="501095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8" y="0"/>
            <a:ext cx="2985558" cy="501095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r">
              <a:defRPr sz="1200"/>
            </a:lvl1pPr>
          </a:lstStyle>
          <a:p>
            <a:fld id="{CD3072F9-735C-42D6-B3FE-C1428C977404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2475"/>
            <a:ext cx="5010150" cy="3757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64" tIns="46232" rIns="92464" bIns="46232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6" y="4760398"/>
            <a:ext cx="5511800" cy="4509849"/>
          </a:xfrm>
          <a:prstGeom prst="rect">
            <a:avLst/>
          </a:prstGeom>
        </p:spPr>
        <p:txBody>
          <a:bodyPr vert="horz" lIns="92464" tIns="46232" rIns="92464" bIns="4623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519054"/>
            <a:ext cx="2985558" cy="501095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8" y="9519054"/>
            <a:ext cx="2985558" cy="501095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/>
            </a:lvl1pPr>
          </a:lstStyle>
          <a:p>
            <a:fld id="{E48F6ADE-AB87-4F55-A963-E2DCF01A16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180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F6ADE-AB87-4F55-A963-E2DCF01A161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980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D761F-61F0-2647-9704-A8CD29D766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958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F6ADE-AB87-4F55-A963-E2DCF01A161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1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CB669-9455-4EBC-BE69-769177472D62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15FF-839D-44B9-B255-EDB8DEAF8D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646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CB669-9455-4EBC-BE69-769177472D62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15FF-839D-44B9-B255-EDB8DEAF8D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54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CB669-9455-4EBC-BE69-769177472D62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15FF-839D-44B9-B255-EDB8DEAF8D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43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CB669-9455-4EBC-BE69-769177472D62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15FF-839D-44B9-B255-EDB8DEAF8D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913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CB669-9455-4EBC-BE69-769177472D62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15FF-839D-44B9-B255-EDB8DEAF8D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565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CB669-9455-4EBC-BE69-769177472D62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15FF-839D-44B9-B255-EDB8DEAF8D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367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CB669-9455-4EBC-BE69-769177472D62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15FF-839D-44B9-B255-EDB8DEAF8D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314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CB669-9455-4EBC-BE69-769177472D62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15FF-839D-44B9-B255-EDB8DEAF8D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841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CB669-9455-4EBC-BE69-769177472D62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15FF-839D-44B9-B255-EDB8DEAF8D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017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CB669-9455-4EBC-BE69-769177472D62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15FF-839D-44B9-B255-EDB8DEAF8D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336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CB669-9455-4EBC-BE69-769177472D62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15FF-839D-44B9-B255-EDB8DEAF8D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957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CB669-9455-4EBC-BE69-769177472D62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D15FF-839D-44B9-B255-EDB8DEAF8D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36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5FEA85-2FD8-C3E2-E727-2C97AD7E0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9411"/>
            <a:ext cx="9144000" cy="52191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260648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1734" y="116632"/>
            <a:ext cx="8928992" cy="144655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C00000"/>
                </a:solidFill>
              </a:rPr>
              <a:t>Making Geographical Decisions♥</a:t>
            </a:r>
          </a:p>
          <a:p>
            <a:pPr algn="ctr"/>
            <a:r>
              <a:rPr lang="en-GB" sz="2800" b="1" dirty="0"/>
              <a:t>Ideas for supporting students confidence and ability to make and justify geographical decisions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91734" y="5762126"/>
            <a:ext cx="8584722" cy="954107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B050"/>
                </a:solidFill>
              </a:rPr>
              <a:t>Kelly Daish – </a:t>
            </a:r>
            <a:r>
              <a:rPr lang="en-GB" sz="2800" i="1" dirty="0">
                <a:solidFill>
                  <a:srgbClr val="00B050"/>
                </a:solidFill>
              </a:rPr>
              <a:t>The </a:t>
            </a:r>
            <a:r>
              <a:rPr lang="en-GB" sz="2800" i="1" dirty="0" err="1">
                <a:solidFill>
                  <a:srgbClr val="00B050"/>
                </a:solidFill>
              </a:rPr>
              <a:t>Vyne</a:t>
            </a:r>
            <a:r>
              <a:rPr lang="en-GB" sz="2800" i="1" dirty="0">
                <a:solidFill>
                  <a:srgbClr val="00B050"/>
                </a:solidFill>
              </a:rPr>
              <a:t> Community School</a:t>
            </a:r>
          </a:p>
          <a:p>
            <a:r>
              <a:rPr lang="en-GB" sz="2800" i="1" dirty="0">
                <a:solidFill>
                  <a:srgbClr val="00B050"/>
                </a:solidFill>
              </a:rPr>
              <a:t>@</a:t>
            </a:r>
            <a:r>
              <a:rPr lang="en-GB" sz="2800" i="1" dirty="0" err="1">
                <a:solidFill>
                  <a:srgbClr val="00B050"/>
                </a:solidFill>
              </a:rPr>
              <a:t>K_M_Campbell</a:t>
            </a:r>
            <a:endParaRPr lang="en-GB" sz="2800" i="1" dirty="0">
              <a:solidFill>
                <a:srgbClr val="00B05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228FCF-A125-4E9A-9BAE-340F7CA19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5774887"/>
            <a:ext cx="648072" cy="92858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9594C11-8514-4FD4-8D05-D59CBD7AE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580" y="5787650"/>
            <a:ext cx="949656" cy="92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671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896FB9-3D12-4069-BD0D-5B880CF45106}"/>
              </a:ext>
            </a:extLst>
          </p:cNvPr>
          <p:cNvSpPr txBox="1"/>
          <p:nvPr/>
        </p:nvSpPr>
        <p:spPr>
          <a:xfrm>
            <a:off x="91734" y="116632"/>
            <a:ext cx="8928992" cy="584775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C00000"/>
                </a:solidFill>
              </a:rPr>
              <a:t>Making Geographical Decisions♥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B404B2-A9C9-4788-B25B-E9F6E0482486}"/>
              </a:ext>
            </a:extLst>
          </p:cNvPr>
          <p:cNvSpPr txBox="1"/>
          <p:nvPr/>
        </p:nvSpPr>
        <p:spPr>
          <a:xfrm>
            <a:off x="907670" y="1182231"/>
            <a:ext cx="732866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u="sng" dirty="0"/>
              <a:t>Challenges</a:t>
            </a:r>
          </a:p>
          <a:p>
            <a:pPr marL="285750" indent="-285750">
              <a:buBlip>
                <a:blip r:embed="rId2"/>
              </a:buBlip>
            </a:pPr>
            <a:r>
              <a:rPr lang="en-GB" sz="2600" dirty="0"/>
              <a:t>Heavily resourced.</a:t>
            </a:r>
          </a:p>
          <a:p>
            <a:pPr marL="285750" indent="-285750">
              <a:buBlip>
                <a:blip r:embed="rId2"/>
              </a:buBlip>
            </a:pPr>
            <a:r>
              <a:rPr lang="en-GB" sz="2600" dirty="0"/>
              <a:t>Requires high-level literacy skills.</a:t>
            </a:r>
          </a:p>
          <a:p>
            <a:pPr marL="285750" indent="-285750">
              <a:buBlip>
                <a:blip r:embed="rId2"/>
              </a:buBlip>
            </a:pPr>
            <a:r>
              <a:rPr lang="en-GB" sz="2600" dirty="0"/>
              <a:t>Read large bodies of text.</a:t>
            </a:r>
          </a:p>
          <a:p>
            <a:pPr marL="285750" indent="-285750">
              <a:buBlip>
                <a:blip r:embed="rId2"/>
              </a:buBlip>
            </a:pPr>
            <a:r>
              <a:rPr lang="en-GB" sz="2600" dirty="0"/>
              <a:t>Understand and extract appropriate information from maps, datasets, graphs etc.</a:t>
            </a:r>
          </a:p>
          <a:p>
            <a:pPr marL="285750" indent="-285750">
              <a:buBlip>
                <a:blip r:embed="rId2"/>
              </a:buBlip>
            </a:pPr>
            <a:r>
              <a:rPr lang="en-GB" sz="2600" dirty="0"/>
              <a:t>Making connections and think holistically.</a:t>
            </a:r>
          </a:p>
          <a:p>
            <a:pPr marL="285750" indent="-285750">
              <a:buBlip>
                <a:blip r:embed="rId2"/>
              </a:buBlip>
            </a:pPr>
            <a:r>
              <a:rPr lang="en-GB" sz="2600" dirty="0"/>
              <a:t>Select appropriate information to support decision.</a:t>
            </a:r>
          </a:p>
          <a:p>
            <a:pPr marL="285750" indent="-285750">
              <a:buBlip>
                <a:blip r:embed="rId2"/>
              </a:buBlip>
            </a:pPr>
            <a:r>
              <a:rPr lang="en-GB" sz="2600" dirty="0"/>
              <a:t>Empathy.</a:t>
            </a:r>
          </a:p>
          <a:p>
            <a:pPr marL="285750" indent="-285750">
              <a:buBlip>
                <a:blip r:embed="rId2"/>
              </a:buBlip>
            </a:pPr>
            <a:r>
              <a:rPr lang="en-GB" sz="2600" dirty="0"/>
              <a:t>Making a decision!</a:t>
            </a:r>
          </a:p>
        </p:txBody>
      </p:sp>
    </p:spTree>
    <p:extLst>
      <p:ext uri="{BB962C8B-B14F-4D97-AF65-F5344CB8AC3E}">
        <p14:creationId xmlns:p14="http://schemas.microsoft.com/office/powerpoint/2010/main" val="1433585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597214-556C-48DA-90EF-03F8DCB6E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142990"/>
            <a:ext cx="5440836" cy="40826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BB29ED-D99B-43F8-822C-881FA7A9A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82" y="2005993"/>
            <a:ext cx="6313834" cy="4735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26065C-7DFC-4EB2-AEED-B189DF50D183}"/>
              </a:ext>
            </a:extLst>
          </p:cNvPr>
          <p:cNvSpPr txBox="1"/>
          <p:nvPr/>
        </p:nvSpPr>
        <p:spPr>
          <a:xfrm>
            <a:off x="-180528" y="116631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1.  Optionality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BACFA3-E5E2-4CA2-A7EE-E8256006F89A}"/>
              </a:ext>
            </a:extLst>
          </p:cNvPr>
          <p:cNvSpPr txBox="1"/>
          <p:nvPr/>
        </p:nvSpPr>
        <p:spPr>
          <a:xfrm>
            <a:off x="6374135" y="4437112"/>
            <a:ext cx="2736304" cy="2062103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u="sng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Ideas</a:t>
            </a:r>
          </a:p>
          <a:p>
            <a:pPr marL="285750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GB" sz="1600" dirty="0">
                <a:latin typeface="Century Gothic" panose="020B0502020202020204" pitchFamily="34" charset="0"/>
              </a:rPr>
              <a:t>Where should a wind farm be constructed?</a:t>
            </a:r>
          </a:p>
          <a:p>
            <a:pPr marL="285750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GB" sz="1600" dirty="0">
                <a:latin typeface="Century Gothic" panose="020B0502020202020204" pitchFamily="34" charset="0"/>
              </a:rPr>
              <a:t>Where should new housing be built?</a:t>
            </a:r>
          </a:p>
          <a:p>
            <a:pPr marL="285750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GB" sz="1600" dirty="0">
                <a:latin typeface="Century Gothic" panose="020B0502020202020204" pitchFamily="34" charset="0"/>
              </a:rPr>
              <a:t>Which part of the town should be protected from flooding?</a:t>
            </a:r>
          </a:p>
        </p:txBody>
      </p:sp>
    </p:spTree>
    <p:extLst>
      <p:ext uri="{BB962C8B-B14F-4D97-AF65-F5344CB8AC3E}">
        <p14:creationId xmlns:p14="http://schemas.microsoft.com/office/powerpoint/2010/main" val="121588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34A907-3F0B-4981-A53C-C0646F084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71710"/>
            <a:ext cx="5400600" cy="4050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0AA620-0B12-4319-B4DA-8C9A10C2A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83" y="2882001"/>
            <a:ext cx="5256584" cy="3942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9ED2BB-3F70-4D19-8CC1-477E613DFD8B}"/>
              </a:ext>
            </a:extLst>
          </p:cNvPr>
          <p:cNvSpPr txBox="1"/>
          <p:nvPr/>
        </p:nvSpPr>
        <p:spPr>
          <a:xfrm>
            <a:off x="-180528" y="116631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2.  Yes/No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9BE1A2-774B-4FD5-8A39-787D4E838EB3}"/>
              </a:ext>
            </a:extLst>
          </p:cNvPr>
          <p:cNvSpPr txBox="1"/>
          <p:nvPr/>
        </p:nvSpPr>
        <p:spPr>
          <a:xfrm>
            <a:off x="5640486" y="4581128"/>
            <a:ext cx="3096344" cy="2062103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u="sng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Ideas</a:t>
            </a:r>
          </a:p>
          <a:p>
            <a:pPr marL="285750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GB" sz="1600" dirty="0">
                <a:latin typeface="Century Gothic" panose="020B0502020202020204" pitchFamily="34" charset="0"/>
              </a:rPr>
              <a:t>Should deforestation be allowed to take place?</a:t>
            </a:r>
          </a:p>
          <a:p>
            <a:pPr marL="285750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GB" sz="1600" dirty="0">
                <a:latin typeface="Century Gothic" panose="020B0502020202020204" pitchFamily="34" charset="0"/>
              </a:rPr>
              <a:t>Should tourism be banned in location X?</a:t>
            </a:r>
          </a:p>
          <a:p>
            <a:pPr marL="285750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GB" sz="1600" dirty="0">
                <a:latin typeface="Century Gothic" panose="020B0502020202020204" pitchFamily="34" charset="0"/>
              </a:rPr>
              <a:t>Should people attend annual volcano awareness training?</a:t>
            </a:r>
          </a:p>
        </p:txBody>
      </p:sp>
    </p:spTree>
    <p:extLst>
      <p:ext uri="{BB962C8B-B14F-4D97-AF65-F5344CB8AC3E}">
        <p14:creationId xmlns:p14="http://schemas.microsoft.com/office/powerpoint/2010/main" val="203671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977" y="65943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GB" b="1" i="1" dirty="0">
                <a:solidFill>
                  <a:srgbClr val="C00000"/>
                </a:solidFill>
              </a:rPr>
              <a:t>The economic benefits of palm oil production are worth the environmental damage caused.</a:t>
            </a:r>
          </a:p>
          <a:p>
            <a:pPr marL="0" indent="0" algn="ctr">
              <a:buNone/>
            </a:pPr>
            <a:r>
              <a:rPr lang="en-US" b="1" dirty="0"/>
              <a:t>Do you agree?</a:t>
            </a:r>
          </a:p>
        </p:txBody>
      </p:sp>
      <p:sp>
        <p:nvSpPr>
          <p:cNvPr id="6" name="Left-Right Arrow 5"/>
          <p:cNvSpPr/>
          <p:nvPr/>
        </p:nvSpPr>
        <p:spPr>
          <a:xfrm>
            <a:off x="318977" y="2966583"/>
            <a:ext cx="8415448" cy="421415"/>
          </a:xfrm>
          <a:prstGeom prst="left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1367" y="3613185"/>
            <a:ext cx="1519348" cy="10159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I totally agree because…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2110981" y="3636719"/>
            <a:ext cx="1660919" cy="10159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I partially agree because…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4935358" y="3657529"/>
            <a:ext cx="1735507" cy="9716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I disagree slightly because…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37043" y="3678339"/>
            <a:ext cx="1687882" cy="9508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I totally disagree because…</a:t>
            </a:r>
          </a:p>
        </p:txBody>
      </p:sp>
      <p:pic>
        <p:nvPicPr>
          <p:cNvPr id="1026" name="Picture 2" descr="Pin on Animated Emoji">
            <a:extLst>
              <a:ext uri="{FF2B5EF4-FFF2-40B4-BE49-F238E27FC236}">
                <a16:creationId xmlns:a16="http://schemas.microsoft.com/office/drawing/2014/main" id="{39E707FE-B213-4FF7-ACA5-79C81AED1E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729" y="4938506"/>
            <a:ext cx="1657279" cy="165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DBC416-48BA-4615-B4C5-F986DB78FA42}"/>
              </a:ext>
            </a:extLst>
          </p:cNvPr>
          <p:cNvSpPr txBox="1"/>
          <p:nvPr/>
        </p:nvSpPr>
        <p:spPr>
          <a:xfrm>
            <a:off x="-57371" y="136213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3.  To what extent</a:t>
            </a:r>
          </a:p>
        </p:txBody>
      </p:sp>
    </p:spTree>
    <p:extLst>
      <p:ext uri="{BB962C8B-B14F-4D97-AF65-F5344CB8AC3E}">
        <p14:creationId xmlns:p14="http://schemas.microsoft.com/office/powerpoint/2010/main" val="826580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FC5487-6912-468E-8B89-6D27F0381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9" y="548680"/>
            <a:ext cx="6102622" cy="45769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00BF57-5048-4E91-B8BA-6C066BE15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1253689"/>
            <a:ext cx="2808312" cy="5415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1F30B9-DC23-4E33-A831-2BEACE68E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510899"/>
            <a:ext cx="5544616" cy="4158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AA381B-E5AA-421D-A77B-3BB5414F8FB8}"/>
              </a:ext>
            </a:extLst>
          </p:cNvPr>
          <p:cNvSpPr txBox="1"/>
          <p:nvPr/>
        </p:nvSpPr>
        <p:spPr>
          <a:xfrm>
            <a:off x="-180528" y="116631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4.  Shopping List</a:t>
            </a:r>
          </a:p>
        </p:txBody>
      </p:sp>
    </p:spTree>
    <p:extLst>
      <p:ext uri="{BB962C8B-B14F-4D97-AF65-F5344CB8AC3E}">
        <p14:creationId xmlns:p14="http://schemas.microsoft.com/office/powerpoint/2010/main" val="404453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F22AAA-95E5-4902-B418-18AEB21E4940}"/>
              </a:ext>
            </a:extLst>
          </p:cNvPr>
          <p:cNvSpPr txBox="1"/>
          <p:nvPr/>
        </p:nvSpPr>
        <p:spPr>
          <a:xfrm>
            <a:off x="4986" y="116632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5.  Open Proposal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769CE6-DBD1-4DD4-A4A0-83CDF6FB6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395" y="19050"/>
            <a:ext cx="5568619" cy="4176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0BCFE3-1159-4953-838B-43434437C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539752"/>
            <a:ext cx="556861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4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F1EA9C-23BA-E092-5FF9-216902806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344"/>
            <a:ext cx="9144000" cy="66873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260648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1734" y="116632"/>
            <a:ext cx="8928992" cy="144655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C00000"/>
                </a:solidFill>
              </a:rPr>
              <a:t>Making Geographical Decisions♥</a:t>
            </a:r>
          </a:p>
          <a:p>
            <a:pPr algn="ctr"/>
            <a:r>
              <a:rPr lang="en-GB" sz="2800" b="1" dirty="0"/>
              <a:t>Ideas for supporting students confidence and ability to make and justify geographical decisions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91734" y="5762126"/>
            <a:ext cx="8584722" cy="954107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B050"/>
                </a:solidFill>
              </a:rPr>
              <a:t>Kelly Daish – </a:t>
            </a:r>
            <a:r>
              <a:rPr lang="en-GB" sz="2800" i="1" dirty="0">
                <a:solidFill>
                  <a:srgbClr val="00B050"/>
                </a:solidFill>
              </a:rPr>
              <a:t>The </a:t>
            </a:r>
            <a:r>
              <a:rPr lang="en-GB" sz="2800" i="1" dirty="0" err="1">
                <a:solidFill>
                  <a:srgbClr val="00B050"/>
                </a:solidFill>
              </a:rPr>
              <a:t>Vyne</a:t>
            </a:r>
            <a:r>
              <a:rPr lang="en-GB" sz="2800" i="1" dirty="0">
                <a:solidFill>
                  <a:srgbClr val="00B050"/>
                </a:solidFill>
              </a:rPr>
              <a:t> Community School</a:t>
            </a:r>
          </a:p>
          <a:p>
            <a:r>
              <a:rPr lang="en-GB" sz="2800" i="1" dirty="0">
                <a:solidFill>
                  <a:srgbClr val="00B050"/>
                </a:solidFill>
              </a:rPr>
              <a:t>@</a:t>
            </a:r>
            <a:r>
              <a:rPr lang="en-GB" sz="2800" i="1" dirty="0" err="1">
                <a:solidFill>
                  <a:srgbClr val="00B050"/>
                </a:solidFill>
              </a:rPr>
              <a:t>K_M_Campbell</a:t>
            </a:r>
            <a:endParaRPr lang="en-GB" sz="2800" i="1" dirty="0">
              <a:solidFill>
                <a:srgbClr val="00B05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228FCF-A125-4E9A-9BAE-340F7CA19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5774887"/>
            <a:ext cx="648072" cy="92858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9594C11-8514-4FD4-8D05-D59CBD7AE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580" y="5787650"/>
            <a:ext cx="949656" cy="92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993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5792</TotalTime>
  <Words>225</Words>
  <Application>Microsoft Office PowerPoint</Application>
  <PresentationFormat>On-screen Show (4:3)</PresentationFormat>
  <Paragraphs>40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Harrow Way Community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Campbell</dc:creator>
  <cp:lastModifiedBy>Broadribb, Kate</cp:lastModifiedBy>
  <cp:revision>75</cp:revision>
  <cp:lastPrinted>2022-01-13T15:19:46Z</cp:lastPrinted>
  <dcterms:created xsi:type="dcterms:W3CDTF">2018-09-08T13:23:01Z</dcterms:created>
  <dcterms:modified xsi:type="dcterms:W3CDTF">2022-09-14T06:18:09Z</dcterms:modified>
</cp:coreProperties>
</file>