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63" r:id="rId2"/>
    <p:sldId id="325" r:id="rId3"/>
    <p:sldId id="319" r:id="rId4"/>
    <p:sldId id="309" r:id="rId5"/>
    <p:sldId id="324" r:id="rId6"/>
    <p:sldId id="315" r:id="rId7"/>
    <p:sldId id="491" r:id="rId8"/>
    <p:sldId id="300" r:id="rId9"/>
    <p:sldId id="326" r:id="rId10"/>
    <p:sldId id="321" r:id="rId11"/>
    <p:sldId id="331" r:id="rId12"/>
    <p:sldId id="332" r:id="rId13"/>
    <p:sldId id="492" r:id="rId14"/>
    <p:sldId id="333" r:id="rId15"/>
    <p:sldId id="373" r:id="rId16"/>
    <p:sldId id="496" r:id="rId17"/>
    <p:sldId id="490" r:id="rId18"/>
    <p:sldId id="455" r:id="rId19"/>
    <p:sldId id="494" r:id="rId20"/>
    <p:sldId id="495" r:id="rId21"/>
    <p:sldId id="493" r:id="rId22"/>
    <p:sldId id="310" r:id="rId23"/>
    <p:sldId id="497" r:id="rId24"/>
    <p:sldId id="329" r:id="rId25"/>
    <p:sldId id="386" r:id="rId26"/>
    <p:sldId id="261" r:id="rId27"/>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84789" autoAdjust="0"/>
  </p:normalViewPr>
  <p:slideViewPr>
    <p:cSldViewPr snapToGrid="0" snapToObjects="1" showGuides="1">
      <p:cViewPr varScale="1">
        <p:scale>
          <a:sx n="67" d="100"/>
          <a:sy n="67" d="100"/>
        </p:scale>
        <p:origin x="1528" y="60"/>
      </p:cViewPr>
      <p:guideLst>
        <p:guide orient="horz" pos="2157"/>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705" tIns="45853" rIns="91705" bIns="45853" rtlCol="0"/>
          <a:lstStyle>
            <a:lvl1pPr algn="l">
              <a:defRPr sz="1200"/>
            </a:lvl1pPr>
          </a:lstStyle>
          <a:p>
            <a:endParaRPr lang="en-US" dirty="0"/>
          </a:p>
        </p:txBody>
      </p:sp>
      <p:sp>
        <p:nvSpPr>
          <p:cNvPr id="3" name="Date Placeholder 2"/>
          <p:cNvSpPr>
            <a:spLocks noGrp="1"/>
          </p:cNvSpPr>
          <p:nvPr>
            <p:ph type="dt" sz="quarter" idx="1"/>
          </p:nvPr>
        </p:nvSpPr>
        <p:spPr>
          <a:xfrm>
            <a:off x="3856739" y="0"/>
            <a:ext cx="2950474" cy="497046"/>
          </a:xfrm>
          <a:prstGeom prst="rect">
            <a:avLst/>
          </a:prstGeom>
        </p:spPr>
        <p:txBody>
          <a:bodyPr vert="horz" lIns="91705" tIns="45853" rIns="91705" bIns="45853" rtlCol="0"/>
          <a:lstStyle>
            <a:lvl1pPr algn="r">
              <a:defRPr sz="1200"/>
            </a:lvl1pPr>
          </a:lstStyle>
          <a:p>
            <a:fld id="{ADA457E0-B7E6-E24E-BA12-0ABEC3185120}" type="datetimeFigureOut">
              <a:rPr lang="en-US" smtClean="0"/>
              <a:t>1/17/2023</a:t>
            </a:fld>
            <a:endParaRPr lang="en-US" dirty="0"/>
          </a:p>
        </p:txBody>
      </p:sp>
      <p:sp>
        <p:nvSpPr>
          <p:cNvPr id="4" name="Footer Placeholder 3"/>
          <p:cNvSpPr>
            <a:spLocks noGrp="1"/>
          </p:cNvSpPr>
          <p:nvPr>
            <p:ph type="ftr" sz="quarter" idx="2"/>
          </p:nvPr>
        </p:nvSpPr>
        <p:spPr>
          <a:xfrm>
            <a:off x="1" y="9442154"/>
            <a:ext cx="2950474" cy="497046"/>
          </a:xfrm>
          <a:prstGeom prst="rect">
            <a:avLst/>
          </a:prstGeom>
        </p:spPr>
        <p:txBody>
          <a:bodyPr vert="horz" lIns="91705" tIns="45853" rIns="91705" bIns="458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739" y="9442154"/>
            <a:ext cx="2950474" cy="497046"/>
          </a:xfrm>
          <a:prstGeom prst="rect">
            <a:avLst/>
          </a:prstGeom>
        </p:spPr>
        <p:txBody>
          <a:bodyPr vert="horz" lIns="91705" tIns="45853" rIns="91705" bIns="45853"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4" cy="497046"/>
          </a:xfrm>
          <a:prstGeom prst="rect">
            <a:avLst/>
          </a:prstGeom>
        </p:spPr>
        <p:txBody>
          <a:bodyPr vert="horz" lIns="91705" tIns="45853" rIns="91705" bIns="45853" rtlCol="0"/>
          <a:lstStyle>
            <a:lvl1pPr algn="l">
              <a:defRPr sz="1200"/>
            </a:lvl1pPr>
          </a:lstStyle>
          <a:p>
            <a:endParaRPr lang="en-US" dirty="0"/>
          </a:p>
        </p:txBody>
      </p:sp>
      <p:sp>
        <p:nvSpPr>
          <p:cNvPr id="3" name="Date Placeholder 2"/>
          <p:cNvSpPr>
            <a:spLocks noGrp="1"/>
          </p:cNvSpPr>
          <p:nvPr>
            <p:ph type="dt" idx="1"/>
          </p:nvPr>
        </p:nvSpPr>
        <p:spPr>
          <a:xfrm>
            <a:off x="3856739" y="0"/>
            <a:ext cx="2950474" cy="497046"/>
          </a:xfrm>
          <a:prstGeom prst="rect">
            <a:avLst/>
          </a:prstGeom>
        </p:spPr>
        <p:txBody>
          <a:bodyPr vert="horz" lIns="91705" tIns="45853" rIns="91705" bIns="45853" rtlCol="0"/>
          <a:lstStyle>
            <a:lvl1pPr algn="r">
              <a:defRPr sz="1200"/>
            </a:lvl1pPr>
          </a:lstStyle>
          <a:p>
            <a:fld id="{538A8347-8DF1-B348-8F41-6E1345D82D34}" type="datetimeFigureOut">
              <a:rPr lang="en-US" smtClean="0"/>
              <a:t>1/17/2023</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705" tIns="45853" rIns="91705" bIns="45853"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705" tIns="45853" rIns="91705" bIns="458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4"/>
            <a:ext cx="2950474" cy="497046"/>
          </a:xfrm>
          <a:prstGeom prst="rect">
            <a:avLst/>
          </a:prstGeom>
        </p:spPr>
        <p:txBody>
          <a:bodyPr vert="horz" lIns="91705" tIns="45853" rIns="91705" bIns="458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9" y="9442154"/>
            <a:ext cx="2950474" cy="497046"/>
          </a:xfrm>
          <a:prstGeom prst="rect">
            <a:avLst/>
          </a:prstGeom>
        </p:spPr>
        <p:txBody>
          <a:bodyPr vert="horz" lIns="91705" tIns="45853" rIns="91705" bIns="45853"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fqual.blog.gov.uk/2022/07/06/exam-results-2022-10-things-to-know-about-gcse-as-and-a-level-grad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7360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291538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88112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the opportunity to contact us for advice on fieldwork planning</a:t>
            </a:r>
          </a:p>
        </p:txBody>
      </p:sp>
      <p:sp>
        <p:nvSpPr>
          <p:cNvPr id="4" name="Slide Number Placeholder 3"/>
          <p:cNvSpPr>
            <a:spLocks noGrp="1"/>
          </p:cNvSpPr>
          <p:nvPr>
            <p:ph type="sldNum" sz="quarter" idx="10"/>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98327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226679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80653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22</a:t>
            </a:fld>
            <a:endParaRPr lang="en-US" dirty="0"/>
          </a:p>
        </p:txBody>
      </p:sp>
    </p:spTree>
    <p:extLst>
      <p:ext uri="{BB962C8B-B14F-4D97-AF65-F5344CB8AC3E}">
        <p14:creationId xmlns:p14="http://schemas.microsoft.com/office/powerpoint/2010/main" val="242966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23</a:t>
            </a:fld>
            <a:endParaRPr lang="en-US" dirty="0"/>
          </a:p>
        </p:txBody>
      </p:sp>
    </p:spTree>
    <p:extLst>
      <p:ext uri="{BB962C8B-B14F-4D97-AF65-F5344CB8AC3E}">
        <p14:creationId xmlns:p14="http://schemas.microsoft.com/office/powerpoint/2010/main" val="2783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24</a:t>
            </a:fld>
            <a:endParaRPr lang="en-US" dirty="0"/>
          </a:p>
        </p:txBody>
      </p:sp>
    </p:spTree>
    <p:extLst>
      <p:ext uri="{BB962C8B-B14F-4D97-AF65-F5344CB8AC3E}">
        <p14:creationId xmlns:p14="http://schemas.microsoft.com/office/powerpoint/2010/main" val="170870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this information on the Ofqual website </a:t>
            </a:r>
          </a:p>
        </p:txBody>
      </p:sp>
      <p:sp>
        <p:nvSpPr>
          <p:cNvPr id="4" name="Slide Number Placeholder 3"/>
          <p:cNvSpPr>
            <a:spLocks noGrp="1"/>
          </p:cNvSpPr>
          <p:nvPr>
            <p:ph type="sldNum" sz="quarter" idx="5"/>
          </p:nvPr>
        </p:nvSpPr>
        <p:spPr/>
        <p:txBody>
          <a:bodyPr/>
          <a:lstStyle/>
          <a:p>
            <a:fld id="{D3A5C70C-4F3D-A24C-BE6B-90E4410CB343}" type="slidenum">
              <a:rPr lang="en-US" smtClean="0"/>
              <a:t>3</a:t>
            </a:fld>
            <a:endParaRPr lang="en-US" dirty="0"/>
          </a:p>
        </p:txBody>
      </p:sp>
    </p:spTree>
    <p:extLst>
      <p:ext uri="{BB962C8B-B14F-4D97-AF65-F5344CB8AC3E}">
        <p14:creationId xmlns:p14="http://schemas.microsoft.com/office/powerpoint/2010/main" val="212174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4</a:t>
            </a:fld>
            <a:endParaRPr lang="en-US" dirty="0"/>
          </a:p>
        </p:txBody>
      </p:sp>
    </p:spTree>
    <p:extLst>
      <p:ext uri="{BB962C8B-B14F-4D97-AF65-F5344CB8AC3E}">
        <p14:creationId xmlns:p14="http://schemas.microsoft.com/office/powerpoint/2010/main" val="373827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5</a:t>
            </a:fld>
            <a:endParaRPr lang="en-US" dirty="0"/>
          </a:p>
        </p:txBody>
      </p:sp>
    </p:spTree>
    <p:extLst>
      <p:ext uri="{BB962C8B-B14F-4D97-AF65-F5344CB8AC3E}">
        <p14:creationId xmlns:p14="http://schemas.microsoft.com/office/powerpoint/2010/main" val="25393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cumulative percentages of students awarded each grade are the better data to view when it comes to understanding how well students have done in any particular year. Focussing on grade boundaries alone doesn’t necessarily provide the bigger picture of how protected students are when it comes to awarding standards.</a:t>
            </a:r>
          </a:p>
          <a:p>
            <a:endParaRPr lang="en-GB" dirty="0"/>
          </a:p>
          <a:p>
            <a:r>
              <a:rPr lang="en-GB" dirty="0"/>
              <a:t>Ofqual explain that grade boundaries may not in all cases be lower in their blog </a:t>
            </a:r>
            <a:r>
              <a:rPr lang="en-GB" dirty="0">
                <a:hlinkClick r:id="rId3"/>
              </a:rPr>
              <a:t>Exam results 2022: 10 things to know about GCSE, AS and A level grades - The Ofqual blog</a:t>
            </a:r>
            <a:r>
              <a:rPr lang="en-GB" dirty="0"/>
              <a:t> point 5.</a:t>
            </a:r>
          </a:p>
          <a:p>
            <a:endParaRPr lang="en-GB" dirty="0"/>
          </a:p>
          <a:p>
            <a:r>
              <a:rPr lang="en-GB" dirty="0"/>
              <a:t>**Consider the rounding of marks at paper level when it comes to scaling </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6</a:t>
            </a:fld>
            <a:endParaRPr lang="en-US" dirty="0"/>
          </a:p>
        </p:txBody>
      </p:sp>
    </p:spTree>
    <p:extLst>
      <p:ext uri="{BB962C8B-B14F-4D97-AF65-F5344CB8AC3E}">
        <p14:creationId xmlns:p14="http://schemas.microsoft.com/office/powerpoint/2010/main" val="291172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summer, the feedback we’ve had from centres has been quite positive. On the whole, it felt as though the exams were more accessible than in previous series’. Questions themselves appeared clearer and students felt more able to try and answer most questions. This is supported by the fact that the mean marks were higher on all components compared to 2019, and links to the previous comments made in relation to changes to grade boundaries. It is really encouraging to see that the feedback from centres is increasingly more positive and we can continue to build on that for future exam papers. </a:t>
            </a:r>
          </a:p>
        </p:txBody>
      </p:sp>
      <p:sp>
        <p:nvSpPr>
          <p:cNvPr id="4" name="Slide Number Placeholder 3"/>
          <p:cNvSpPr>
            <a:spLocks noGrp="1"/>
          </p:cNvSpPr>
          <p:nvPr>
            <p:ph type="sldNum" sz="quarter" idx="10"/>
          </p:nvPr>
        </p:nvSpPr>
        <p:spPr/>
        <p:txBody>
          <a:bodyPr/>
          <a:lstStyle/>
          <a:p>
            <a:fld id="{D3A5C70C-4F3D-A24C-BE6B-90E4410CB343}" type="slidenum">
              <a:rPr lang="en-US" smtClean="0"/>
              <a:t>8</a:t>
            </a:fld>
            <a:endParaRPr lang="en-US" dirty="0"/>
          </a:p>
        </p:txBody>
      </p:sp>
    </p:spTree>
    <p:extLst>
      <p:ext uri="{BB962C8B-B14F-4D97-AF65-F5344CB8AC3E}">
        <p14:creationId xmlns:p14="http://schemas.microsoft.com/office/powerpoint/2010/main" val="93441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examiner reports outline in considerably more detail the areas for improvement at item level and discuss the things that students did well and less well question by question. My aim today really is to pick out one key theme from each paper and discuss how students can better engage with that content and prepare for the assessment. </a:t>
            </a:r>
          </a:p>
          <a:p>
            <a:endParaRPr lang="en-GB" dirty="0"/>
          </a:p>
          <a:p>
            <a:r>
              <a:rPr lang="en-GB" dirty="0"/>
              <a:t>For paper 1, interestingly this point related to UK physical landscapes, so consider this in the context of the two options that you select from rivers, coasts and glaciers. Students were asked to explain the formation of certain physical landforms by using both a written explanation and a diagram. Arguably quite a traditional approach to assessing this element of the content. It was clear that some students struggled to articulate the formation of these landforms beyond providing a list of statements. The idea of this being a sequence of formation which includes change over time is something that didn’t always come across and lacked accuracy (for example getting confused between different types of erosion). It’s worth students remembering and understanding that an accurate diagram requires annotation. Those annotations don’t need to repeat content in the written explanation, but should aim to show the examiner that key features of landforms are understood and identified.</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10</a:t>
            </a:fld>
            <a:endParaRPr lang="en-US" dirty="0"/>
          </a:p>
        </p:txBody>
      </p:sp>
    </p:spTree>
    <p:extLst>
      <p:ext uri="{BB962C8B-B14F-4D97-AF65-F5344CB8AC3E}">
        <p14:creationId xmlns:p14="http://schemas.microsoft.com/office/powerpoint/2010/main" val="410288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When it comes to Paper 2, in a similar way we’re identifying one of the themes identified in the examiner’s report. This is something that is a real unique feature of these assessments, there are quite a number of questions that combine these assessment objective and relate to a stimulus so it’s likely a question type that is still taking some time to get used to. The questions all require some ability to interpret or analyse information, where the source a springboard to answering the question. Some may require a judgement to be made and all need some additional knowledge beyond that shown in the source, therefore responses that simply repeat information in the source are not given credit. Examples can be used to back up the answer. </a:t>
            </a:r>
          </a:p>
          <a:p>
            <a:pPr marL="0" indent="0">
              <a:buNone/>
            </a:pP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11</a:t>
            </a:fld>
            <a:endParaRPr lang="en-US" dirty="0"/>
          </a:p>
        </p:txBody>
      </p:sp>
    </p:spTree>
    <p:extLst>
      <p:ext uri="{BB962C8B-B14F-4D97-AF65-F5344CB8AC3E}">
        <p14:creationId xmlns:p14="http://schemas.microsoft.com/office/powerpoint/2010/main" val="186647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In terms of Paper 3, interestingly the theme we’ve picked out relates to those longer tariff questions, where the more challenging commands are written. Responding to commands that require a judgement, or commands that require students to quantify a judgement was less well done on this Paper in comparison to Paper 1 &amp; 2. Often we can see that students respond to longer tariff questions, particularly in Section A in a way that does not always address the particular command in the question. It could be that students have practised potential questions as part of the their revision and those learned responses are their starting point in the assessment that they don’t quite manage to get away from to address the specific question in front of them. </a:t>
            </a:r>
          </a:p>
        </p:txBody>
      </p:sp>
      <p:sp>
        <p:nvSpPr>
          <p:cNvPr id="4" name="Slide Number Placeholder 3"/>
          <p:cNvSpPr>
            <a:spLocks noGrp="1"/>
          </p:cNvSpPr>
          <p:nvPr>
            <p:ph type="sldNum" sz="quarter" idx="10"/>
          </p:nvPr>
        </p:nvSpPr>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2444731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latin typeface="AQA Chevin Pro Light" panose="020F0303030000060003" pitchFamily="34" charset="0"/>
              </a:defRPr>
            </a:lvl1pPr>
          </a:lstStyle>
          <a:p>
            <a:r>
              <a:rPr lang="en-US" dirty="0"/>
              <a:t>Presentation title</a:t>
            </a:r>
          </a:p>
        </p:txBody>
      </p:sp>
      <p:sp>
        <p:nvSpPr>
          <p:cNvPr id="12" name="Content Placeholder 2"/>
          <p:cNvSpPr>
            <a:spLocks noGrp="1"/>
          </p:cNvSpPr>
          <p:nvPr>
            <p:ph idx="1"/>
          </p:nvPr>
        </p:nvSpPr>
        <p:spPr>
          <a:xfrm>
            <a:off x="540000" y="1225051"/>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4"/>
          <p:cNvSpPr>
            <a:spLocks noGrp="1"/>
          </p:cNvSpPr>
          <p:nvPr>
            <p:ph type="ftr" sz="quarter" idx="3"/>
          </p:nvPr>
        </p:nvSpPr>
        <p:spPr>
          <a:xfrm>
            <a:off x="2471738" y="6487200"/>
            <a:ext cx="2678400" cy="241200"/>
          </a:xfrm>
          <a:prstGeom prst="rect">
            <a:avLst/>
          </a:prstGeom>
        </p:spPr>
        <p:txBody>
          <a:bodyPr vert="horz" lIns="0" tIns="0" rIns="0" bIns="0" rtlCol="0" anchor="ctr" anchorCtr="0"/>
          <a:lstStyle>
            <a:lvl1pPr algn="ctr">
              <a:lnSpc>
                <a:spcPts val="1000"/>
              </a:lnSpc>
              <a:defRPr sz="800" b="0" i="0">
                <a:solidFill>
                  <a:schemeClr val="bg1"/>
                </a:solidFill>
                <a:latin typeface="+mn-lt"/>
                <a:cs typeface="AQA Chevin Pro Light"/>
              </a:defRPr>
            </a:lvl1pPr>
          </a:lstStyle>
          <a:p>
            <a:r>
              <a:rPr lang="en-US"/>
              <a:t>Copyright © AQA and its licensors. All rights reserved.</a:t>
            </a:r>
            <a:endParaRPr lang="en-US" dirty="0"/>
          </a:p>
        </p:txBody>
      </p:sp>
      <p:sp>
        <p:nvSpPr>
          <p:cNvPr id="13" name="Slide Number Placeholder 3"/>
          <p:cNvSpPr>
            <a:spLocks noGrp="1"/>
          </p:cNvSpPr>
          <p:nvPr>
            <p:ph type="sldNum" sz="quarter" idx="4"/>
          </p:nvPr>
        </p:nvSpPr>
        <p:spPr>
          <a:xfrm>
            <a:off x="511425" y="6459079"/>
            <a:ext cx="1117350" cy="278504"/>
          </a:xfrm>
          <a:prstGeom prst="rect">
            <a:avLst/>
          </a:prstGeom>
        </p:spPr>
        <p:txBody>
          <a:bodyPr vert="horz" lIns="91440" tIns="45720" rIns="91440" bIns="45720" rtlCol="0" anchor="ctr"/>
          <a:lstStyle>
            <a:lvl1pPr algn="ctr">
              <a:defRPr sz="800">
                <a:solidFill>
                  <a:schemeClr val="bg1"/>
                </a:solidFill>
              </a:defRPr>
            </a:lvl1pPr>
          </a:lstStyle>
          <a:p>
            <a:endParaRPr lang="en-GB" dirty="0"/>
          </a:p>
        </p:txBody>
      </p:sp>
    </p:spTree>
    <p:extLst>
      <p:ext uri="{BB962C8B-B14F-4D97-AF65-F5344CB8AC3E}">
        <p14:creationId xmlns:p14="http://schemas.microsoft.com/office/powerpoint/2010/main" val="24377056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621960"/>
            <a:ext cx="1339600" cy="123246"/>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endParaRPr lang="en-US" dirty="0"/>
          </a:p>
        </p:txBody>
      </p:sp>
      <p:pic>
        <p:nvPicPr>
          <p:cNvPr id="8" name="Picture 7" descr="AQA_New_logo_20mm_no_strapline_RGB.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a:t> of x</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 id="2147483681" r:id="rId18"/>
  </p:sldLayoutIdLst>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www.aqa.org.uk/news/geography-equality-diversity-and-inclusion-in-the-study-of-people-places-and-econom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aqa.org.uk/professional-development/course-details?meta_E=GEOAXW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aqa.org.uk/professional-development/course-details?meta_E=GEOAXW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aqa.org.uk/professional-development/search?f.Subjects%7CD=Geograph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mailto:geography@aqa.org.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303334"/>
            <a:ext cx="8336371" cy="968675"/>
          </a:xfrm>
        </p:spPr>
        <p:txBody>
          <a:bodyPr/>
          <a:lstStyle/>
          <a:p>
            <a:r>
              <a:rPr lang="en-GB" dirty="0"/>
              <a:t>Curriculum Connect AQA Geography: Outcomes of 2022 series</a:t>
            </a:r>
          </a:p>
        </p:txBody>
      </p:sp>
      <p:sp>
        <p:nvSpPr>
          <p:cNvPr id="5" name="Content Placeholder 4"/>
          <p:cNvSpPr>
            <a:spLocks noGrp="1"/>
          </p:cNvSpPr>
          <p:nvPr>
            <p:ph sz="quarter" idx="12"/>
          </p:nvPr>
        </p:nvSpPr>
        <p:spPr/>
        <p:txBody>
          <a:bodyPr/>
          <a:lstStyle/>
          <a:p>
            <a:r>
              <a:rPr lang="en-US" dirty="0"/>
              <a:t>Spring 2023</a:t>
            </a:r>
          </a:p>
        </p:txBody>
      </p:sp>
      <p:sp>
        <p:nvSpPr>
          <p:cNvPr id="7" name="Footer Placeholder 3"/>
          <p:cNvSpPr>
            <a:spLocks noGrp="1"/>
          </p:cNvSpPr>
          <p:nvPr>
            <p:ph type="ftr" sz="quarter" idx="3"/>
          </p:nvPr>
        </p:nvSpPr>
        <p:spPr>
          <a:xfrm>
            <a:off x="1976438" y="6617829"/>
            <a:ext cx="2678400" cy="241200"/>
          </a:xfrm>
        </p:spPr>
        <p:txBody>
          <a:bodyPr/>
          <a:lstStyle/>
          <a:p>
            <a:r>
              <a:rPr lang="en-US" dirty="0"/>
              <a:t>Copyright © AQA and its licensors. All rights reserved.</a:t>
            </a:r>
          </a:p>
        </p:txBody>
      </p:sp>
      <p:sp>
        <p:nvSpPr>
          <p:cNvPr id="8"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1.1</a:t>
            </a:r>
          </a:p>
        </p:txBody>
      </p:sp>
      <p:sp>
        <p:nvSpPr>
          <p:cNvPr id="10" name="Subtitle 2">
            <a:extLst>
              <a:ext uri="{FF2B5EF4-FFF2-40B4-BE49-F238E27FC236}">
                <a16:creationId xmlns:a16="http://schemas.microsoft.com/office/drawing/2014/main" id="{890F1A9A-7157-4D82-8458-7F8A7AC76BE8}"/>
              </a:ext>
            </a:extLst>
          </p:cNvPr>
          <p:cNvSpPr>
            <a:spLocks noGrp="1"/>
          </p:cNvSpPr>
          <p:nvPr>
            <p:ph type="subTitle" idx="1"/>
          </p:nvPr>
        </p:nvSpPr>
        <p:spPr>
          <a:xfrm>
            <a:off x="539750" y="2606043"/>
            <a:ext cx="6249239" cy="378312"/>
          </a:xfrm>
        </p:spPr>
        <p:txBody>
          <a:bodyPr/>
          <a:lstStyle/>
          <a:p>
            <a:r>
              <a:rPr lang="en-US" dirty="0"/>
              <a:t>Stacey Hill – Head of Curriculum, Geography </a:t>
            </a:r>
          </a:p>
        </p:txBody>
      </p:sp>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for improvement</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Content Placeholder 3"/>
          <p:cNvSpPr>
            <a:spLocks noGrp="1"/>
          </p:cNvSpPr>
          <p:nvPr>
            <p:ph sz="quarter" idx="12"/>
          </p:nvPr>
        </p:nvSpPr>
        <p:spPr>
          <a:xfrm>
            <a:off x="383083" y="1129276"/>
            <a:ext cx="8046000" cy="4406400"/>
          </a:xfrm>
        </p:spPr>
        <p:txBody>
          <a:bodyPr/>
          <a:lstStyle/>
          <a:p>
            <a:pPr marL="0" lvl="0" indent="0">
              <a:buNone/>
            </a:pPr>
            <a:r>
              <a:rPr lang="en-US" dirty="0"/>
              <a:t>8035/1</a:t>
            </a:r>
          </a:p>
          <a:p>
            <a:r>
              <a:rPr lang="en-US" dirty="0"/>
              <a:t>Physical landscapes: Understanding of physical processes leading to the formation of landforms. In many cases students struggled to accurately sketch and many approached the formation in a very list-like way which limited the marks.</a:t>
            </a:r>
          </a:p>
          <a:p>
            <a:pPr lvl="0"/>
            <a:endParaRPr lang="en-US" dirty="0"/>
          </a:p>
          <a:p>
            <a:pPr lvl="0"/>
            <a:endParaRPr lang="en-GB" dirty="0"/>
          </a:p>
        </p:txBody>
      </p:sp>
      <p:pic>
        <p:nvPicPr>
          <p:cNvPr id="5" name="Picture 4">
            <a:extLst>
              <a:ext uri="{FF2B5EF4-FFF2-40B4-BE49-F238E27FC236}">
                <a16:creationId xmlns:a16="http://schemas.microsoft.com/office/drawing/2014/main" id="{0E3999E6-2907-4B73-831B-DDBC27AFBB0B}"/>
              </a:ext>
            </a:extLst>
          </p:cNvPr>
          <p:cNvPicPr>
            <a:picLocks noChangeAspect="1"/>
          </p:cNvPicPr>
          <p:nvPr/>
        </p:nvPicPr>
        <p:blipFill>
          <a:blip r:embed="rId3"/>
          <a:stretch>
            <a:fillRect/>
          </a:stretch>
        </p:blipFill>
        <p:spPr>
          <a:xfrm>
            <a:off x="1442689" y="3705016"/>
            <a:ext cx="4857750" cy="1247775"/>
          </a:xfrm>
          <a:prstGeom prst="rect">
            <a:avLst/>
          </a:prstGeom>
        </p:spPr>
      </p:pic>
      <p:pic>
        <p:nvPicPr>
          <p:cNvPr id="6" name="Picture 5">
            <a:extLst>
              <a:ext uri="{FF2B5EF4-FFF2-40B4-BE49-F238E27FC236}">
                <a16:creationId xmlns:a16="http://schemas.microsoft.com/office/drawing/2014/main" id="{285E73C3-F464-49B1-BACA-5B8F867F102F}"/>
              </a:ext>
            </a:extLst>
          </p:cNvPr>
          <p:cNvPicPr>
            <a:picLocks noChangeAspect="1"/>
          </p:cNvPicPr>
          <p:nvPr/>
        </p:nvPicPr>
        <p:blipFill>
          <a:blip r:embed="rId4"/>
          <a:stretch>
            <a:fillRect/>
          </a:stretch>
        </p:blipFill>
        <p:spPr>
          <a:xfrm>
            <a:off x="383083" y="2794313"/>
            <a:ext cx="4838700" cy="1076325"/>
          </a:xfrm>
          <a:prstGeom prst="rect">
            <a:avLst/>
          </a:prstGeom>
        </p:spPr>
      </p:pic>
      <p:pic>
        <p:nvPicPr>
          <p:cNvPr id="7" name="Picture 6">
            <a:extLst>
              <a:ext uri="{FF2B5EF4-FFF2-40B4-BE49-F238E27FC236}">
                <a16:creationId xmlns:a16="http://schemas.microsoft.com/office/drawing/2014/main" id="{95067665-658A-436F-A891-A9054E601524}"/>
              </a:ext>
            </a:extLst>
          </p:cNvPr>
          <p:cNvPicPr>
            <a:picLocks noChangeAspect="1"/>
          </p:cNvPicPr>
          <p:nvPr/>
        </p:nvPicPr>
        <p:blipFill>
          <a:blip r:embed="rId5"/>
          <a:stretch>
            <a:fillRect/>
          </a:stretch>
        </p:blipFill>
        <p:spPr>
          <a:xfrm>
            <a:off x="3007733" y="4803943"/>
            <a:ext cx="4693578" cy="924781"/>
          </a:xfrm>
          <a:prstGeom prst="rect">
            <a:avLst/>
          </a:prstGeom>
        </p:spPr>
      </p:pic>
    </p:spTree>
    <p:extLst>
      <p:ext uri="{BB962C8B-B14F-4D97-AF65-F5344CB8AC3E}">
        <p14:creationId xmlns:p14="http://schemas.microsoft.com/office/powerpoint/2010/main" val="5635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for improvement</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Content Placeholder 3"/>
          <p:cNvSpPr>
            <a:spLocks noGrp="1"/>
          </p:cNvSpPr>
          <p:nvPr>
            <p:ph sz="quarter" idx="12"/>
          </p:nvPr>
        </p:nvSpPr>
        <p:spPr>
          <a:xfrm>
            <a:off x="383083" y="1129276"/>
            <a:ext cx="8046000" cy="4406400"/>
          </a:xfrm>
        </p:spPr>
        <p:txBody>
          <a:bodyPr/>
          <a:lstStyle/>
          <a:p>
            <a:pPr marL="0" lvl="0" indent="0">
              <a:buNone/>
            </a:pPr>
            <a:r>
              <a:rPr lang="en-US" dirty="0"/>
              <a:t>8035/2 </a:t>
            </a:r>
          </a:p>
          <a:p>
            <a:r>
              <a:rPr lang="en-US" dirty="0"/>
              <a:t>AO2 &amp; AO3 questions (01.4, 01.5 and 03.4) were not done as well as some other similar tariff questions. Often it’s because students don’t always grasp that there is a requirement to apply understanding related to the content in the question. This was picked up back in 2019 and still proving problematic</a:t>
            </a:r>
          </a:p>
          <a:p>
            <a:pPr lvl="0"/>
            <a:endParaRPr lang="en-GB" dirty="0"/>
          </a:p>
        </p:txBody>
      </p:sp>
      <p:pic>
        <p:nvPicPr>
          <p:cNvPr id="5" name="Picture 4">
            <a:extLst>
              <a:ext uri="{FF2B5EF4-FFF2-40B4-BE49-F238E27FC236}">
                <a16:creationId xmlns:a16="http://schemas.microsoft.com/office/drawing/2014/main" id="{A291E26E-D54F-4093-93AA-28F7C621DCDA}"/>
              </a:ext>
            </a:extLst>
          </p:cNvPr>
          <p:cNvPicPr>
            <a:picLocks noChangeAspect="1"/>
          </p:cNvPicPr>
          <p:nvPr/>
        </p:nvPicPr>
        <p:blipFill>
          <a:blip r:embed="rId3"/>
          <a:stretch>
            <a:fillRect/>
          </a:stretch>
        </p:blipFill>
        <p:spPr>
          <a:xfrm>
            <a:off x="2103516" y="2946035"/>
            <a:ext cx="4319587" cy="2966318"/>
          </a:xfrm>
          <a:prstGeom prst="rect">
            <a:avLst/>
          </a:prstGeom>
        </p:spPr>
      </p:pic>
    </p:spTree>
    <p:extLst>
      <p:ext uri="{BB962C8B-B14F-4D97-AF65-F5344CB8AC3E}">
        <p14:creationId xmlns:p14="http://schemas.microsoft.com/office/powerpoint/2010/main" val="268046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for improvement</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Content Placeholder 3"/>
          <p:cNvSpPr>
            <a:spLocks noGrp="1"/>
          </p:cNvSpPr>
          <p:nvPr>
            <p:ph sz="quarter" idx="12"/>
          </p:nvPr>
        </p:nvSpPr>
        <p:spPr>
          <a:xfrm>
            <a:off x="383083" y="1129276"/>
            <a:ext cx="8046000" cy="4406400"/>
          </a:xfrm>
        </p:spPr>
        <p:txBody>
          <a:bodyPr/>
          <a:lstStyle/>
          <a:p>
            <a:pPr marL="0" lvl="0" indent="0">
              <a:buNone/>
            </a:pPr>
            <a:r>
              <a:rPr lang="en-GB" dirty="0"/>
              <a:t>8035/3 </a:t>
            </a:r>
          </a:p>
          <a:p>
            <a:r>
              <a:rPr lang="en-GB" dirty="0"/>
              <a:t>In contrast to Paper 1 &amp; 2, commands were responded to less well on this paper (</a:t>
            </a:r>
            <a:r>
              <a:rPr lang="en-GB" dirty="0" err="1"/>
              <a:t>e.g</a:t>
            </a:r>
            <a:r>
              <a:rPr lang="en-GB" dirty="0"/>
              <a:t> ‘do you agree?’), perhaps because the focus is less on knowledge and understanding as evidence due to the AO3 marks.</a:t>
            </a:r>
          </a:p>
          <a:p>
            <a:pPr lvl="0"/>
            <a:endParaRPr lang="en-GB" dirty="0"/>
          </a:p>
        </p:txBody>
      </p:sp>
      <p:pic>
        <p:nvPicPr>
          <p:cNvPr id="5" name="Picture 4">
            <a:extLst>
              <a:ext uri="{FF2B5EF4-FFF2-40B4-BE49-F238E27FC236}">
                <a16:creationId xmlns:a16="http://schemas.microsoft.com/office/drawing/2014/main" id="{8431F8BE-1FAC-4444-B4F5-0441ED4F75E0}"/>
              </a:ext>
            </a:extLst>
          </p:cNvPr>
          <p:cNvPicPr>
            <a:picLocks noChangeAspect="1"/>
          </p:cNvPicPr>
          <p:nvPr/>
        </p:nvPicPr>
        <p:blipFill>
          <a:blip r:embed="rId3"/>
          <a:stretch>
            <a:fillRect/>
          </a:stretch>
        </p:blipFill>
        <p:spPr>
          <a:xfrm>
            <a:off x="1471961" y="3154466"/>
            <a:ext cx="5974498" cy="1456795"/>
          </a:xfrm>
          <a:prstGeom prst="rect">
            <a:avLst/>
          </a:prstGeom>
        </p:spPr>
      </p:pic>
    </p:spTree>
    <p:extLst>
      <p:ext uri="{BB962C8B-B14F-4D97-AF65-F5344CB8AC3E}">
        <p14:creationId xmlns:p14="http://schemas.microsoft.com/office/powerpoint/2010/main" val="269455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BAE-4B92-41C9-972E-0EE41215CDF2}"/>
              </a:ext>
            </a:extLst>
          </p:cNvPr>
          <p:cNvSpPr>
            <a:spLocks noGrp="1"/>
          </p:cNvSpPr>
          <p:nvPr>
            <p:ph type="title"/>
          </p:nvPr>
        </p:nvSpPr>
        <p:spPr>
          <a:xfrm>
            <a:off x="549400" y="389092"/>
            <a:ext cx="8045200" cy="431181"/>
          </a:xfrm>
        </p:spPr>
        <p:txBody>
          <a:bodyPr/>
          <a:lstStyle/>
          <a:p>
            <a:r>
              <a:rPr lang="en-GB" dirty="0"/>
              <a:t>Looking ahead to 2023</a:t>
            </a:r>
          </a:p>
        </p:txBody>
      </p:sp>
      <p:sp>
        <p:nvSpPr>
          <p:cNvPr id="3" name="Footer Placeholder 2">
            <a:extLst>
              <a:ext uri="{FF2B5EF4-FFF2-40B4-BE49-F238E27FC236}">
                <a16:creationId xmlns:a16="http://schemas.microsoft.com/office/drawing/2014/main" id="{3EA1BEE1-949B-4A23-8683-626A17B7224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79861C83-6D04-4775-B83A-DF81A15E13BB}"/>
              </a:ext>
            </a:extLst>
          </p:cNvPr>
          <p:cNvSpPr>
            <a:spLocks noGrp="1"/>
          </p:cNvSpPr>
          <p:nvPr>
            <p:ph idx="1"/>
          </p:nvPr>
        </p:nvSpPr>
        <p:spPr>
          <a:xfrm>
            <a:off x="486916" y="1407854"/>
            <a:ext cx="8045200" cy="4406804"/>
          </a:xfrm>
        </p:spPr>
        <p:txBody>
          <a:bodyPr/>
          <a:lstStyle/>
          <a:p>
            <a:endParaRPr lang="en-GB" i="1" dirty="0"/>
          </a:p>
        </p:txBody>
      </p:sp>
    </p:spTree>
    <p:extLst>
      <p:ext uri="{BB962C8B-B14F-4D97-AF65-F5344CB8AC3E}">
        <p14:creationId xmlns:p14="http://schemas.microsoft.com/office/powerpoint/2010/main" val="65253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711-6ECA-47CD-99FA-EE0D203F7BF3}"/>
              </a:ext>
            </a:extLst>
          </p:cNvPr>
          <p:cNvSpPr>
            <a:spLocks noGrp="1"/>
          </p:cNvSpPr>
          <p:nvPr>
            <p:ph type="title"/>
          </p:nvPr>
        </p:nvSpPr>
        <p:spPr/>
        <p:txBody>
          <a:bodyPr/>
          <a:lstStyle/>
          <a:p>
            <a:r>
              <a:rPr lang="en-GB" dirty="0"/>
              <a:t>Looking towards 2023 exams</a:t>
            </a:r>
          </a:p>
        </p:txBody>
      </p:sp>
      <p:sp>
        <p:nvSpPr>
          <p:cNvPr id="3" name="Footer Placeholder 2">
            <a:extLst>
              <a:ext uri="{FF2B5EF4-FFF2-40B4-BE49-F238E27FC236}">
                <a16:creationId xmlns:a16="http://schemas.microsoft.com/office/drawing/2014/main" id="{B5459069-6ED0-43C5-B2DF-1CD321994777}"/>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04A1FE6-FEB0-4C5A-9000-C08B64FD6012}"/>
              </a:ext>
            </a:extLst>
          </p:cNvPr>
          <p:cNvSpPr>
            <a:spLocks noGrp="1"/>
          </p:cNvSpPr>
          <p:nvPr>
            <p:ph sz="quarter" idx="12"/>
          </p:nvPr>
        </p:nvSpPr>
        <p:spPr>
          <a:xfrm>
            <a:off x="539200" y="1541871"/>
            <a:ext cx="8046000" cy="4406400"/>
          </a:xfrm>
        </p:spPr>
        <p:txBody>
          <a:bodyPr/>
          <a:lstStyle/>
          <a:p>
            <a:r>
              <a:rPr lang="en-GB" dirty="0"/>
              <a:t>The Department for Education announced in May that exams for 2023 are expected to go ahead without any additional exam mitigations. </a:t>
            </a:r>
          </a:p>
          <a:p>
            <a:endParaRPr lang="en-GB" dirty="0"/>
          </a:p>
          <a:p>
            <a:r>
              <a:rPr lang="en-GB" dirty="0"/>
              <a:t>The intention is to return to the carefully designed and well-established pre-pandemic assessment arrangements as quickly as possible, given they are the best and fairest way of assessing what students know and can do.</a:t>
            </a:r>
          </a:p>
          <a:p>
            <a:endParaRPr lang="en-GB" dirty="0"/>
          </a:p>
          <a:p>
            <a:pPr marL="0" indent="0">
              <a:buNone/>
            </a:pPr>
            <a:endParaRPr lang="en-GB" dirty="0"/>
          </a:p>
        </p:txBody>
      </p:sp>
    </p:spTree>
    <p:extLst>
      <p:ext uri="{BB962C8B-B14F-4D97-AF65-F5344CB8AC3E}">
        <p14:creationId xmlns:p14="http://schemas.microsoft.com/office/powerpoint/2010/main" val="299930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8" name="Title 1"/>
          <p:cNvSpPr>
            <a:spLocks noGrp="1"/>
          </p:cNvSpPr>
          <p:nvPr>
            <p:ph type="title"/>
          </p:nvPr>
        </p:nvSpPr>
        <p:spPr>
          <a:xfrm>
            <a:off x="448913" y="283475"/>
            <a:ext cx="8045200" cy="431181"/>
          </a:xfrm>
        </p:spPr>
        <p:txBody>
          <a:bodyPr/>
          <a:lstStyle/>
          <a:p>
            <a:r>
              <a:rPr lang="en-GB" dirty="0"/>
              <a:t>Fieldwork – where are we right now?</a:t>
            </a:r>
          </a:p>
        </p:txBody>
      </p:sp>
      <p:sp>
        <p:nvSpPr>
          <p:cNvPr id="5" name="Content Placeholder 2"/>
          <p:cNvSpPr>
            <a:spLocks noGrp="1"/>
          </p:cNvSpPr>
          <p:nvPr>
            <p:ph idx="4294967295"/>
          </p:nvPr>
        </p:nvSpPr>
        <p:spPr>
          <a:xfrm>
            <a:off x="546600" y="1463041"/>
            <a:ext cx="8045200" cy="4168814"/>
          </a:xfrm>
          <a:prstGeom prst="rect">
            <a:avLst/>
          </a:prstGeom>
        </p:spPr>
        <p:txBody>
          <a:bodyPr/>
          <a:lstStyle/>
          <a:p>
            <a:r>
              <a:rPr lang="en-GB" dirty="0"/>
              <a:t>We are returning to a series where the full fieldwork requirements will be expected to be met</a:t>
            </a:r>
          </a:p>
          <a:p>
            <a:r>
              <a:rPr lang="en-GB" dirty="0"/>
              <a:t>Many teachers may not have ever planned and delivered fieldwork</a:t>
            </a:r>
          </a:p>
          <a:p>
            <a:r>
              <a:rPr lang="en-GB" dirty="0"/>
              <a:t>Many others may feel out of practice and concerned about returning to fieldwork </a:t>
            </a:r>
          </a:p>
          <a:p>
            <a:r>
              <a:rPr lang="en-GB" dirty="0"/>
              <a:t>Many centres struggling to provide the same type of fieldwork now compared to before (support from senior leadership, cost increases and demand for transport, growing cohorts etc.)</a:t>
            </a:r>
          </a:p>
          <a:p>
            <a:r>
              <a:rPr lang="en-GB" dirty="0"/>
              <a:t>By the time we get to the 2023 series, ‘familiar fieldwork’ will not have appeared in an exam since 2019</a:t>
            </a:r>
          </a:p>
          <a:p>
            <a:r>
              <a:rPr lang="en-GB" dirty="0"/>
              <a:t>We really want to raise the profile of fieldwork as a means to provide a well-rounded Geography education, without piling on more pressure to teachers</a:t>
            </a:r>
          </a:p>
          <a:p>
            <a:r>
              <a:rPr lang="en-GB" dirty="0"/>
              <a:t>We are aware that this is a real challenge facing Geography teachers at this moment in time</a:t>
            </a:r>
          </a:p>
        </p:txBody>
      </p:sp>
    </p:spTree>
    <p:extLst>
      <p:ext uri="{BB962C8B-B14F-4D97-AF65-F5344CB8AC3E}">
        <p14:creationId xmlns:p14="http://schemas.microsoft.com/office/powerpoint/2010/main" val="218188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D349-5664-4E35-ABE9-30ABF6F6EA62}"/>
              </a:ext>
            </a:extLst>
          </p:cNvPr>
          <p:cNvSpPr>
            <a:spLocks noGrp="1"/>
          </p:cNvSpPr>
          <p:nvPr>
            <p:ph type="title"/>
          </p:nvPr>
        </p:nvSpPr>
        <p:spPr/>
        <p:txBody>
          <a:bodyPr/>
          <a:lstStyle/>
          <a:p>
            <a:r>
              <a:rPr lang="en-GB" dirty="0"/>
              <a:t>Fieldwork support </a:t>
            </a:r>
          </a:p>
        </p:txBody>
      </p:sp>
      <p:sp>
        <p:nvSpPr>
          <p:cNvPr id="3" name="Content Placeholder 2">
            <a:extLst>
              <a:ext uri="{FF2B5EF4-FFF2-40B4-BE49-F238E27FC236}">
                <a16:creationId xmlns:a16="http://schemas.microsoft.com/office/drawing/2014/main" id="{23EFBE16-B9B0-4618-AA3B-852B16954406}"/>
              </a:ext>
            </a:extLst>
          </p:cNvPr>
          <p:cNvSpPr>
            <a:spLocks noGrp="1"/>
          </p:cNvSpPr>
          <p:nvPr>
            <p:ph idx="1"/>
          </p:nvPr>
        </p:nvSpPr>
        <p:spPr>
          <a:xfrm>
            <a:off x="4917058" y="1147313"/>
            <a:ext cx="3668142" cy="2078966"/>
          </a:xfrm>
        </p:spPr>
        <p:txBody>
          <a:bodyPr/>
          <a:lstStyle/>
          <a:p>
            <a:r>
              <a:rPr lang="en-GB" dirty="0"/>
              <a:t>We’ve updated the fieldwork support on our website, providing some guidance on assessment, updated advice on covering the enquiry sequence and answering common queries (for example issues with students attending) </a:t>
            </a:r>
          </a:p>
          <a:p>
            <a:endParaRPr lang="en-GB" dirty="0"/>
          </a:p>
        </p:txBody>
      </p:sp>
      <p:sp>
        <p:nvSpPr>
          <p:cNvPr id="4" name="Footer Placeholder 3">
            <a:extLst>
              <a:ext uri="{FF2B5EF4-FFF2-40B4-BE49-F238E27FC236}">
                <a16:creationId xmlns:a16="http://schemas.microsoft.com/office/drawing/2014/main" id="{8D701DFF-6F20-40DB-8827-6B1DE1EDE46F}"/>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23A21C27-108D-405A-837C-5C2B2265F0DF}"/>
              </a:ext>
            </a:extLst>
          </p:cNvPr>
          <p:cNvSpPr>
            <a:spLocks noGrp="1"/>
          </p:cNvSpPr>
          <p:nvPr>
            <p:ph type="sldNum" sz="quarter" idx="4"/>
          </p:nvPr>
        </p:nvSpPr>
        <p:spPr/>
        <p:txBody>
          <a:bodyPr/>
          <a:lstStyle/>
          <a:p>
            <a:endParaRPr lang="en-GB" dirty="0"/>
          </a:p>
        </p:txBody>
      </p:sp>
      <p:pic>
        <p:nvPicPr>
          <p:cNvPr id="6" name="Picture 5">
            <a:extLst>
              <a:ext uri="{FF2B5EF4-FFF2-40B4-BE49-F238E27FC236}">
                <a16:creationId xmlns:a16="http://schemas.microsoft.com/office/drawing/2014/main" id="{196A79D7-7B62-4FB1-A1C7-120D9F455182}"/>
              </a:ext>
            </a:extLst>
          </p:cNvPr>
          <p:cNvPicPr>
            <a:picLocks noChangeAspect="1"/>
          </p:cNvPicPr>
          <p:nvPr/>
        </p:nvPicPr>
        <p:blipFill>
          <a:blip r:embed="rId3"/>
          <a:stretch>
            <a:fillRect/>
          </a:stretch>
        </p:blipFill>
        <p:spPr>
          <a:xfrm>
            <a:off x="175845" y="1147313"/>
            <a:ext cx="4448713" cy="2912884"/>
          </a:xfrm>
          <a:prstGeom prst="rect">
            <a:avLst/>
          </a:prstGeom>
          <a:ln>
            <a:solidFill>
              <a:schemeClr val="bg1"/>
            </a:solidFill>
          </a:ln>
        </p:spPr>
      </p:pic>
      <p:pic>
        <p:nvPicPr>
          <p:cNvPr id="7" name="Picture 6">
            <a:extLst>
              <a:ext uri="{FF2B5EF4-FFF2-40B4-BE49-F238E27FC236}">
                <a16:creationId xmlns:a16="http://schemas.microsoft.com/office/drawing/2014/main" id="{03BCA998-9D0E-4157-9A7C-5E26FB0E8856}"/>
              </a:ext>
            </a:extLst>
          </p:cNvPr>
          <p:cNvPicPr>
            <a:picLocks noChangeAspect="1"/>
          </p:cNvPicPr>
          <p:nvPr/>
        </p:nvPicPr>
        <p:blipFill>
          <a:blip r:embed="rId4"/>
          <a:stretch>
            <a:fillRect/>
          </a:stretch>
        </p:blipFill>
        <p:spPr>
          <a:xfrm>
            <a:off x="3441008" y="3299316"/>
            <a:ext cx="4025891" cy="2700393"/>
          </a:xfrm>
          <a:prstGeom prst="rect">
            <a:avLst/>
          </a:prstGeom>
          <a:ln>
            <a:solidFill>
              <a:schemeClr val="bg1"/>
            </a:solidFill>
          </a:ln>
        </p:spPr>
      </p:pic>
      <p:sp>
        <p:nvSpPr>
          <p:cNvPr id="8" name="Content Placeholder 2">
            <a:extLst>
              <a:ext uri="{FF2B5EF4-FFF2-40B4-BE49-F238E27FC236}">
                <a16:creationId xmlns:a16="http://schemas.microsoft.com/office/drawing/2014/main" id="{683F7242-9FAB-4AD5-9994-8A0599B02C9B}"/>
              </a:ext>
            </a:extLst>
          </p:cNvPr>
          <p:cNvSpPr txBox="1">
            <a:spLocks/>
          </p:cNvSpPr>
          <p:nvPr/>
        </p:nvSpPr>
        <p:spPr>
          <a:xfrm>
            <a:off x="324930" y="4220155"/>
            <a:ext cx="2961734" cy="2078966"/>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bg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bg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bg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bg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bg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We’ve also updated out fieldwork planning guidance with some ideas for more local, innovative fieldwork opportunities </a:t>
            </a:r>
          </a:p>
          <a:p>
            <a:endParaRPr lang="en-GB" dirty="0"/>
          </a:p>
        </p:txBody>
      </p:sp>
    </p:spTree>
    <p:extLst>
      <p:ext uri="{BB962C8B-B14F-4D97-AF65-F5344CB8AC3E}">
        <p14:creationId xmlns:p14="http://schemas.microsoft.com/office/powerpoint/2010/main" val="242814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8" name="Title 1"/>
          <p:cNvSpPr>
            <a:spLocks noGrp="1"/>
          </p:cNvSpPr>
          <p:nvPr>
            <p:ph type="title"/>
          </p:nvPr>
        </p:nvSpPr>
        <p:spPr>
          <a:xfrm>
            <a:off x="448913" y="283475"/>
            <a:ext cx="8045200" cy="431181"/>
          </a:xfrm>
        </p:spPr>
        <p:txBody>
          <a:bodyPr/>
          <a:lstStyle/>
          <a:p>
            <a:r>
              <a:rPr lang="en-GB" dirty="0"/>
              <a:t>Fieldwork requirements – some general advice/guidance</a:t>
            </a:r>
          </a:p>
        </p:txBody>
      </p:sp>
      <p:sp>
        <p:nvSpPr>
          <p:cNvPr id="5" name="Content Placeholder 2"/>
          <p:cNvSpPr>
            <a:spLocks noGrp="1"/>
          </p:cNvSpPr>
          <p:nvPr>
            <p:ph idx="4294967295"/>
          </p:nvPr>
        </p:nvSpPr>
        <p:spPr>
          <a:xfrm>
            <a:off x="546600" y="1463041"/>
            <a:ext cx="8045200" cy="4168814"/>
          </a:xfrm>
          <a:prstGeom prst="rect">
            <a:avLst/>
          </a:prstGeom>
        </p:spPr>
        <p:txBody>
          <a:bodyPr/>
          <a:lstStyle/>
          <a:p>
            <a:r>
              <a:rPr lang="en-GB" dirty="0"/>
              <a:t>You can chose a key question or hypothesis</a:t>
            </a:r>
          </a:p>
          <a:p>
            <a:r>
              <a:rPr lang="en-GB" dirty="0"/>
              <a:t>Keep it simple – your students need to be able to write them both in their exam</a:t>
            </a:r>
          </a:p>
          <a:p>
            <a:r>
              <a:rPr lang="en-GB" dirty="0"/>
              <a:t>Your fieldwork does not need to be perfect</a:t>
            </a:r>
          </a:p>
          <a:p>
            <a:r>
              <a:rPr lang="en-GB" dirty="0"/>
              <a:t>There are </a:t>
            </a:r>
            <a:r>
              <a:rPr lang="en-GB" b="1" dirty="0"/>
              <a:t>NO AO1 (knowledge) marks at all in Paper 3</a:t>
            </a:r>
            <a:r>
              <a:rPr lang="en-GB" dirty="0"/>
              <a:t>. This means that questions cannot appear that ask students to tell us things like ‘what they did’ or ‘how they did it’</a:t>
            </a:r>
          </a:p>
          <a:p>
            <a:r>
              <a:rPr lang="en-GB" dirty="0"/>
              <a:t>Students needs much more awareness of the ‘why’ as opposed to the ‘what’</a:t>
            </a:r>
          </a:p>
          <a:p>
            <a:pPr lvl="1"/>
            <a:r>
              <a:rPr lang="en-GB" dirty="0"/>
              <a:t>Why did you chose this location to carry out your investigation?</a:t>
            </a:r>
          </a:p>
          <a:p>
            <a:pPr lvl="1"/>
            <a:r>
              <a:rPr lang="en-GB" dirty="0"/>
              <a:t>Why was systematic sampling the most appropriate sampling technique?</a:t>
            </a:r>
          </a:p>
          <a:p>
            <a:pPr lvl="1"/>
            <a:r>
              <a:rPr lang="en-GB" dirty="0"/>
              <a:t>Why is it important to carry out a risk assessment?</a:t>
            </a:r>
          </a:p>
          <a:p>
            <a:pPr marL="457200" lvl="1" indent="0">
              <a:buNone/>
            </a:pPr>
            <a:endParaRPr lang="en-GB" dirty="0"/>
          </a:p>
          <a:p>
            <a:r>
              <a:rPr lang="en-GB" dirty="0"/>
              <a:t>Fieldwork skills are also assessed generally in the Paper 3 exam, so working on fieldwork skills outside of those 2 investigations is important</a:t>
            </a:r>
          </a:p>
          <a:p>
            <a:endParaRPr lang="en-GB" dirty="0"/>
          </a:p>
          <a:p>
            <a:endParaRPr lang="en-GB" dirty="0"/>
          </a:p>
        </p:txBody>
      </p:sp>
    </p:spTree>
    <p:extLst>
      <p:ext uri="{BB962C8B-B14F-4D97-AF65-F5344CB8AC3E}">
        <p14:creationId xmlns:p14="http://schemas.microsoft.com/office/powerpoint/2010/main" val="232197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Enquiry Strands</a:t>
            </a:r>
          </a:p>
        </p:txBody>
      </p:sp>
      <p:sp>
        <p:nvSpPr>
          <p:cNvPr id="3" name="Content Placeholder 2"/>
          <p:cNvSpPr>
            <a:spLocks noGrp="1"/>
          </p:cNvSpPr>
          <p:nvPr>
            <p:ph idx="1"/>
          </p:nvPr>
        </p:nvSpPr>
        <p:spPr>
          <a:xfrm>
            <a:off x="349135" y="1080655"/>
            <a:ext cx="8462356" cy="4551200"/>
          </a:xfrm>
        </p:spPr>
        <p:txBody>
          <a:bodyPr/>
          <a:lstStyle/>
          <a:p>
            <a:r>
              <a:rPr lang="en-GB" dirty="0"/>
              <a:t>Students need to be familiar with these – </a:t>
            </a:r>
            <a:r>
              <a:rPr lang="en-GB" b="1" dirty="0"/>
              <a:t>all fieldwork questions (</a:t>
            </a:r>
            <a:r>
              <a:rPr lang="en-GB" dirty="0"/>
              <a:t>both familiar and unfamiliar) are based around these enquiry strands.</a:t>
            </a:r>
          </a:p>
          <a:p>
            <a:r>
              <a:rPr lang="en-GB" dirty="0"/>
              <a:t>The </a:t>
            </a:r>
            <a:r>
              <a:rPr lang="en-GB" b="1" dirty="0"/>
              <a:t>9 mark question </a:t>
            </a:r>
            <a:r>
              <a:rPr lang="en-GB" dirty="0"/>
              <a:t>will always target more than 1 of these enquiry strands.</a:t>
            </a:r>
          </a:p>
          <a:p>
            <a:r>
              <a:rPr lang="en-GB" dirty="0"/>
              <a:t>There are more details on the </a:t>
            </a:r>
            <a:r>
              <a:rPr lang="en-GB" b="1" dirty="0"/>
              <a:t>specification</a:t>
            </a:r>
            <a:r>
              <a:rPr lang="en-GB" dirty="0"/>
              <a:t> (pages 27-28)</a:t>
            </a:r>
          </a:p>
        </p:txBody>
      </p:sp>
      <p:sp>
        <p:nvSpPr>
          <p:cNvPr id="4" name="Footer Placeholder 3"/>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endParaRPr lang="en-GB" dirty="0"/>
          </a:p>
        </p:txBody>
      </p:sp>
      <p:graphicFrame>
        <p:nvGraphicFramePr>
          <p:cNvPr id="6" name="Table 5"/>
          <p:cNvGraphicFramePr>
            <a:graphicFrameLocks noGrp="1"/>
          </p:cNvGraphicFramePr>
          <p:nvPr/>
        </p:nvGraphicFramePr>
        <p:xfrm>
          <a:off x="511425" y="2415215"/>
          <a:ext cx="4610388" cy="3541890"/>
        </p:xfrm>
        <a:graphic>
          <a:graphicData uri="http://schemas.openxmlformats.org/drawingml/2006/table">
            <a:tbl>
              <a:tblPr firstRow="1" firstCol="1" bandRow="1">
                <a:tableStyleId>{BDBED569-4797-4DF1-A0F4-6AAB3CD982D8}</a:tableStyleId>
              </a:tblPr>
              <a:tblGrid>
                <a:gridCol w="4610388">
                  <a:extLst>
                    <a:ext uri="{9D8B030D-6E8A-4147-A177-3AD203B41FA5}">
                      <a16:colId xmlns:a16="http://schemas.microsoft.com/office/drawing/2014/main" val="20000"/>
                    </a:ext>
                  </a:extLst>
                </a:gridCol>
              </a:tblGrid>
              <a:tr h="449110">
                <a:tc>
                  <a:txBody>
                    <a:bodyPr/>
                    <a:lstStyle/>
                    <a:p>
                      <a:pPr marL="38100" algn="ctr">
                        <a:spcBef>
                          <a:spcPts val="605"/>
                        </a:spcBef>
                        <a:spcAft>
                          <a:spcPts val="0"/>
                        </a:spcAft>
                      </a:pPr>
                      <a:r>
                        <a:rPr lang="en-GB" sz="1800" b="1" dirty="0">
                          <a:solidFill>
                            <a:sysClr val="windowText" lastClr="000000"/>
                          </a:solidFill>
                          <a:effectLst/>
                          <a:latin typeface="Arial"/>
                          <a:ea typeface="Arial"/>
                        </a:rPr>
                        <a:t>ENQUIRY STRANDS</a:t>
                      </a:r>
                    </a:p>
                  </a:txBody>
                  <a:tcPr marL="68580" marR="68580" marT="0" marB="0" anchor="ctr"/>
                </a:tc>
                <a:extLst>
                  <a:ext uri="{0D108BD9-81ED-4DB2-BD59-A6C34878D82A}">
                    <a16:rowId xmlns:a16="http://schemas.microsoft.com/office/drawing/2014/main" val="10000"/>
                  </a:ext>
                </a:extLst>
              </a:tr>
              <a:tr h="449110">
                <a:tc>
                  <a:txBody>
                    <a:bodyPr/>
                    <a:lstStyle/>
                    <a:p>
                      <a:pPr marL="38100">
                        <a:spcBef>
                          <a:spcPts val="605"/>
                        </a:spcBef>
                        <a:spcAft>
                          <a:spcPts val="0"/>
                        </a:spcAft>
                      </a:pPr>
                      <a:r>
                        <a:rPr lang="en-US" sz="1800" b="0" dirty="0">
                          <a:solidFill>
                            <a:sysClr val="windowText" lastClr="000000"/>
                          </a:solidFill>
                          <a:effectLst/>
                        </a:rPr>
                        <a:t>1. Suitable </a:t>
                      </a:r>
                      <a:r>
                        <a:rPr lang="en-US" sz="1800" b="1" dirty="0">
                          <a:solidFill>
                            <a:sysClr val="windowText" lastClr="000000"/>
                          </a:solidFill>
                          <a:effectLst/>
                        </a:rPr>
                        <a:t>question</a:t>
                      </a:r>
                      <a:r>
                        <a:rPr lang="en-US" sz="1800" b="0" dirty="0">
                          <a:solidFill>
                            <a:sysClr val="windowText" lastClr="000000"/>
                          </a:solidFill>
                          <a:effectLst/>
                        </a:rPr>
                        <a:t> for geographical enquiry</a:t>
                      </a:r>
                      <a:endParaRPr lang="en-GB" sz="1800" b="0"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1"/>
                  </a:ext>
                </a:extLst>
              </a:tr>
              <a:tr h="449110">
                <a:tc>
                  <a:txBody>
                    <a:bodyPr/>
                    <a:lstStyle/>
                    <a:p>
                      <a:pPr marL="38100">
                        <a:spcBef>
                          <a:spcPts val="605"/>
                        </a:spcBef>
                        <a:spcAft>
                          <a:spcPts val="0"/>
                        </a:spcAft>
                      </a:pPr>
                      <a:r>
                        <a:rPr lang="en-US" sz="1800" b="0" dirty="0">
                          <a:solidFill>
                            <a:sysClr val="windowText" lastClr="000000"/>
                          </a:solidFill>
                          <a:effectLst/>
                        </a:rPr>
                        <a:t>2. </a:t>
                      </a:r>
                      <a:r>
                        <a:rPr lang="en-US" sz="1800" b="1" dirty="0">
                          <a:solidFill>
                            <a:sysClr val="windowText" lastClr="000000"/>
                          </a:solidFill>
                          <a:effectLst/>
                        </a:rPr>
                        <a:t>Selecting</a:t>
                      </a:r>
                      <a:r>
                        <a:rPr lang="en-US" sz="1800" b="0" dirty="0">
                          <a:solidFill>
                            <a:sysClr val="windowText" lastClr="000000"/>
                          </a:solidFill>
                          <a:effectLst/>
                        </a:rPr>
                        <a:t>, </a:t>
                      </a:r>
                      <a:r>
                        <a:rPr lang="en-US" sz="1800" b="1" dirty="0">
                          <a:solidFill>
                            <a:sysClr val="windowText" lastClr="000000"/>
                          </a:solidFill>
                          <a:effectLst/>
                        </a:rPr>
                        <a:t>measuring</a:t>
                      </a:r>
                      <a:r>
                        <a:rPr lang="en-US" sz="1800" b="0" dirty="0">
                          <a:solidFill>
                            <a:sysClr val="windowText" lastClr="000000"/>
                          </a:solidFill>
                          <a:effectLst/>
                        </a:rPr>
                        <a:t> and </a:t>
                      </a:r>
                      <a:r>
                        <a:rPr lang="en-US" sz="1800" b="1" dirty="0">
                          <a:solidFill>
                            <a:sysClr val="windowText" lastClr="000000"/>
                          </a:solidFill>
                          <a:effectLst/>
                        </a:rPr>
                        <a:t>recording</a:t>
                      </a:r>
                      <a:r>
                        <a:rPr lang="en-US" sz="1800" b="0" dirty="0">
                          <a:solidFill>
                            <a:sysClr val="windowText" lastClr="000000"/>
                          </a:solidFill>
                          <a:effectLst/>
                        </a:rPr>
                        <a:t> </a:t>
                      </a:r>
                      <a:r>
                        <a:rPr lang="en-US" sz="1800" b="1" dirty="0">
                          <a:solidFill>
                            <a:sysClr val="windowText" lastClr="000000"/>
                          </a:solidFill>
                          <a:effectLst/>
                        </a:rPr>
                        <a:t>data</a:t>
                      </a:r>
                      <a:r>
                        <a:rPr lang="en-US" sz="1800" b="0" dirty="0">
                          <a:solidFill>
                            <a:sysClr val="windowText" lastClr="000000"/>
                          </a:solidFill>
                          <a:effectLst/>
                        </a:rPr>
                        <a:t> appropriate to the chosen enquiry</a:t>
                      </a:r>
                      <a:endParaRPr lang="en-GB" sz="1800" b="0"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2"/>
                  </a:ext>
                </a:extLst>
              </a:tr>
              <a:tr h="449110">
                <a:tc>
                  <a:txBody>
                    <a:bodyPr/>
                    <a:lstStyle/>
                    <a:p>
                      <a:pPr marL="38100">
                        <a:spcBef>
                          <a:spcPts val="605"/>
                        </a:spcBef>
                        <a:spcAft>
                          <a:spcPts val="0"/>
                        </a:spcAft>
                      </a:pPr>
                      <a:r>
                        <a:rPr lang="en-US" sz="1800" b="0" dirty="0">
                          <a:solidFill>
                            <a:sysClr val="windowText" lastClr="000000"/>
                          </a:solidFill>
                          <a:effectLst/>
                        </a:rPr>
                        <a:t>3. Selecting appropriate ways of </a:t>
                      </a:r>
                      <a:r>
                        <a:rPr lang="en-US" sz="1800" b="1" dirty="0">
                          <a:solidFill>
                            <a:sysClr val="windowText" lastClr="000000"/>
                          </a:solidFill>
                          <a:effectLst/>
                        </a:rPr>
                        <a:t>processing</a:t>
                      </a:r>
                      <a:r>
                        <a:rPr lang="en-US" sz="1800" b="0" dirty="0">
                          <a:solidFill>
                            <a:sysClr val="windowText" lastClr="000000"/>
                          </a:solidFill>
                          <a:effectLst/>
                        </a:rPr>
                        <a:t> and </a:t>
                      </a:r>
                      <a:r>
                        <a:rPr lang="en-US" sz="1800" b="1" dirty="0">
                          <a:solidFill>
                            <a:sysClr val="windowText" lastClr="000000"/>
                          </a:solidFill>
                          <a:effectLst/>
                        </a:rPr>
                        <a:t>presenting</a:t>
                      </a:r>
                      <a:r>
                        <a:rPr lang="en-US" sz="1800" b="0" dirty="0">
                          <a:solidFill>
                            <a:sysClr val="windowText" lastClr="000000"/>
                          </a:solidFill>
                          <a:effectLst/>
                        </a:rPr>
                        <a:t> fieldwork </a:t>
                      </a:r>
                      <a:r>
                        <a:rPr lang="en-US" sz="1800" b="1" dirty="0">
                          <a:solidFill>
                            <a:sysClr val="windowText" lastClr="000000"/>
                          </a:solidFill>
                          <a:effectLst/>
                        </a:rPr>
                        <a:t>data</a:t>
                      </a:r>
                      <a:endParaRPr lang="en-GB" sz="1800" b="1"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3"/>
                  </a:ext>
                </a:extLst>
              </a:tr>
              <a:tr h="449110">
                <a:tc>
                  <a:txBody>
                    <a:bodyPr/>
                    <a:lstStyle/>
                    <a:p>
                      <a:pPr marL="38100">
                        <a:spcBef>
                          <a:spcPts val="605"/>
                        </a:spcBef>
                        <a:spcAft>
                          <a:spcPts val="0"/>
                        </a:spcAft>
                      </a:pPr>
                      <a:r>
                        <a:rPr lang="en-US" sz="1800" b="0" dirty="0">
                          <a:solidFill>
                            <a:sysClr val="windowText" lastClr="000000"/>
                          </a:solidFill>
                          <a:effectLst/>
                        </a:rPr>
                        <a:t>4. </a:t>
                      </a:r>
                      <a:r>
                        <a:rPr lang="en-US" sz="1800" b="1" dirty="0">
                          <a:solidFill>
                            <a:sysClr val="windowText" lastClr="000000"/>
                          </a:solidFill>
                          <a:effectLst/>
                        </a:rPr>
                        <a:t>Describing</a:t>
                      </a:r>
                      <a:r>
                        <a:rPr lang="en-US" sz="1800" b="0" dirty="0">
                          <a:solidFill>
                            <a:sysClr val="windowText" lastClr="000000"/>
                          </a:solidFill>
                          <a:effectLst/>
                        </a:rPr>
                        <a:t>, </a:t>
                      </a:r>
                      <a:r>
                        <a:rPr lang="en-US" sz="1800" b="1" dirty="0" err="1">
                          <a:solidFill>
                            <a:sysClr val="windowText" lastClr="000000"/>
                          </a:solidFill>
                          <a:effectLst/>
                        </a:rPr>
                        <a:t>analysing</a:t>
                      </a:r>
                      <a:r>
                        <a:rPr lang="en-US" sz="1800" b="0" dirty="0">
                          <a:solidFill>
                            <a:sysClr val="windowText" lastClr="000000"/>
                          </a:solidFill>
                          <a:effectLst/>
                        </a:rPr>
                        <a:t> and </a:t>
                      </a:r>
                      <a:r>
                        <a:rPr lang="en-US" sz="1800" b="1" dirty="0">
                          <a:solidFill>
                            <a:sysClr val="windowText" lastClr="000000"/>
                          </a:solidFill>
                          <a:effectLst/>
                        </a:rPr>
                        <a:t>explaining</a:t>
                      </a:r>
                      <a:r>
                        <a:rPr lang="en-US" sz="1800" b="0" dirty="0">
                          <a:solidFill>
                            <a:sysClr val="windowText" lastClr="000000"/>
                          </a:solidFill>
                          <a:effectLst/>
                        </a:rPr>
                        <a:t> fieldwork data</a:t>
                      </a:r>
                      <a:endParaRPr lang="en-GB" sz="1800" b="0"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4"/>
                  </a:ext>
                </a:extLst>
              </a:tr>
              <a:tr h="449110">
                <a:tc>
                  <a:txBody>
                    <a:bodyPr/>
                    <a:lstStyle/>
                    <a:p>
                      <a:pPr marL="38100">
                        <a:spcBef>
                          <a:spcPts val="605"/>
                        </a:spcBef>
                        <a:spcAft>
                          <a:spcPts val="0"/>
                        </a:spcAft>
                      </a:pPr>
                      <a:r>
                        <a:rPr lang="en-US" sz="1800" b="0" dirty="0">
                          <a:solidFill>
                            <a:sysClr val="windowText" lastClr="000000"/>
                          </a:solidFill>
                          <a:effectLst/>
                        </a:rPr>
                        <a:t>5. Reaching </a:t>
                      </a:r>
                      <a:r>
                        <a:rPr lang="en-US" sz="1800" b="1" dirty="0">
                          <a:solidFill>
                            <a:sysClr val="windowText" lastClr="000000"/>
                          </a:solidFill>
                          <a:effectLst/>
                        </a:rPr>
                        <a:t>conclusions</a:t>
                      </a:r>
                      <a:endParaRPr lang="en-GB" sz="1800" b="1"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5"/>
                  </a:ext>
                </a:extLst>
              </a:tr>
              <a:tr h="449110">
                <a:tc>
                  <a:txBody>
                    <a:bodyPr/>
                    <a:lstStyle/>
                    <a:p>
                      <a:pPr marL="38100">
                        <a:spcBef>
                          <a:spcPts val="605"/>
                        </a:spcBef>
                        <a:spcAft>
                          <a:spcPts val="0"/>
                        </a:spcAft>
                      </a:pPr>
                      <a:r>
                        <a:rPr lang="en-US" sz="1800" b="0" dirty="0">
                          <a:solidFill>
                            <a:sysClr val="windowText" lastClr="000000"/>
                          </a:solidFill>
                          <a:effectLst/>
                        </a:rPr>
                        <a:t>6. </a:t>
                      </a:r>
                      <a:r>
                        <a:rPr lang="en-US" sz="1800" b="1" dirty="0">
                          <a:solidFill>
                            <a:sysClr val="windowText" lastClr="000000"/>
                          </a:solidFill>
                          <a:effectLst/>
                        </a:rPr>
                        <a:t>Evaluation</a:t>
                      </a:r>
                      <a:r>
                        <a:rPr lang="en-US" sz="1800" b="0" dirty="0">
                          <a:solidFill>
                            <a:sysClr val="windowText" lastClr="000000"/>
                          </a:solidFill>
                          <a:effectLst/>
                        </a:rPr>
                        <a:t> of geographical enquiry</a:t>
                      </a:r>
                      <a:endParaRPr lang="en-GB" sz="1800" b="0" dirty="0">
                        <a:solidFill>
                          <a:sysClr val="windowText" lastClr="000000"/>
                        </a:solidFill>
                        <a:effectLst/>
                        <a:latin typeface="Arial"/>
                        <a:ea typeface="Arial"/>
                      </a:endParaRPr>
                    </a:p>
                  </a:txBody>
                  <a:tcPr marL="68580" marR="68580" marT="0" marB="0" anchor="ctr"/>
                </a:tc>
                <a:extLst>
                  <a:ext uri="{0D108BD9-81ED-4DB2-BD59-A6C34878D82A}">
                    <a16:rowId xmlns:a16="http://schemas.microsoft.com/office/drawing/2014/main" val="10006"/>
                  </a:ext>
                </a:extLst>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5" y="2567053"/>
            <a:ext cx="3524596" cy="3628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741693" y="2046114"/>
            <a:ext cx="419794" cy="520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65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4911-A8DF-4FE4-90A9-6DF75DF1A468}"/>
              </a:ext>
            </a:extLst>
          </p:cNvPr>
          <p:cNvSpPr>
            <a:spLocks noGrp="1"/>
          </p:cNvSpPr>
          <p:nvPr>
            <p:ph type="title"/>
          </p:nvPr>
        </p:nvSpPr>
        <p:spPr>
          <a:xfrm>
            <a:off x="540000" y="342486"/>
            <a:ext cx="8045200" cy="431181"/>
          </a:xfrm>
        </p:spPr>
        <p:txBody>
          <a:bodyPr/>
          <a:lstStyle/>
          <a:p>
            <a:r>
              <a:rPr lang="en-GB" dirty="0"/>
              <a:t>Equality, diversity and inclusion in the curriculum </a:t>
            </a:r>
          </a:p>
        </p:txBody>
      </p:sp>
      <p:sp>
        <p:nvSpPr>
          <p:cNvPr id="3" name="Content Placeholder 2">
            <a:extLst>
              <a:ext uri="{FF2B5EF4-FFF2-40B4-BE49-F238E27FC236}">
                <a16:creationId xmlns:a16="http://schemas.microsoft.com/office/drawing/2014/main" id="{5B5AAC62-6513-4147-AA49-CBBDD2905039}"/>
              </a:ext>
            </a:extLst>
          </p:cNvPr>
          <p:cNvSpPr>
            <a:spLocks noGrp="1"/>
          </p:cNvSpPr>
          <p:nvPr>
            <p:ph idx="1"/>
          </p:nvPr>
        </p:nvSpPr>
        <p:spPr>
          <a:xfrm>
            <a:off x="4850780" y="1397479"/>
            <a:ext cx="3734420" cy="4234376"/>
          </a:xfrm>
        </p:spPr>
        <p:txBody>
          <a:bodyPr/>
          <a:lstStyle/>
          <a:p>
            <a:r>
              <a:rPr lang="en-GB" dirty="0"/>
              <a:t>We’ve produced an updated scheme of work covering the full GCSE Geography specification</a:t>
            </a:r>
          </a:p>
          <a:p>
            <a:endParaRPr lang="en-GB" dirty="0"/>
          </a:p>
          <a:p>
            <a:r>
              <a:rPr lang="en-GB" dirty="0"/>
              <a:t>These changes will support you in delivering our current specifications in a way that maximises opportunities for breadth, diversity and inclusivity in the curriculum as well as improve the accessibility of our resources</a:t>
            </a:r>
          </a:p>
        </p:txBody>
      </p:sp>
      <p:sp>
        <p:nvSpPr>
          <p:cNvPr id="4" name="Footer Placeholder 3">
            <a:extLst>
              <a:ext uri="{FF2B5EF4-FFF2-40B4-BE49-F238E27FC236}">
                <a16:creationId xmlns:a16="http://schemas.microsoft.com/office/drawing/2014/main" id="{5521B3E8-0B32-485D-B0DD-C4EDA1AEA608}"/>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8B0A2D66-9027-4E5B-B024-C41AA6E1B868}"/>
              </a:ext>
            </a:extLst>
          </p:cNvPr>
          <p:cNvSpPr>
            <a:spLocks noGrp="1"/>
          </p:cNvSpPr>
          <p:nvPr>
            <p:ph type="sldNum" sz="quarter" idx="4"/>
          </p:nvPr>
        </p:nvSpPr>
        <p:spPr/>
        <p:txBody>
          <a:bodyPr/>
          <a:lstStyle/>
          <a:p>
            <a:endParaRPr lang="en-GB" dirty="0"/>
          </a:p>
        </p:txBody>
      </p:sp>
      <p:pic>
        <p:nvPicPr>
          <p:cNvPr id="6" name="Picture 5">
            <a:extLst>
              <a:ext uri="{FF2B5EF4-FFF2-40B4-BE49-F238E27FC236}">
                <a16:creationId xmlns:a16="http://schemas.microsoft.com/office/drawing/2014/main" id="{8F014F2E-04FC-4092-9ED4-4932923542E8}"/>
              </a:ext>
            </a:extLst>
          </p:cNvPr>
          <p:cNvPicPr>
            <a:picLocks noChangeAspect="1"/>
          </p:cNvPicPr>
          <p:nvPr/>
        </p:nvPicPr>
        <p:blipFill>
          <a:blip r:embed="rId3"/>
          <a:stretch>
            <a:fillRect/>
          </a:stretch>
        </p:blipFill>
        <p:spPr>
          <a:xfrm>
            <a:off x="329389" y="1259765"/>
            <a:ext cx="4284698" cy="4685095"/>
          </a:xfrm>
          <a:prstGeom prst="rect">
            <a:avLst/>
          </a:prstGeom>
        </p:spPr>
      </p:pic>
      <p:sp>
        <p:nvSpPr>
          <p:cNvPr id="7" name="Oval 6">
            <a:extLst>
              <a:ext uri="{FF2B5EF4-FFF2-40B4-BE49-F238E27FC236}">
                <a16:creationId xmlns:a16="http://schemas.microsoft.com/office/drawing/2014/main" id="{51F15FC7-4EF6-48E7-AE16-A2CFC9D1AACD}"/>
              </a:ext>
            </a:extLst>
          </p:cNvPr>
          <p:cNvSpPr/>
          <p:nvPr/>
        </p:nvSpPr>
        <p:spPr>
          <a:xfrm>
            <a:off x="1811547" y="3623094"/>
            <a:ext cx="1785668" cy="53483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B5C712C-C25F-45E2-BF52-6104BFC4E856}"/>
              </a:ext>
            </a:extLst>
          </p:cNvPr>
          <p:cNvSpPr/>
          <p:nvPr/>
        </p:nvSpPr>
        <p:spPr>
          <a:xfrm>
            <a:off x="5150138" y="5574031"/>
            <a:ext cx="3482169" cy="600164"/>
          </a:xfrm>
          <a:prstGeom prst="rect">
            <a:avLst/>
          </a:prstGeom>
        </p:spPr>
        <p:txBody>
          <a:bodyPr wrap="square">
            <a:spAutoFit/>
          </a:bodyPr>
          <a:lstStyle/>
          <a:p>
            <a:r>
              <a:rPr lang="en-GB" sz="1100" dirty="0">
                <a:hlinkClick r:id="rId4"/>
              </a:rPr>
              <a:t>AQA | News and insight | Geography: equality, diversity and inclusion in the study of people, places and economies</a:t>
            </a:r>
            <a:endParaRPr lang="en-GB" sz="1100" dirty="0"/>
          </a:p>
        </p:txBody>
      </p:sp>
    </p:spTree>
    <p:extLst>
      <p:ext uri="{BB962C8B-B14F-4D97-AF65-F5344CB8AC3E}">
        <p14:creationId xmlns:p14="http://schemas.microsoft.com/office/powerpoint/2010/main" val="339323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BAE-4B92-41C9-972E-0EE41215CDF2}"/>
              </a:ext>
            </a:extLst>
          </p:cNvPr>
          <p:cNvSpPr>
            <a:spLocks noGrp="1"/>
          </p:cNvSpPr>
          <p:nvPr>
            <p:ph type="title"/>
          </p:nvPr>
        </p:nvSpPr>
        <p:spPr/>
        <p:txBody>
          <a:bodyPr/>
          <a:lstStyle/>
          <a:p>
            <a:r>
              <a:rPr lang="en-GB" dirty="0"/>
              <a:t>Presentation Overview</a:t>
            </a:r>
          </a:p>
        </p:txBody>
      </p:sp>
      <p:sp>
        <p:nvSpPr>
          <p:cNvPr id="3" name="Footer Placeholder 2">
            <a:extLst>
              <a:ext uri="{FF2B5EF4-FFF2-40B4-BE49-F238E27FC236}">
                <a16:creationId xmlns:a16="http://schemas.microsoft.com/office/drawing/2014/main" id="{3EA1BEE1-949B-4A23-8683-626A17B7224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79861C83-6D04-4775-B83A-DF81A15E13BB}"/>
              </a:ext>
            </a:extLst>
          </p:cNvPr>
          <p:cNvSpPr>
            <a:spLocks noGrp="1"/>
          </p:cNvSpPr>
          <p:nvPr>
            <p:ph idx="1"/>
          </p:nvPr>
        </p:nvSpPr>
        <p:spPr>
          <a:xfrm>
            <a:off x="486916" y="1407854"/>
            <a:ext cx="8045200" cy="4406804"/>
          </a:xfrm>
        </p:spPr>
        <p:txBody>
          <a:bodyPr/>
          <a:lstStyle/>
          <a:p>
            <a:r>
              <a:rPr lang="en-GB" i="1" dirty="0"/>
              <a:t>Entry Data &amp; statistics </a:t>
            </a:r>
          </a:p>
          <a:p>
            <a:r>
              <a:rPr lang="en-GB" i="1" dirty="0"/>
              <a:t>Grading </a:t>
            </a:r>
          </a:p>
          <a:p>
            <a:r>
              <a:rPr lang="en-GB" i="1" dirty="0"/>
              <a:t>Teacher &amp; examiner feedback on exams</a:t>
            </a:r>
          </a:p>
          <a:p>
            <a:r>
              <a:rPr lang="en-GB" i="1" dirty="0"/>
              <a:t>Improving student performance</a:t>
            </a:r>
          </a:p>
          <a:p>
            <a:r>
              <a:rPr lang="en-GB" i="1" dirty="0"/>
              <a:t>Looking ahead to 2023</a:t>
            </a:r>
          </a:p>
          <a:p>
            <a:r>
              <a:rPr lang="en-GB" i="1" dirty="0"/>
              <a:t>Further support</a:t>
            </a:r>
          </a:p>
        </p:txBody>
      </p:sp>
    </p:spTree>
    <p:extLst>
      <p:ext uri="{BB962C8B-B14F-4D97-AF65-F5344CB8AC3E}">
        <p14:creationId xmlns:p14="http://schemas.microsoft.com/office/powerpoint/2010/main" val="2619547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4911-A8DF-4FE4-90A9-6DF75DF1A468}"/>
              </a:ext>
            </a:extLst>
          </p:cNvPr>
          <p:cNvSpPr>
            <a:spLocks noGrp="1"/>
          </p:cNvSpPr>
          <p:nvPr>
            <p:ph type="title"/>
          </p:nvPr>
        </p:nvSpPr>
        <p:spPr>
          <a:xfrm>
            <a:off x="540000" y="342486"/>
            <a:ext cx="8045200" cy="431181"/>
          </a:xfrm>
        </p:spPr>
        <p:txBody>
          <a:bodyPr/>
          <a:lstStyle/>
          <a:p>
            <a:r>
              <a:rPr lang="en-GB" dirty="0"/>
              <a:t>Equality, diversity and inclusion in the curriculum </a:t>
            </a:r>
          </a:p>
        </p:txBody>
      </p:sp>
      <p:sp>
        <p:nvSpPr>
          <p:cNvPr id="4" name="Footer Placeholder 3">
            <a:extLst>
              <a:ext uri="{FF2B5EF4-FFF2-40B4-BE49-F238E27FC236}">
                <a16:creationId xmlns:a16="http://schemas.microsoft.com/office/drawing/2014/main" id="{5521B3E8-0B32-485D-B0DD-C4EDA1AEA608}"/>
              </a:ext>
            </a:extLst>
          </p:cNvPr>
          <p:cNvSpPr>
            <a:spLocks noGrp="1"/>
          </p:cNvSpPr>
          <p:nvPr>
            <p:ph type="ftr" sz="quarter" idx="3"/>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8B0A2D66-9027-4E5B-B024-C41AA6E1B868}"/>
              </a:ext>
            </a:extLst>
          </p:cNvPr>
          <p:cNvSpPr>
            <a:spLocks noGrp="1"/>
          </p:cNvSpPr>
          <p:nvPr>
            <p:ph type="sldNum" sz="quarter" idx="4"/>
          </p:nvPr>
        </p:nvSpPr>
        <p:spPr/>
        <p:txBody>
          <a:bodyPr/>
          <a:lstStyle/>
          <a:p>
            <a:endParaRPr lang="en-GB" dirty="0"/>
          </a:p>
        </p:txBody>
      </p:sp>
      <p:pic>
        <p:nvPicPr>
          <p:cNvPr id="7" name="Picture 6">
            <a:extLst>
              <a:ext uri="{FF2B5EF4-FFF2-40B4-BE49-F238E27FC236}">
                <a16:creationId xmlns:a16="http://schemas.microsoft.com/office/drawing/2014/main" id="{0432C868-BAE7-4026-BB6D-B736C10E5304}"/>
              </a:ext>
            </a:extLst>
          </p:cNvPr>
          <p:cNvPicPr>
            <a:picLocks noChangeAspect="1"/>
          </p:cNvPicPr>
          <p:nvPr/>
        </p:nvPicPr>
        <p:blipFill>
          <a:blip r:embed="rId2"/>
          <a:stretch>
            <a:fillRect/>
          </a:stretch>
        </p:blipFill>
        <p:spPr>
          <a:xfrm>
            <a:off x="269820" y="1064859"/>
            <a:ext cx="4036982" cy="5177626"/>
          </a:xfrm>
          <a:prstGeom prst="rect">
            <a:avLst/>
          </a:prstGeom>
          <a:ln>
            <a:solidFill>
              <a:schemeClr val="bg1"/>
            </a:solidFill>
          </a:ln>
        </p:spPr>
      </p:pic>
      <p:pic>
        <p:nvPicPr>
          <p:cNvPr id="8" name="Picture 7">
            <a:extLst>
              <a:ext uri="{FF2B5EF4-FFF2-40B4-BE49-F238E27FC236}">
                <a16:creationId xmlns:a16="http://schemas.microsoft.com/office/drawing/2014/main" id="{228A1571-BAC3-4556-B1B3-273E94D035CD}"/>
              </a:ext>
            </a:extLst>
          </p:cNvPr>
          <p:cNvPicPr>
            <a:picLocks noChangeAspect="1"/>
          </p:cNvPicPr>
          <p:nvPr/>
        </p:nvPicPr>
        <p:blipFill>
          <a:blip r:embed="rId3"/>
          <a:stretch>
            <a:fillRect/>
          </a:stretch>
        </p:blipFill>
        <p:spPr>
          <a:xfrm>
            <a:off x="4726504" y="1018382"/>
            <a:ext cx="3336177" cy="5252224"/>
          </a:xfrm>
          <a:prstGeom prst="rect">
            <a:avLst/>
          </a:prstGeom>
          <a:ln>
            <a:solidFill>
              <a:schemeClr val="bg1"/>
            </a:solidFill>
          </a:ln>
        </p:spPr>
      </p:pic>
    </p:spTree>
    <p:extLst>
      <p:ext uri="{BB962C8B-B14F-4D97-AF65-F5344CB8AC3E}">
        <p14:creationId xmlns:p14="http://schemas.microsoft.com/office/powerpoint/2010/main" val="105506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BAE-4B92-41C9-972E-0EE41215CDF2}"/>
              </a:ext>
            </a:extLst>
          </p:cNvPr>
          <p:cNvSpPr>
            <a:spLocks noGrp="1"/>
          </p:cNvSpPr>
          <p:nvPr>
            <p:ph type="title"/>
          </p:nvPr>
        </p:nvSpPr>
        <p:spPr/>
        <p:txBody>
          <a:bodyPr/>
          <a:lstStyle/>
          <a:p>
            <a:r>
              <a:rPr lang="en-GB" dirty="0"/>
              <a:t>Further support</a:t>
            </a:r>
          </a:p>
        </p:txBody>
      </p:sp>
      <p:sp>
        <p:nvSpPr>
          <p:cNvPr id="3" name="Footer Placeholder 2">
            <a:extLst>
              <a:ext uri="{FF2B5EF4-FFF2-40B4-BE49-F238E27FC236}">
                <a16:creationId xmlns:a16="http://schemas.microsoft.com/office/drawing/2014/main" id="{3EA1BEE1-949B-4A23-8683-626A17B7224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79861C83-6D04-4775-B83A-DF81A15E13BB}"/>
              </a:ext>
            </a:extLst>
          </p:cNvPr>
          <p:cNvSpPr>
            <a:spLocks noGrp="1"/>
          </p:cNvSpPr>
          <p:nvPr>
            <p:ph idx="1"/>
          </p:nvPr>
        </p:nvSpPr>
        <p:spPr>
          <a:xfrm>
            <a:off x="486916" y="1407854"/>
            <a:ext cx="8045200" cy="4406804"/>
          </a:xfrm>
        </p:spPr>
        <p:txBody>
          <a:bodyPr/>
          <a:lstStyle/>
          <a:p>
            <a:endParaRPr lang="en-GB" i="1" dirty="0"/>
          </a:p>
        </p:txBody>
      </p:sp>
    </p:spTree>
    <p:extLst>
      <p:ext uri="{BB962C8B-B14F-4D97-AF65-F5344CB8AC3E}">
        <p14:creationId xmlns:p14="http://schemas.microsoft.com/office/powerpoint/2010/main" val="83406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online CPD events: preparing for exams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pic>
        <p:nvPicPr>
          <p:cNvPr id="4" name="Picture 3">
            <a:extLst>
              <a:ext uri="{FF2B5EF4-FFF2-40B4-BE49-F238E27FC236}">
                <a16:creationId xmlns:a16="http://schemas.microsoft.com/office/drawing/2014/main" id="{97E38F1A-E940-4AF0-9BEA-28D53680388C}"/>
              </a:ext>
            </a:extLst>
          </p:cNvPr>
          <p:cNvPicPr>
            <a:picLocks noChangeAspect="1"/>
          </p:cNvPicPr>
          <p:nvPr/>
        </p:nvPicPr>
        <p:blipFill>
          <a:blip r:embed="rId3"/>
          <a:stretch>
            <a:fillRect/>
          </a:stretch>
        </p:blipFill>
        <p:spPr>
          <a:xfrm>
            <a:off x="540000" y="1217736"/>
            <a:ext cx="5027350" cy="4770110"/>
          </a:xfrm>
          <a:prstGeom prst="rect">
            <a:avLst/>
          </a:prstGeom>
        </p:spPr>
      </p:pic>
      <p:sp>
        <p:nvSpPr>
          <p:cNvPr id="9" name="Rectangle 8">
            <a:extLst>
              <a:ext uri="{FF2B5EF4-FFF2-40B4-BE49-F238E27FC236}">
                <a16:creationId xmlns:a16="http://schemas.microsoft.com/office/drawing/2014/main" id="{30BA1F34-29F0-4FDD-80F6-51A269D81BA5}"/>
              </a:ext>
            </a:extLst>
          </p:cNvPr>
          <p:cNvSpPr/>
          <p:nvPr/>
        </p:nvSpPr>
        <p:spPr>
          <a:xfrm>
            <a:off x="6051754" y="2468178"/>
            <a:ext cx="2207343" cy="923330"/>
          </a:xfrm>
          <a:prstGeom prst="rect">
            <a:avLst/>
          </a:prstGeom>
        </p:spPr>
        <p:txBody>
          <a:bodyPr wrap="square">
            <a:spAutoFit/>
          </a:bodyPr>
          <a:lstStyle/>
          <a:p>
            <a:r>
              <a:rPr lang="en-GB" dirty="0">
                <a:hlinkClick r:id="rId4"/>
              </a:rPr>
              <a:t>AQA | Professional development | Course details</a:t>
            </a:r>
            <a:endParaRPr lang="en-GB" dirty="0"/>
          </a:p>
        </p:txBody>
      </p:sp>
    </p:spTree>
    <p:extLst>
      <p:ext uri="{BB962C8B-B14F-4D97-AF65-F5344CB8AC3E}">
        <p14:creationId xmlns:p14="http://schemas.microsoft.com/office/powerpoint/2010/main" val="324483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online CPD events: preparing for exams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pic>
        <p:nvPicPr>
          <p:cNvPr id="6" name="Picture 5">
            <a:extLst>
              <a:ext uri="{FF2B5EF4-FFF2-40B4-BE49-F238E27FC236}">
                <a16:creationId xmlns:a16="http://schemas.microsoft.com/office/drawing/2014/main" id="{FDD16C10-9285-4C58-A190-251725772EA5}"/>
              </a:ext>
            </a:extLst>
          </p:cNvPr>
          <p:cNvPicPr>
            <a:picLocks noChangeAspect="1"/>
          </p:cNvPicPr>
          <p:nvPr/>
        </p:nvPicPr>
        <p:blipFill>
          <a:blip r:embed="rId3"/>
          <a:stretch>
            <a:fillRect/>
          </a:stretch>
        </p:blipFill>
        <p:spPr>
          <a:xfrm>
            <a:off x="1592825" y="1415445"/>
            <a:ext cx="5462587" cy="3899220"/>
          </a:xfrm>
          <a:prstGeom prst="rect">
            <a:avLst/>
          </a:prstGeom>
        </p:spPr>
      </p:pic>
      <p:sp>
        <p:nvSpPr>
          <p:cNvPr id="5" name="Rectangle 4">
            <a:extLst>
              <a:ext uri="{FF2B5EF4-FFF2-40B4-BE49-F238E27FC236}">
                <a16:creationId xmlns:a16="http://schemas.microsoft.com/office/drawing/2014/main" id="{DDD96426-5615-4B0C-97B6-A3C85CEB99AD}"/>
              </a:ext>
            </a:extLst>
          </p:cNvPr>
          <p:cNvSpPr/>
          <p:nvPr/>
        </p:nvSpPr>
        <p:spPr>
          <a:xfrm>
            <a:off x="1794387" y="5857798"/>
            <a:ext cx="6159910" cy="369332"/>
          </a:xfrm>
          <a:prstGeom prst="rect">
            <a:avLst/>
          </a:prstGeom>
        </p:spPr>
        <p:txBody>
          <a:bodyPr wrap="square">
            <a:spAutoFit/>
          </a:bodyPr>
          <a:lstStyle/>
          <a:p>
            <a:r>
              <a:rPr lang="en-GB" dirty="0">
                <a:hlinkClick r:id="rId4"/>
              </a:rPr>
              <a:t>AQA | Professional development | Course details</a:t>
            </a:r>
            <a:endParaRPr lang="en-GB" dirty="0"/>
          </a:p>
        </p:txBody>
      </p:sp>
    </p:spTree>
    <p:extLst>
      <p:ext uri="{BB962C8B-B14F-4D97-AF65-F5344CB8AC3E}">
        <p14:creationId xmlns:p14="http://schemas.microsoft.com/office/powerpoint/2010/main" val="328497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Free on demand marking guidance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pic>
        <p:nvPicPr>
          <p:cNvPr id="5" name="Picture 4">
            <a:extLst>
              <a:ext uri="{FF2B5EF4-FFF2-40B4-BE49-F238E27FC236}">
                <a16:creationId xmlns:a16="http://schemas.microsoft.com/office/drawing/2014/main" id="{76616132-8787-4C86-8655-CB3B193E9E07}"/>
              </a:ext>
            </a:extLst>
          </p:cNvPr>
          <p:cNvPicPr>
            <a:picLocks noChangeAspect="1"/>
          </p:cNvPicPr>
          <p:nvPr/>
        </p:nvPicPr>
        <p:blipFill>
          <a:blip r:embed="rId3"/>
          <a:stretch>
            <a:fillRect/>
          </a:stretch>
        </p:blipFill>
        <p:spPr>
          <a:xfrm>
            <a:off x="185862" y="1932815"/>
            <a:ext cx="8753475" cy="2857500"/>
          </a:xfrm>
          <a:prstGeom prst="rect">
            <a:avLst/>
          </a:prstGeom>
        </p:spPr>
      </p:pic>
      <p:sp>
        <p:nvSpPr>
          <p:cNvPr id="6" name="Rectangle 5">
            <a:extLst>
              <a:ext uri="{FF2B5EF4-FFF2-40B4-BE49-F238E27FC236}">
                <a16:creationId xmlns:a16="http://schemas.microsoft.com/office/drawing/2014/main" id="{BFE328D5-8C7F-44D2-B6CA-F8BA19968940}"/>
              </a:ext>
            </a:extLst>
          </p:cNvPr>
          <p:cNvSpPr/>
          <p:nvPr/>
        </p:nvSpPr>
        <p:spPr>
          <a:xfrm>
            <a:off x="1795346" y="5737523"/>
            <a:ext cx="5553307" cy="369332"/>
          </a:xfrm>
          <a:prstGeom prst="rect">
            <a:avLst/>
          </a:prstGeom>
        </p:spPr>
        <p:txBody>
          <a:bodyPr wrap="square">
            <a:spAutoFit/>
          </a:bodyPr>
          <a:lstStyle/>
          <a:p>
            <a:r>
              <a:rPr lang="en-GB" dirty="0">
                <a:hlinkClick r:id="rId4"/>
              </a:rPr>
              <a:t>AQA | Professional development | Course finder</a:t>
            </a:r>
            <a:endParaRPr lang="en-GB" dirty="0"/>
          </a:p>
        </p:txBody>
      </p:sp>
    </p:spTree>
    <p:extLst>
      <p:ext uri="{BB962C8B-B14F-4D97-AF65-F5344CB8AC3E}">
        <p14:creationId xmlns:p14="http://schemas.microsoft.com/office/powerpoint/2010/main" val="32763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0000" y="1344646"/>
            <a:ext cx="8045200" cy="431181"/>
          </a:xfrm>
        </p:spPr>
        <p:txBody>
          <a:bodyPr/>
          <a:lstStyle/>
          <a:p>
            <a:r>
              <a:rPr lang="en-GB" dirty="0"/>
              <a:t>Questions?</a:t>
            </a:r>
          </a:p>
        </p:txBody>
      </p:sp>
    </p:spTree>
    <p:extLst>
      <p:ext uri="{BB962C8B-B14F-4D97-AF65-F5344CB8AC3E}">
        <p14:creationId xmlns:p14="http://schemas.microsoft.com/office/powerpoint/2010/main" val="235347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j-lt"/>
              </a:rPr>
              <a:t>Thank you</a:t>
            </a:r>
          </a:p>
        </p:txBody>
      </p:sp>
      <p:sp>
        <p:nvSpPr>
          <p:cNvPr id="6" name="Footer Placeholder 3"/>
          <p:cNvSpPr txBox="1">
            <a:spLocks/>
          </p:cNvSpPr>
          <p:nvPr/>
        </p:nvSpPr>
        <p:spPr>
          <a:xfrm>
            <a:off x="6959888" y="645997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dirty="0"/>
              <a:t>Follow us on Twitter @AQACPD</a:t>
            </a:r>
            <a:endParaRPr lang="en-US" dirty="0"/>
          </a:p>
        </p:txBody>
      </p:sp>
      <p:sp>
        <p:nvSpPr>
          <p:cNvPr id="9" name="Footer Placeholder 4"/>
          <p:cNvSpPr txBox="1">
            <a:spLocks/>
          </p:cNvSpPr>
          <p:nvPr/>
        </p:nvSpPr>
        <p:spPr>
          <a:xfrm>
            <a:off x="2471738" y="6487200"/>
            <a:ext cx="2678400" cy="241200"/>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 AQA and its licensors. All rights reserved.</a:t>
            </a:r>
            <a:endParaRPr lang="en-US" dirty="0"/>
          </a:p>
        </p:txBody>
      </p:sp>
      <p:sp>
        <p:nvSpPr>
          <p:cNvPr id="7" name="Content Placeholder 2"/>
          <p:cNvSpPr txBox="1">
            <a:spLocks/>
          </p:cNvSpPr>
          <p:nvPr/>
        </p:nvSpPr>
        <p:spPr>
          <a:xfrm>
            <a:off x="540000" y="1225051"/>
            <a:ext cx="8045200" cy="4902794"/>
          </a:xfrm>
          <a:prstGeom prst="rect">
            <a:avLst/>
          </a:prstGeom>
        </p:spPr>
        <p:txBody>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geography@aqa.org.uk</a:t>
            </a:r>
            <a:endParaRPr lang="en-GB" dirty="0"/>
          </a:p>
          <a:p>
            <a:pPr marL="0" indent="0">
              <a:buNone/>
            </a:pPr>
            <a:endParaRPr lang="en-GB" dirty="0"/>
          </a:p>
        </p:txBody>
      </p:sp>
    </p:spTree>
    <p:extLst>
      <p:ext uri="{BB962C8B-B14F-4D97-AF65-F5344CB8AC3E}">
        <p14:creationId xmlns:p14="http://schemas.microsoft.com/office/powerpoint/2010/main" val="124343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D31A-41CF-4DBA-BD15-356C24707A6E}"/>
              </a:ext>
            </a:extLst>
          </p:cNvPr>
          <p:cNvSpPr>
            <a:spLocks noGrp="1"/>
          </p:cNvSpPr>
          <p:nvPr>
            <p:ph type="title"/>
          </p:nvPr>
        </p:nvSpPr>
        <p:spPr/>
        <p:txBody>
          <a:bodyPr/>
          <a:lstStyle/>
          <a:p>
            <a:r>
              <a:rPr lang="en-GB" dirty="0"/>
              <a:t>Entry data Geography (8035)</a:t>
            </a:r>
          </a:p>
        </p:txBody>
      </p:sp>
      <p:sp>
        <p:nvSpPr>
          <p:cNvPr id="4" name="Footer Placeholder 3">
            <a:extLst>
              <a:ext uri="{FF2B5EF4-FFF2-40B4-BE49-F238E27FC236}">
                <a16:creationId xmlns:a16="http://schemas.microsoft.com/office/drawing/2014/main" id="{4CD0771C-E4EA-4821-8175-672243F94D7B}"/>
              </a:ext>
            </a:extLst>
          </p:cNvPr>
          <p:cNvSpPr>
            <a:spLocks noGrp="1"/>
          </p:cNvSpPr>
          <p:nvPr>
            <p:ph type="ftr" sz="quarter" idx="3"/>
          </p:nvPr>
        </p:nvSpPr>
        <p:spPr/>
        <p:txBody>
          <a:bodyPr/>
          <a:lstStyle/>
          <a:p>
            <a:r>
              <a:rPr lang="en-US" dirty="0"/>
              <a:t>Copyright © AQA and its licensors. All rights reserved.</a:t>
            </a:r>
          </a:p>
        </p:txBody>
      </p:sp>
      <p:pic>
        <p:nvPicPr>
          <p:cNvPr id="3" name="Picture 2">
            <a:extLst>
              <a:ext uri="{FF2B5EF4-FFF2-40B4-BE49-F238E27FC236}">
                <a16:creationId xmlns:a16="http://schemas.microsoft.com/office/drawing/2014/main" id="{9F2DC984-93C7-4C16-B229-63D0804C08BB}"/>
              </a:ext>
            </a:extLst>
          </p:cNvPr>
          <p:cNvPicPr>
            <a:picLocks noChangeAspect="1"/>
          </p:cNvPicPr>
          <p:nvPr/>
        </p:nvPicPr>
        <p:blipFill>
          <a:blip r:embed="rId3"/>
          <a:stretch>
            <a:fillRect/>
          </a:stretch>
        </p:blipFill>
        <p:spPr>
          <a:xfrm>
            <a:off x="100361" y="1100452"/>
            <a:ext cx="8764859" cy="4079197"/>
          </a:xfrm>
          <a:prstGeom prst="rect">
            <a:avLst/>
          </a:prstGeom>
        </p:spPr>
      </p:pic>
    </p:spTree>
    <p:extLst>
      <p:ext uri="{BB962C8B-B14F-4D97-AF65-F5344CB8AC3E}">
        <p14:creationId xmlns:p14="http://schemas.microsoft.com/office/powerpoint/2010/main" val="195545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Qualification summary - 2022</a:t>
            </a:r>
            <a:br>
              <a:rPr lang="en-GB" dirty="0"/>
            </a:br>
            <a:endParaRPr lang="en-GB" dirty="0"/>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6" name="Content Placeholder 3">
            <a:extLst>
              <a:ext uri="{FF2B5EF4-FFF2-40B4-BE49-F238E27FC236}">
                <a16:creationId xmlns:a16="http://schemas.microsoft.com/office/drawing/2014/main" id="{DCFF7E1F-FF6A-4932-8D98-8E52AAED5814}"/>
              </a:ext>
            </a:extLst>
          </p:cNvPr>
          <p:cNvSpPr txBox="1">
            <a:spLocks/>
          </p:cNvSpPr>
          <p:nvPr/>
        </p:nvSpPr>
        <p:spPr>
          <a:xfrm>
            <a:off x="424366" y="1344945"/>
            <a:ext cx="8295268" cy="4755444"/>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defRPr/>
            </a:pPr>
            <a:r>
              <a:rPr lang="en-GB" dirty="0"/>
              <a:t>Exam adaptations:</a:t>
            </a:r>
          </a:p>
          <a:p>
            <a:pPr marL="0" indent="0">
              <a:lnSpc>
                <a:spcPct val="100000"/>
              </a:lnSpc>
              <a:spcBef>
                <a:spcPts val="0"/>
              </a:spcBef>
              <a:buNone/>
              <a:defRPr/>
            </a:pPr>
            <a:endParaRPr lang="en-GB" dirty="0"/>
          </a:p>
          <a:p>
            <a:pPr>
              <a:lnSpc>
                <a:spcPct val="100000"/>
              </a:lnSpc>
              <a:spcBef>
                <a:spcPts val="0"/>
              </a:spcBef>
              <a:defRPr/>
            </a:pPr>
            <a:r>
              <a:rPr lang="en-GB" dirty="0"/>
              <a:t>There were no changes to Paper 1: Living with the physical environment</a:t>
            </a:r>
          </a:p>
          <a:p>
            <a:pPr>
              <a:lnSpc>
                <a:spcPct val="100000"/>
              </a:lnSpc>
              <a:spcBef>
                <a:spcPts val="0"/>
              </a:spcBef>
              <a:defRPr/>
            </a:pPr>
            <a:endParaRPr lang="en-GB" dirty="0"/>
          </a:p>
          <a:p>
            <a:pPr>
              <a:lnSpc>
                <a:spcPct val="100000"/>
              </a:lnSpc>
              <a:spcBef>
                <a:spcPts val="0"/>
              </a:spcBef>
              <a:defRPr/>
            </a:pPr>
            <a:r>
              <a:rPr lang="en-GB" dirty="0"/>
              <a:t>Students answered all questions in Section A: Urban issues, they then chose to answer either Section B: The changing economic world or Section C: The challenge of resource management.</a:t>
            </a:r>
          </a:p>
          <a:p>
            <a:pPr lvl="1">
              <a:lnSpc>
                <a:spcPct val="100000"/>
              </a:lnSpc>
              <a:spcBef>
                <a:spcPts val="0"/>
              </a:spcBef>
              <a:defRPr/>
            </a:pPr>
            <a:r>
              <a:rPr lang="en-GB" dirty="0"/>
              <a:t>40% approx. of students opted for Changing Economic World</a:t>
            </a:r>
          </a:p>
          <a:p>
            <a:pPr lvl="1">
              <a:lnSpc>
                <a:spcPct val="100000"/>
              </a:lnSpc>
              <a:spcBef>
                <a:spcPts val="0"/>
              </a:spcBef>
              <a:defRPr/>
            </a:pPr>
            <a:r>
              <a:rPr lang="en-GB" dirty="0"/>
              <a:t>60% approx. of students opted for Resource Management </a:t>
            </a:r>
          </a:p>
          <a:p>
            <a:pPr>
              <a:lnSpc>
                <a:spcPct val="100000"/>
              </a:lnSpc>
              <a:spcBef>
                <a:spcPts val="0"/>
              </a:spcBef>
              <a:defRPr/>
            </a:pPr>
            <a:endParaRPr lang="en-GB" dirty="0"/>
          </a:p>
          <a:p>
            <a:pPr>
              <a:lnSpc>
                <a:spcPct val="100000"/>
              </a:lnSpc>
              <a:spcBef>
                <a:spcPts val="0"/>
              </a:spcBef>
              <a:defRPr/>
            </a:pPr>
            <a:r>
              <a:rPr lang="en-GB" dirty="0">
                <a:solidFill>
                  <a:schemeClr val="dk1"/>
                </a:solidFill>
              </a:rPr>
              <a:t>Familiar fieldwork questions were removed on Paper 3: Geographical Applications and 3 marks of </a:t>
            </a:r>
            <a:r>
              <a:rPr lang="en-GB" dirty="0" err="1">
                <a:solidFill>
                  <a:schemeClr val="dk1"/>
                </a:solidFill>
              </a:rPr>
              <a:t>SPaG</a:t>
            </a:r>
            <a:r>
              <a:rPr lang="en-GB" dirty="0">
                <a:solidFill>
                  <a:schemeClr val="dk1"/>
                </a:solidFill>
              </a:rPr>
              <a:t> were moved from Section B to Section A.</a:t>
            </a:r>
          </a:p>
          <a:p>
            <a:endParaRPr lang="en-GB" dirty="0"/>
          </a:p>
        </p:txBody>
      </p:sp>
    </p:spTree>
    <p:extLst>
      <p:ext uri="{BB962C8B-B14F-4D97-AF65-F5344CB8AC3E}">
        <p14:creationId xmlns:p14="http://schemas.microsoft.com/office/powerpoint/2010/main" val="274415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Copyright © AQA and its licensors. All rights reserved.</a:t>
            </a:r>
          </a:p>
        </p:txBody>
      </p:sp>
      <p:graphicFrame>
        <p:nvGraphicFramePr>
          <p:cNvPr id="2" name="Content Placeholder 1"/>
          <p:cNvGraphicFramePr>
            <a:graphicFrameLocks noGrp="1"/>
          </p:cNvGraphicFramePr>
          <p:nvPr>
            <p:ph sz="quarter" idx="12"/>
            <p:extLst>
              <p:ext uri="{D42A27DB-BD31-4B8C-83A1-F6EECF244321}">
                <p14:modId xmlns:p14="http://schemas.microsoft.com/office/powerpoint/2010/main" val="797579656"/>
              </p:ext>
            </p:extLst>
          </p:nvPr>
        </p:nvGraphicFramePr>
        <p:xfrm>
          <a:off x="312234" y="1482405"/>
          <a:ext cx="4181708" cy="3893189"/>
        </p:xfrm>
        <a:graphic>
          <a:graphicData uri="http://schemas.openxmlformats.org/drawingml/2006/table">
            <a:tbl>
              <a:tblPr firstRow="1" bandRow="1">
                <a:tableStyleId>{37CE84F3-28C3-443E-9E96-99CF82512B78}</a:tableStyleId>
              </a:tblPr>
              <a:tblGrid>
                <a:gridCol w="683525">
                  <a:extLst>
                    <a:ext uri="{9D8B030D-6E8A-4147-A177-3AD203B41FA5}">
                      <a16:colId xmlns:a16="http://schemas.microsoft.com/office/drawing/2014/main" val="20000"/>
                    </a:ext>
                  </a:extLst>
                </a:gridCol>
                <a:gridCol w="1133060">
                  <a:extLst>
                    <a:ext uri="{9D8B030D-6E8A-4147-A177-3AD203B41FA5}">
                      <a16:colId xmlns:a16="http://schemas.microsoft.com/office/drawing/2014/main" val="20001"/>
                    </a:ext>
                  </a:extLst>
                </a:gridCol>
                <a:gridCol w="1188063">
                  <a:extLst>
                    <a:ext uri="{9D8B030D-6E8A-4147-A177-3AD203B41FA5}">
                      <a16:colId xmlns:a16="http://schemas.microsoft.com/office/drawing/2014/main" val="20002"/>
                    </a:ext>
                  </a:extLst>
                </a:gridCol>
                <a:gridCol w="1177060">
                  <a:extLst>
                    <a:ext uri="{9D8B030D-6E8A-4147-A177-3AD203B41FA5}">
                      <a16:colId xmlns:a16="http://schemas.microsoft.com/office/drawing/2014/main" val="343551396"/>
                    </a:ext>
                  </a:extLst>
                </a:gridCol>
              </a:tblGrid>
              <a:tr h="533743">
                <a:tc gridSpan="4">
                  <a:txBody>
                    <a:bodyPr/>
                    <a:lstStyle/>
                    <a:p>
                      <a:pPr algn="ctr"/>
                      <a:r>
                        <a:rPr lang="en-GB" sz="1400" dirty="0"/>
                        <a:t>Overall Subject Outcome</a:t>
                      </a:r>
                    </a:p>
                  </a:txBody>
                  <a:tcPr/>
                </a:tc>
                <a:tc hMerge="1">
                  <a:txBody>
                    <a:bodyPr/>
                    <a:lstStyle/>
                    <a:p>
                      <a:endParaRPr lang="en-GB" sz="1400" dirty="0"/>
                    </a:p>
                  </a:txBody>
                  <a:tcPr/>
                </a:tc>
                <a:tc hMerge="1">
                  <a:txBody>
                    <a:bodyPr/>
                    <a:lstStyle/>
                    <a:p>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0"/>
                  </a:ext>
                </a:extLst>
              </a:tr>
              <a:tr h="533743">
                <a:tc>
                  <a:txBody>
                    <a:bodyPr/>
                    <a:lstStyle/>
                    <a:p>
                      <a:r>
                        <a:rPr lang="en-GB" sz="1400" dirty="0"/>
                        <a:t>Grade</a:t>
                      </a:r>
                    </a:p>
                  </a:txBody>
                  <a:tcPr/>
                </a:tc>
                <a:tc>
                  <a:txBody>
                    <a:bodyPr/>
                    <a:lstStyle/>
                    <a:p>
                      <a:r>
                        <a:rPr lang="en-GB" sz="1400" dirty="0"/>
                        <a:t>Mark (252) *scaled</a:t>
                      </a:r>
                    </a:p>
                  </a:txBody>
                  <a:tcPr/>
                </a:tc>
                <a:tc>
                  <a:txBody>
                    <a:bodyPr/>
                    <a:lstStyle/>
                    <a:p>
                      <a:r>
                        <a:rPr lang="en-GB" sz="1400" dirty="0"/>
                        <a:t>Cumulative % (2022)</a:t>
                      </a:r>
                    </a:p>
                  </a:txBody>
                  <a:tcPr/>
                </a:tc>
                <a:tc>
                  <a:txBody>
                    <a:bodyPr/>
                    <a:lstStyle/>
                    <a:p>
                      <a:r>
                        <a:rPr lang="en-GB" sz="1400" dirty="0"/>
                        <a:t>Cumulative % (2019)</a:t>
                      </a:r>
                    </a:p>
                  </a:txBody>
                  <a:tcPr/>
                </a:tc>
                <a:extLst>
                  <a:ext uri="{0D108BD9-81ED-4DB2-BD59-A6C34878D82A}">
                    <a16:rowId xmlns:a16="http://schemas.microsoft.com/office/drawing/2014/main" val="10001"/>
                  </a:ext>
                </a:extLst>
              </a:tr>
              <a:tr h="313967">
                <a:tc>
                  <a:txBody>
                    <a:bodyPr/>
                    <a:lstStyle/>
                    <a:p>
                      <a:r>
                        <a:rPr lang="en-GB" sz="1400" dirty="0"/>
                        <a:t>9</a:t>
                      </a:r>
                    </a:p>
                  </a:txBody>
                  <a:tcPr/>
                </a:tc>
                <a:tc>
                  <a:txBody>
                    <a:bodyPr/>
                    <a:lstStyle/>
                    <a:p>
                      <a:r>
                        <a:rPr lang="en-GB" sz="1400" dirty="0"/>
                        <a:t>193</a:t>
                      </a:r>
                    </a:p>
                  </a:txBody>
                  <a:tcPr/>
                </a:tc>
                <a:tc>
                  <a:txBody>
                    <a:bodyPr/>
                    <a:lstStyle/>
                    <a:p>
                      <a:r>
                        <a:rPr lang="en-GB" sz="1400" dirty="0"/>
                        <a:t>7.4</a:t>
                      </a:r>
                    </a:p>
                  </a:txBody>
                  <a:tcPr/>
                </a:tc>
                <a:tc>
                  <a:txBody>
                    <a:bodyPr/>
                    <a:lstStyle/>
                    <a:p>
                      <a:r>
                        <a:rPr lang="en-GB" sz="1400" dirty="0"/>
                        <a:t>4.6</a:t>
                      </a:r>
                    </a:p>
                  </a:txBody>
                  <a:tcPr/>
                </a:tc>
                <a:extLst>
                  <a:ext uri="{0D108BD9-81ED-4DB2-BD59-A6C34878D82A}">
                    <a16:rowId xmlns:a16="http://schemas.microsoft.com/office/drawing/2014/main" val="10002"/>
                  </a:ext>
                </a:extLst>
              </a:tr>
              <a:tr h="313967">
                <a:tc>
                  <a:txBody>
                    <a:bodyPr/>
                    <a:lstStyle/>
                    <a:p>
                      <a:r>
                        <a:rPr lang="en-GB" sz="1400" dirty="0"/>
                        <a:t>8</a:t>
                      </a:r>
                    </a:p>
                  </a:txBody>
                  <a:tcPr/>
                </a:tc>
                <a:tc>
                  <a:txBody>
                    <a:bodyPr/>
                    <a:lstStyle/>
                    <a:p>
                      <a:r>
                        <a:rPr lang="en-GB" sz="1400" dirty="0"/>
                        <a:t>173</a:t>
                      </a:r>
                    </a:p>
                  </a:txBody>
                  <a:tcPr/>
                </a:tc>
                <a:tc>
                  <a:txBody>
                    <a:bodyPr/>
                    <a:lstStyle/>
                    <a:p>
                      <a:r>
                        <a:rPr lang="en-GB" sz="1400" dirty="0"/>
                        <a:t>17.3</a:t>
                      </a:r>
                    </a:p>
                  </a:txBody>
                  <a:tcPr/>
                </a:tc>
                <a:tc>
                  <a:txBody>
                    <a:bodyPr/>
                    <a:lstStyle/>
                    <a:p>
                      <a:r>
                        <a:rPr lang="en-GB" sz="1400" dirty="0"/>
                        <a:t>12.8</a:t>
                      </a:r>
                    </a:p>
                  </a:txBody>
                  <a:tcPr/>
                </a:tc>
                <a:extLst>
                  <a:ext uri="{0D108BD9-81ED-4DB2-BD59-A6C34878D82A}">
                    <a16:rowId xmlns:a16="http://schemas.microsoft.com/office/drawing/2014/main" val="10003"/>
                  </a:ext>
                </a:extLst>
              </a:tr>
              <a:tr h="313967">
                <a:tc>
                  <a:txBody>
                    <a:bodyPr/>
                    <a:lstStyle/>
                    <a:p>
                      <a:r>
                        <a:rPr lang="en-GB" sz="1400" dirty="0"/>
                        <a:t>7</a:t>
                      </a:r>
                      <a:endParaRPr lang="en-GB" sz="1400" b="1" dirty="0"/>
                    </a:p>
                  </a:txBody>
                  <a:tcPr/>
                </a:tc>
                <a:tc>
                  <a:txBody>
                    <a:bodyPr/>
                    <a:lstStyle/>
                    <a:p>
                      <a:r>
                        <a:rPr lang="en-GB" sz="1400" dirty="0"/>
                        <a:t>154</a:t>
                      </a:r>
                      <a:endParaRPr lang="en-GB" sz="1400" b="1" dirty="0"/>
                    </a:p>
                  </a:txBody>
                  <a:tcPr/>
                </a:tc>
                <a:tc>
                  <a:txBody>
                    <a:bodyPr/>
                    <a:lstStyle/>
                    <a:p>
                      <a:r>
                        <a:rPr lang="en-GB" sz="1400" dirty="0"/>
                        <a:t>29.8</a:t>
                      </a:r>
                      <a:endParaRPr lang="en-GB" sz="1400" b="1" dirty="0"/>
                    </a:p>
                  </a:txBody>
                  <a:tcPr/>
                </a:tc>
                <a:tc>
                  <a:txBody>
                    <a:bodyPr/>
                    <a:lstStyle/>
                    <a:p>
                      <a:r>
                        <a:rPr lang="en-GB" sz="1400" dirty="0"/>
                        <a:t>24.4</a:t>
                      </a:r>
                      <a:endParaRPr lang="en-GB" sz="1400" b="1" dirty="0"/>
                    </a:p>
                  </a:txBody>
                  <a:tcPr/>
                </a:tc>
                <a:extLst>
                  <a:ext uri="{0D108BD9-81ED-4DB2-BD59-A6C34878D82A}">
                    <a16:rowId xmlns:a16="http://schemas.microsoft.com/office/drawing/2014/main" val="10004"/>
                  </a:ext>
                </a:extLst>
              </a:tr>
              <a:tr h="313967">
                <a:tc>
                  <a:txBody>
                    <a:bodyPr/>
                    <a:lstStyle/>
                    <a:p>
                      <a:r>
                        <a:rPr lang="en-GB" sz="1400" dirty="0"/>
                        <a:t>6</a:t>
                      </a:r>
                    </a:p>
                  </a:txBody>
                  <a:tcPr/>
                </a:tc>
                <a:tc>
                  <a:txBody>
                    <a:bodyPr/>
                    <a:lstStyle/>
                    <a:p>
                      <a:r>
                        <a:rPr lang="en-GB" sz="1400" dirty="0"/>
                        <a:t>134</a:t>
                      </a:r>
                    </a:p>
                  </a:txBody>
                  <a:tcPr/>
                </a:tc>
                <a:tc>
                  <a:txBody>
                    <a:bodyPr/>
                    <a:lstStyle/>
                    <a:p>
                      <a:r>
                        <a:rPr lang="en-GB" sz="1400" dirty="0"/>
                        <a:t>44.5</a:t>
                      </a:r>
                    </a:p>
                  </a:txBody>
                  <a:tcPr/>
                </a:tc>
                <a:tc>
                  <a:txBody>
                    <a:bodyPr/>
                    <a:lstStyle/>
                    <a:p>
                      <a:r>
                        <a:rPr lang="en-GB" sz="1400" dirty="0"/>
                        <a:t>38.4</a:t>
                      </a:r>
                    </a:p>
                  </a:txBody>
                  <a:tcPr/>
                </a:tc>
                <a:extLst>
                  <a:ext uri="{0D108BD9-81ED-4DB2-BD59-A6C34878D82A}">
                    <a16:rowId xmlns:a16="http://schemas.microsoft.com/office/drawing/2014/main" val="10005"/>
                  </a:ext>
                </a:extLst>
              </a:tr>
              <a:tr h="313967">
                <a:tc>
                  <a:txBody>
                    <a:bodyPr/>
                    <a:lstStyle/>
                    <a:p>
                      <a:r>
                        <a:rPr lang="en-GB" sz="1400" dirty="0"/>
                        <a:t>5</a:t>
                      </a:r>
                    </a:p>
                  </a:txBody>
                  <a:tcPr/>
                </a:tc>
                <a:tc>
                  <a:txBody>
                    <a:bodyPr/>
                    <a:lstStyle/>
                    <a:p>
                      <a:r>
                        <a:rPr lang="en-GB" sz="1400" dirty="0"/>
                        <a:t>114</a:t>
                      </a:r>
                    </a:p>
                  </a:txBody>
                  <a:tcPr/>
                </a:tc>
                <a:tc>
                  <a:txBody>
                    <a:bodyPr/>
                    <a:lstStyle/>
                    <a:p>
                      <a:r>
                        <a:rPr lang="en-GB" sz="1400" dirty="0"/>
                        <a:t>59</a:t>
                      </a:r>
                    </a:p>
                  </a:txBody>
                  <a:tcPr/>
                </a:tc>
                <a:tc>
                  <a:txBody>
                    <a:bodyPr/>
                    <a:lstStyle/>
                    <a:p>
                      <a:r>
                        <a:rPr lang="en-GB" sz="1400" dirty="0"/>
                        <a:t>52.2</a:t>
                      </a:r>
                    </a:p>
                  </a:txBody>
                  <a:tcPr/>
                </a:tc>
                <a:extLst>
                  <a:ext uri="{0D108BD9-81ED-4DB2-BD59-A6C34878D82A}">
                    <a16:rowId xmlns:a16="http://schemas.microsoft.com/office/drawing/2014/main" val="10006"/>
                  </a:ext>
                </a:extLst>
              </a:tr>
              <a:tr h="313967">
                <a:tc>
                  <a:txBody>
                    <a:bodyPr/>
                    <a:lstStyle/>
                    <a:p>
                      <a:r>
                        <a:rPr lang="en-GB" sz="1400" dirty="0"/>
                        <a:t>4</a:t>
                      </a:r>
                      <a:endParaRPr lang="en-GB" sz="1400" b="1" dirty="0"/>
                    </a:p>
                  </a:txBody>
                  <a:tcPr/>
                </a:tc>
                <a:tc>
                  <a:txBody>
                    <a:bodyPr/>
                    <a:lstStyle/>
                    <a:p>
                      <a:r>
                        <a:rPr lang="en-GB" sz="1400" dirty="0"/>
                        <a:t>94</a:t>
                      </a:r>
                      <a:endParaRPr lang="en-GB" sz="1400" b="1" dirty="0"/>
                    </a:p>
                  </a:txBody>
                  <a:tcPr/>
                </a:tc>
                <a:tc>
                  <a:txBody>
                    <a:bodyPr/>
                    <a:lstStyle/>
                    <a:p>
                      <a:r>
                        <a:rPr lang="en-GB" sz="1400" dirty="0"/>
                        <a:t>71.9</a:t>
                      </a:r>
                      <a:endParaRPr lang="en-GB" sz="1400" b="1" dirty="0"/>
                    </a:p>
                  </a:txBody>
                  <a:tcPr/>
                </a:tc>
                <a:tc>
                  <a:txBody>
                    <a:bodyPr/>
                    <a:lstStyle/>
                    <a:p>
                      <a:r>
                        <a:rPr lang="en-GB" sz="1400" dirty="0"/>
                        <a:t>65.2</a:t>
                      </a:r>
                      <a:endParaRPr lang="en-GB" sz="1400" b="1" dirty="0"/>
                    </a:p>
                  </a:txBody>
                  <a:tcPr/>
                </a:tc>
                <a:extLst>
                  <a:ext uri="{0D108BD9-81ED-4DB2-BD59-A6C34878D82A}">
                    <a16:rowId xmlns:a16="http://schemas.microsoft.com/office/drawing/2014/main" val="10007"/>
                  </a:ext>
                </a:extLst>
              </a:tr>
              <a:tr h="313967">
                <a:tc>
                  <a:txBody>
                    <a:bodyPr/>
                    <a:lstStyle/>
                    <a:p>
                      <a:r>
                        <a:rPr lang="en-GB" sz="1400" dirty="0"/>
                        <a:t>3</a:t>
                      </a:r>
                    </a:p>
                  </a:txBody>
                  <a:tcPr/>
                </a:tc>
                <a:tc>
                  <a:txBody>
                    <a:bodyPr/>
                    <a:lstStyle/>
                    <a:p>
                      <a:r>
                        <a:rPr lang="en-GB" sz="1400" dirty="0"/>
                        <a:t>68</a:t>
                      </a:r>
                    </a:p>
                  </a:txBody>
                  <a:tcPr/>
                </a:tc>
                <a:tc>
                  <a:txBody>
                    <a:bodyPr/>
                    <a:lstStyle/>
                    <a:p>
                      <a:r>
                        <a:rPr lang="en-GB" sz="1400" dirty="0"/>
                        <a:t>84.8</a:t>
                      </a:r>
                    </a:p>
                  </a:txBody>
                  <a:tcPr/>
                </a:tc>
                <a:tc>
                  <a:txBody>
                    <a:bodyPr/>
                    <a:lstStyle/>
                    <a:p>
                      <a:r>
                        <a:rPr lang="en-GB" sz="1400" dirty="0"/>
                        <a:t>81.6</a:t>
                      </a:r>
                    </a:p>
                  </a:txBody>
                  <a:tcPr/>
                </a:tc>
                <a:extLst>
                  <a:ext uri="{0D108BD9-81ED-4DB2-BD59-A6C34878D82A}">
                    <a16:rowId xmlns:a16="http://schemas.microsoft.com/office/drawing/2014/main" val="10008"/>
                  </a:ext>
                </a:extLst>
              </a:tr>
              <a:tr h="313967">
                <a:tc>
                  <a:txBody>
                    <a:bodyPr/>
                    <a:lstStyle/>
                    <a:p>
                      <a:r>
                        <a:rPr lang="en-GB" sz="1400" dirty="0"/>
                        <a:t>2</a:t>
                      </a:r>
                    </a:p>
                  </a:txBody>
                  <a:tcPr/>
                </a:tc>
                <a:tc>
                  <a:txBody>
                    <a:bodyPr/>
                    <a:lstStyle/>
                    <a:p>
                      <a:r>
                        <a:rPr lang="en-GB" sz="1400" dirty="0"/>
                        <a:t>42</a:t>
                      </a:r>
                    </a:p>
                  </a:txBody>
                  <a:tcPr/>
                </a:tc>
                <a:tc>
                  <a:txBody>
                    <a:bodyPr/>
                    <a:lstStyle/>
                    <a:p>
                      <a:r>
                        <a:rPr lang="en-GB" sz="1400" dirty="0"/>
                        <a:t>93.4</a:t>
                      </a:r>
                    </a:p>
                  </a:txBody>
                  <a:tcPr/>
                </a:tc>
                <a:tc>
                  <a:txBody>
                    <a:bodyPr/>
                    <a:lstStyle/>
                    <a:p>
                      <a:r>
                        <a:rPr lang="en-GB" sz="1400" dirty="0"/>
                        <a:t>92.5</a:t>
                      </a:r>
                    </a:p>
                  </a:txBody>
                  <a:tcPr/>
                </a:tc>
                <a:extLst>
                  <a:ext uri="{0D108BD9-81ED-4DB2-BD59-A6C34878D82A}">
                    <a16:rowId xmlns:a16="http://schemas.microsoft.com/office/drawing/2014/main" val="10009"/>
                  </a:ext>
                </a:extLst>
              </a:tr>
              <a:tr h="313967">
                <a:tc>
                  <a:txBody>
                    <a:bodyPr/>
                    <a:lstStyle/>
                    <a:p>
                      <a:r>
                        <a:rPr lang="en-GB" sz="1400" dirty="0"/>
                        <a:t>1</a:t>
                      </a:r>
                      <a:endParaRPr lang="en-GB" sz="1400" b="1" dirty="0"/>
                    </a:p>
                  </a:txBody>
                  <a:tcPr/>
                </a:tc>
                <a:tc>
                  <a:txBody>
                    <a:bodyPr/>
                    <a:lstStyle/>
                    <a:p>
                      <a:r>
                        <a:rPr lang="en-GB" sz="1400" dirty="0"/>
                        <a:t>17</a:t>
                      </a:r>
                      <a:endParaRPr lang="en-GB" sz="1400" b="1" dirty="0"/>
                    </a:p>
                  </a:txBody>
                  <a:tcPr/>
                </a:tc>
                <a:tc>
                  <a:txBody>
                    <a:bodyPr/>
                    <a:lstStyle/>
                    <a:p>
                      <a:r>
                        <a:rPr lang="en-GB" sz="1400" dirty="0"/>
                        <a:t>98.4</a:t>
                      </a:r>
                      <a:endParaRPr lang="en-GB" sz="1400" b="1" dirty="0"/>
                    </a:p>
                  </a:txBody>
                  <a:tcPr/>
                </a:tc>
                <a:tc>
                  <a:txBody>
                    <a:bodyPr/>
                    <a:lstStyle/>
                    <a:p>
                      <a:r>
                        <a:rPr lang="en-GB" sz="1400" dirty="0"/>
                        <a:t>98.2</a:t>
                      </a:r>
                      <a:endParaRPr lang="en-GB" sz="1400" b="1" dirty="0"/>
                    </a:p>
                  </a:txBody>
                  <a:tcPr/>
                </a:tc>
                <a:extLst>
                  <a:ext uri="{0D108BD9-81ED-4DB2-BD59-A6C34878D82A}">
                    <a16:rowId xmlns:a16="http://schemas.microsoft.com/office/drawing/2014/main" val="10010"/>
                  </a:ext>
                </a:extLst>
              </a:tr>
            </a:tbl>
          </a:graphicData>
        </a:graphic>
      </p:graphicFrame>
      <p:sp>
        <p:nvSpPr>
          <p:cNvPr id="7" name="Title 1"/>
          <p:cNvSpPr>
            <a:spLocks noGrp="1"/>
          </p:cNvSpPr>
          <p:nvPr>
            <p:ph type="title"/>
          </p:nvPr>
        </p:nvSpPr>
        <p:spPr>
          <a:xfrm>
            <a:off x="540000" y="256347"/>
            <a:ext cx="8045200" cy="431181"/>
          </a:xfrm>
        </p:spPr>
        <p:txBody>
          <a:bodyPr/>
          <a:lstStyle/>
          <a:p>
            <a:r>
              <a:rPr lang="en-GB" dirty="0"/>
              <a:t>Grade outcomes explained</a:t>
            </a:r>
          </a:p>
        </p:txBody>
      </p:sp>
      <p:sp>
        <p:nvSpPr>
          <p:cNvPr id="5" name="Content Placeholder 3">
            <a:extLst>
              <a:ext uri="{FF2B5EF4-FFF2-40B4-BE49-F238E27FC236}">
                <a16:creationId xmlns:a16="http://schemas.microsoft.com/office/drawing/2014/main" id="{2040D4F3-F3DF-435D-85B5-08749EF75B59}"/>
              </a:ext>
            </a:extLst>
          </p:cNvPr>
          <p:cNvSpPr txBox="1">
            <a:spLocks/>
          </p:cNvSpPr>
          <p:nvPr/>
        </p:nvSpPr>
        <p:spPr>
          <a:xfrm>
            <a:off x="4654838" y="1193181"/>
            <a:ext cx="4176928" cy="4755444"/>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Because of exam changes and reduction in marks, Papers 2 &amp; 3 were scaled to maintain their usual weighting towards the qualification.</a:t>
            </a:r>
          </a:p>
          <a:p>
            <a:endParaRPr lang="en-GB" dirty="0"/>
          </a:p>
          <a:p>
            <a:r>
              <a:rPr lang="en-GB" dirty="0"/>
              <a:t>Because of this you might have seen student results at paper level (for unit 2 and 3) that are a bit unusual (</a:t>
            </a:r>
            <a:r>
              <a:rPr lang="en-GB" dirty="0" err="1"/>
              <a:t>e.g</a:t>
            </a:r>
            <a:r>
              <a:rPr lang="en-GB" dirty="0"/>
              <a:t> 40.56763).</a:t>
            </a:r>
          </a:p>
          <a:p>
            <a:endParaRPr lang="en-GB" dirty="0"/>
          </a:p>
          <a:p>
            <a:r>
              <a:rPr lang="en-GB" dirty="0"/>
              <a:t>It’s worth remembering that this series will need some amending in order to be used for mocks in the future (a reverse of the changes to Paper 2 and Paper 3)</a:t>
            </a:r>
          </a:p>
          <a:p>
            <a:endParaRPr lang="en-GB" dirty="0"/>
          </a:p>
        </p:txBody>
      </p:sp>
    </p:spTree>
    <p:extLst>
      <p:ext uri="{BB962C8B-B14F-4D97-AF65-F5344CB8AC3E}">
        <p14:creationId xmlns:p14="http://schemas.microsoft.com/office/powerpoint/2010/main" val="41033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Copyright © AQA and its licensors. All rights reserved.</a:t>
            </a:r>
          </a:p>
        </p:txBody>
      </p:sp>
      <p:graphicFrame>
        <p:nvGraphicFramePr>
          <p:cNvPr id="2" name="Content Placeholder 1"/>
          <p:cNvGraphicFramePr>
            <a:graphicFrameLocks noGrp="1"/>
          </p:cNvGraphicFramePr>
          <p:nvPr>
            <p:ph sz="quarter" idx="12"/>
            <p:extLst>
              <p:ext uri="{D42A27DB-BD31-4B8C-83A1-F6EECF244321}">
                <p14:modId xmlns:p14="http://schemas.microsoft.com/office/powerpoint/2010/main" val="4001222224"/>
              </p:ext>
            </p:extLst>
          </p:nvPr>
        </p:nvGraphicFramePr>
        <p:xfrm>
          <a:off x="415866" y="1482405"/>
          <a:ext cx="4078076" cy="3893189"/>
        </p:xfrm>
        <a:graphic>
          <a:graphicData uri="http://schemas.openxmlformats.org/drawingml/2006/table">
            <a:tbl>
              <a:tblPr firstRow="1" bandRow="1">
                <a:tableStyleId>{37CE84F3-28C3-443E-9E96-99CF82512B78}</a:tableStyleId>
              </a:tblPr>
              <a:tblGrid>
                <a:gridCol w="666586">
                  <a:extLst>
                    <a:ext uri="{9D8B030D-6E8A-4147-A177-3AD203B41FA5}">
                      <a16:colId xmlns:a16="http://schemas.microsoft.com/office/drawing/2014/main" val="20000"/>
                    </a:ext>
                  </a:extLst>
                </a:gridCol>
                <a:gridCol w="1104980">
                  <a:extLst>
                    <a:ext uri="{9D8B030D-6E8A-4147-A177-3AD203B41FA5}">
                      <a16:colId xmlns:a16="http://schemas.microsoft.com/office/drawing/2014/main" val="20001"/>
                    </a:ext>
                  </a:extLst>
                </a:gridCol>
                <a:gridCol w="1158620">
                  <a:extLst>
                    <a:ext uri="{9D8B030D-6E8A-4147-A177-3AD203B41FA5}">
                      <a16:colId xmlns:a16="http://schemas.microsoft.com/office/drawing/2014/main" val="20002"/>
                    </a:ext>
                  </a:extLst>
                </a:gridCol>
                <a:gridCol w="1147890">
                  <a:extLst>
                    <a:ext uri="{9D8B030D-6E8A-4147-A177-3AD203B41FA5}">
                      <a16:colId xmlns:a16="http://schemas.microsoft.com/office/drawing/2014/main" val="343551396"/>
                    </a:ext>
                  </a:extLst>
                </a:gridCol>
              </a:tblGrid>
              <a:tr h="533743">
                <a:tc gridSpan="4">
                  <a:txBody>
                    <a:bodyPr/>
                    <a:lstStyle/>
                    <a:p>
                      <a:pPr algn="ctr"/>
                      <a:r>
                        <a:rPr lang="en-GB" sz="1400" dirty="0"/>
                        <a:t>Overall Subject Outcome</a:t>
                      </a:r>
                    </a:p>
                  </a:txBody>
                  <a:tcPr/>
                </a:tc>
                <a:tc hMerge="1">
                  <a:txBody>
                    <a:bodyPr/>
                    <a:lstStyle/>
                    <a:p>
                      <a:endParaRPr lang="en-GB" sz="1400" dirty="0"/>
                    </a:p>
                  </a:txBody>
                  <a:tcPr/>
                </a:tc>
                <a:tc hMerge="1">
                  <a:txBody>
                    <a:bodyPr/>
                    <a:lstStyle/>
                    <a:p>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0"/>
                  </a:ext>
                </a:extLst>
              </a:tr>
              <a:tr h="533743">
                <a:tc>
                  <a:txBody>
                    <a:bodyPr/>
                    <a:lstStyle/>
                    <a:p>
                      <a:r>
                        <a:rPr lang="en-GB" sz="1400" dirty="0"/>
                        <a:t>Grade</a:t>
                      </a:r>
                    </a:p>
                  </a:txBody>
                  <a:tcPr/>
                </a:tc>
                <a:tc>
                  <a:txBody>
                    <a:bodyPr/>
                    <a:lstStyle/>
                    <a:p>
                      <a:r>
                        <a:rPr lang="en-GB" sz="1400" dirty="0"/>
                        <a:t>Mark (252) *scaled</a:t>
                      </a:r>
                    </a:p>
                  </a:txBody>
                  <a:tcPr/>
                </a:tc>
                <a:tc>
                  <a:txBody>
                    <a:bodyPr/>
                    <a:lstStyle/>
                    <a:p>
                      <a:r>
                        <a:rPr lang="en-GB" sz="1400" dirty="0"/>
                        <a:t>Cumulative % (2022)</a:t>
                      </a:r>
                    </a:p>
                  </a:txBody>
                  <a:tcPr/>
                </a:tc>
                <a:tc>
                  <a:txBody>
                    <a:bodyPr/>
                    <a:lstStyle/>
                    <a:p>
                      <a:r>
                        <a:rPr lang="en-GB" sz="1400" dirty="0"/>
                        <a:t>Cumulative % (2019)</a:t>
                      </a:r>
                    </a:p>
                  </a:txBody>
                  <a:tcPr/>
                </a:tc>
                <a:extLst>
                  <a:ext uri="{0D108BD9-81ED-4DB2-BD59-A6C34878D82A}">
                    <a16:rowId xmlns:a16="http://schemas.microsoft.com/office/drawing/2014/main" val="10001"/>
                  </a:ext>
                </a:extLst>
              </a:tr>
              <a:tr h="313967">
                <a:tc>
                  <a:txBody>
                    <a:bodyPr/>
                    <a:lstStyle/>
                    <a:p>
                      <a:r>
                        <a:rPr lang="en-GB" sz="1400" dirty="0"/>
                        <a:t>9</a:t>
                      </a:r>
                    </a:p>
                  </a:txBody>
                  <a:tcPr/>
                </a:tc>
                <a:tc>
                  <a:txBody>
                    <a:bodyPr/>
                    <a:lstStyle/>
                    <a:p>
                      <a:r>
                        <a:rPr lang="en-GB" sz="1400" dirty="0"/>
                        <a:t>193</a:t>
                      </a:r>
                    </a:p>
                  </a:txBody>
                  <a:tcPr/>
                </a:tc>
                <a:tc>
                  <a:txBody>
                    <a:bodyPr/>
                    <a:lstStyle/>
                    <a:p>
                      <a:r>
                        <a:rPr lang="en-GB" sz="1400" dirty="0"/>
                        <a:t>7.4</a:t>
                      </a:r>
                    </a:p>
                  </a:txBody>
                  <a:tcPr/>
                </a:tc>
                <a:tc>
                  <a:txBody>
                    <a:bodyPr/>
                    <a:lstStyle/>
                    <a:p>
                      <a:r>
                        <a:rPr lang="en-GB" sz="1400" dirty="0"/>
                        <a:t>4.6</a:t>
                      </a:r>
                    </a:p>
                  </a:txBody>
                  <a:tcPr/>
                </a:tc>
                <a:extLst>
                  <a:ext uri="{0D108BD9-81ED-4DB2-BD59-A6C34878D82A}">
                    <a16:rowId xmlns:a16="http://schemas.microsoft.com/office/drawing/2014/main" val="10002"/>
                  </a:ext>
                </a:extLst>
              </a:tr>
              <a:tr h="313967">
                <a:tc>
                  <a:txBody>
                    <a:bodyPr/>
                    <a:lstStyle/>
                    <a:p>
                      <a:r>
                        <a:rPr lang="en-GB" sz="1400" dirty="0"/>
                        <a:t>8</a:t>
                      </a:r>
                    </a:p>
                  </a:txBody>
                  <a:tcPr/>
                </a:tc>
                <a:tc>
                  <a:txBody>
                    <a:bodyPr/>
                    <a:lstStyle/>
                    <a:p>
                      <a:r>
                        <a:rPr lang="en-GB" sz="1400" dirty="0"/>
                        <a:t>173</a:t>
                      </a:r>
                    </a:p>
                  </a:txBody>
                  <a:tcPr/>
                </a:tc>
                <a:tc>
                  <a:txBody>
                    <a:bodyPr/>
                    <a:lstStyle/>
                    <a:p>
                      <a:r>
                        <a:rPr lang="en-GB" sz="1400" dirty="0"/>
                        <a:t>17.3</a:t>
                      </a:r>
                    </a:p>
                  </a:txBody>
                  <a:tcPr/>
                </a:tc>
                <a:tc>
                  <a:txBody>
                    <a:bodyPr/>
                    <a:lstStyle/>
                    <a:p>
                      <a:r>
                        <a:rPr lang="en-GB" sz="1400" dirty="0"/>
                        <a:t>12.8</a:t>
                      </a:r>
                    </a:p>
                  </a:txBody>
                  <a:tcPr/>
                </a:tc>
                <a:extLst>
                  <a:ext uri="{0D108BD9-81ED-4DB2-BD59-A6C34878D82A}">
                    <a16:rowId xmlns:a16="http://schemas.microsoft.com/office/drawing/2014/main" val="10003"/>
                  </a:ext>
                </a:extLst>
              </a:tr>
              <a:tr h="313967">
                <a:tc>
                  <a:txBody>
                    <a:bodyPr/>
                    <a:lstStyle/>
                    <a:p>
                      <a:r>
                        <a:rPr lang="en-GB" sz="1400" dirty="0"/>
                        <a:t>7</a:t>
                      </a:r>
                      <a:endParaRPr lang="en-GB" sz="1400" b="1" dirty="0"/>
                    </a:p>
                  </a:txBody>
                  <a:tcPr/>
                </a:tc>
                <a:tc>
                  <a:txBody>
                    <a:bodyPr/>
                    <a:lstStyle/>
                    <a:p>
                      <a:r>
                        <a:rPr lang="en-GB" sz="1400" dirty="0"/>
                        <a:t>154</a:t>
                      </a:r>
                      <a:endParaRPr lang="en-GB" sz="1400" b="1" dirty="0"/>
                    </a:p>
                  </a:txBody>
                  <a:tcPr/>
                </a:tc>
                <a:tc>
                  <a:txBody>
                    <a:bodyPr/>
                    <a:lstStyle/>
                    <a:p>
                      <a:r>
                        <a:rPr lang="en-GB" sz="1400" dirty="0"/>
                        <a:t>29.8</a:t>
                      </a:r>
                      <a:endParaRPr lang="en-GB" sz="1400" b="1" dirty="0"/>
                    </a:p>
                  </a:txBody>
                  <a:tcPr/>
                </a:tc>
                <a:tc>
                  <a:txBody>
                    <a:bodyPr/>
                    <a:lstStyle/>
                    <a:p>
                      <a:r>
                        <a:rPr lang="en-GB" sz="1400" dirty="0"/>
                        <a:t>24.4</a:t>
                      </a:r>
                      <a:endParaRPr lang="en-GB" sz="1400" b="1" dirty="0"/>
                    </a:p>
                  </a:txBody>
                  <a:tcPr/>
                </a:tc>
                <a:extLst>
                  <a:ext uri="{0D108BD9-81ED-4DB2-BD59-A6C34878D82A}">
                    <a16:rowId xmlns:a16="http://schemas.microsoft.com/office/drawing/2014/main" val="10004"/>
                  </a:ext>
                </a:extLst>
              </a:tr>
              <a:tr h="313967">
                <a:tc>
                  <a:txBody>
                    <a:bodyPr/>
                    <a:lstStyle/>
                    <a:p>
                      <a:r>
                        <a:rPr lang="en-GB" sz="1400" dirty="0"/>
                        <a:t>6</a:t>
                      </a:r>
                    </a:p>
                  </a:txBody>
                  <a:tcPr/>
                </a:tc>
                <a:tc>
                  <a:txBody>
                    <a:bodyPr/>
                    <a:lstStyle/>
                    <a:p>
                      <a:r>
                        <a:rPr lang="en-GB" sz="1400" dirty="0"/>
                        <a:t>134</a:t>
                      </a:r>
                    </a:p>
                  </a:txBody>
                  <a:tcPr/>
                </a:tc>
                <a:tc>
                  <a:txBody>
                    <a:bodyPr/>
                    <a:lstStyle/>
                    <a:p>
                      <a:r>
                        <a:rPr lang="en-GB" sz="1400" dirty="0"/>
                        <a:t>44.5</a:t>
                      </a:r>
                    </a:p>
                  </a:txBody>
                  <a:tcPr/>
                </a:tc>
                <a:tc>
                  <a:txBody>
                    <a:bodyPr/>
                    <a:lstStyle/>
                    <a:p>
                      <a:r>
                        <a:rPr lang="en-GB" sz="1400" dirty="0"/>
                        <a:t>38.4</a:t>
                      </a:r>
                    </a:p>
                  </a:txBody>
                  <a:tcPr/>
                </a:tc>
                <a:extLst>
                  <a:ext uri="{0D108BD9-81ED-4DB2-BD59-A6C34878D82A}">
                    <a16:rowId xmlns:a16="http://schemas.microsoft.com/office/drawing/2014/main" val="10005"/>
                  </a:ext>
                </a:extLst>
              </a:tr>
              <a:tr h="313967">
                <a:tc>
                  <a:txBody>
                    <a:bodyPr/>
                    <a:lstStyle/>
                    <a:p>
                      <a:r>
                        <a:rPr lang="en-GB" sz="1400" dirty="0"/>
                        <a:t>5</a:t>
                      </a:r>
                    </a:p>
                  </a:txBody>
                  <a:tcPr/>
                </a:tc>
                <a:tc>
                  <a:txBody>
                    <a:bodyPr/>
                    <a:lstStyle/>
                    <a:p>
                      <a:r>
                        <a:rPr lang="en-GB" sz="1400" dirty="0"/>
                        <a:t>114</a:t>
                      </a:r>
                    </a:p>
                  </a:txBody>
                  <a:tcPr/>
                </a:tc>
                <a:tc>
                  <a:txBody>
                    <a:bodyPr/>
                    <a:lstStyle/>
                    <a:p>
                      <a:r>
                        <a:rPr lang="en-GB" sz="1400" dirty="0"/>
                        <a:t>59</a:t>
                      </a:r>
                    </a:p>
                  </a:txBody>
                  <a:tcPr/>
                </a:tc>
                <a:tc>
                  <a:txBody>
                    <a:bodyPr/>
                    <a:lstStyle/>
                    <a:p>
                      <a:r>
                        <a:rPr lang="en-GB" sz="1400" dirty="0"/>
                        <a:t>52.2</a:t>
                      </a:r>
                    </a:p>
                  </a:txBody>
                  <a:tcPr/>
                </a:tc>
                <a:extLst>
                  <a:ext uri="{0D108BD9-81ED-4DB2-BD59-A6C34878D82A}">
                    <a16:rowId xmlns:a16="http://schemas.microsoft.com/office/drawing/2014/main" val="10006"/>
                  </a:ext>
                </a:extLst>
              </a:tr>
              <a:tr h="313967">
                <a:tc>
                  <a:txBody>
                    <a:bodyPr/>
                    <a:lstStyle/>
                    <a:p>
                      <a:r>
                        <a:rPr lang="en-GB" sz="1400" dirty="0"/>
                        <a:t>4</a:t>
                      </a:r>
                      <a:endParaRPr lang="en-GB" sz="1400" b="1" dirty="0"/>
                    </a:p>
                  </a:txBody>
                  <a:tcPr/>
                </a:tc>
                <a:tc>
                  <a:txBody>
                    <a:bodyPr/>
                    <a:lstStyle/>
                    <a:p>
                      <a:r>
                        <a:rPr lang="en-GB" sz="1400" dirty="0"/>
                        <a:t>94</a:t>
                      </a:r>
                      <a:endParaRPr lang="en-GB" sz="1400" b="1" dirty="0"/>
                    </a:p>
                  </a:txBody>
                  <a:tcPr/>
                </a:tc>
                <a:tc>
                  <a:txBody>
                    <a:bodyPr/>
                    <a:lstStyle/>
                    <a:p>
                      <a:r>
                        <a:rPr lang="en-GB" sz="1400" dirty="0"/>
                        <a:t>71.9</a:t>
                      </a:r>
                      <a:endParaRPr lang="en-GB" sz="1400" b="1" dirty="0"/>
                    </a:p>
                  </a:txBody>
                  <a:tcPr/>
                </a:tc>
                <a:tc>
                  <a:txBody>
                    <a:bodyPr/>
                    <a:lstStyle/>
                    <a:p>
                      <a:r>
                        <a:rPr lang="en-GB" sz="1400" dirty="0"/>
                        <a:t>65.2</a:t>
                      </a:r>
                      <a:endParaRPr lang="en-GB" sz="1400" b="1" dirty="0"/>
                    </a:p>
                  </a:txBody>
                  <a:tcPr/>
                </a:tc>
                <a:extLst>
                  <a:ext uri="{0D108BD9-81ED-4DB2-BD59-A6C34878D82A}">
                    <a16:rowId xmlns:a16="http://schemas.microsoft.com/office/drawing/2014/main" val="10007"/>
                  </a:ext>
                </a:extLst>
              </a:tr>
              <a:tr h="313967">
                <a:tc>
                  <a:txBody>
                    <a:bodyPr/>
                    <a:lstStyle/>
                    <a:p>
                      <a:r>
                        <a:rPr lang="en-GB" sz="1400" dirty="0"/>
                        <a:t>3</a:t>
                      </a:r>
                    </a:p>
                  </a:txBody>
                  <a:tcPr/>
                </a:tc>
                <a:tc>
                  <a:txBody>
                    <a:bodyPr/>
                    <a:lstStyle/>
                    <a:p>
                      <a:r>
                        <a:rPr lang="en-GB" sz="1400" dirty="0"/>
                        <a:t>68</a:t>
                      </a:r>
                    </a:p>
                  </a:txBody>
                  <a:tcPr/>
                </a:tc>
                <a:tc>
                  <a:txBody>
                    <a:bodyPr/>
                    <a:lstStyle/>
                    <a:p>
                      <a:r>
                        <a:rPr lang="en-GB" sz="1400" dirty="0"/>
                        <a:t>84.8</a:t>
                      </a:r>
                    </a:p>
                  </a:txBody>
                  <a:tcPr/>
                </a:tc>
                <a:tc>
                  <a:txBody>
                    <a:bodyPr/>
                    <a:lstStyle/>
                    <a:p>
                      <a:r>
                        <a:rPr lang="en-GB" sz="1400" dirty="0"/>
                        <a:t>81.6</a:t>
                      </a:r>
                    </a:p>
                  </a:txBody>
                  <a:tcPr/>
                </a:tc>
                <a:extLst>
                  <a:ext uri="{0D108BD9-81ED-4DB2-BD59-A6C34878D82A}">
                    <a16:rowId xmlns:a16="http://schemas.microsoft.com/office/drawing/2014/main" val="10008"/>
                  </a:ext>
                </a:extLst>
              </a:tr>
              <a:tr h="313967">
                <a:tc>
                  <a:txBody>
                    <a:bodyPr/>
                    <a:lstStyle/>
                    <a:p>
                      <a:r>
                        <a:rPr lang="en-GB" sz="1400" dirty="0"/>
                        <a:t>2</a:t>
                      </a:r>
                    </a:p>
                  </a:txBody>
                  <a:tcPr/>
                </a:tc>
                <a:tc>
                  <a:txBody>
                    <a:bodyPr/>
                    <a:lstStyle/>
                    <a:p>
                      <a:r>
                        <a:rPr lang="en-GB" sz="1400" dirty="0"/>
                        <a:t>42</a:t>
                      </a:r>
                    </a:p>
                  </a:txBody>
                  <a:tcPr/>
                </a:tc>
                <a:tc>
                  <a:txBody>
                    <a:bodyPr/>
                    <a:lstStyle/>
                    <a:p>
                      <a:r>
                        <a:rPr lang="en-GB" sz="1400" dirty="0"/>
                        <a:t>93.4</a:t>
                      </a:r>
                    </a:p>
                  </a:txBody>
                  <a:tcPr/>
                </a:tc>
                <a:tc>
                  <a:txBody>
                    <a:bodyPr/>
                    <a:lstStyle/>
                    <a:p>
                      <a:r>
                        <a:rPr lang="en-GB" sz="1400" dirty="0"/>
                        <a:t>92.5</a:t>
                      </a:r>
                    </a:p>
                  </a:txBody>
                  <a:tcPr/>
                </a:tc>
                <a:extLst>
                  <a:ext uri="{0D108BD9-81ED-4DB2-BD59-A6C34878D82A}">
                    <a16:rowId xmlns:a16="http://schemas.microsoft.com/office/drawing/2014/main" val="10009"/>
                  </a:ext>
                </a:extLst>
              </a:tr>
              <a:tr h="313967">
                <a:tc>
                  <a:txBody>
                    <a:bodyPr/>
                    <a:lstStyle/>
                    <a:p>
                      <a:r>
                        <a:rPr lang="en-GB" sz="1400" dirty="0"/>
                        <a:t>1</a:t>
                      </a:r>
                      <a:endParaRPr lang="en-GB" sz="1400" b="1" dirty="0"/>
                    </a:p>
                  </a:txBody>
                  <a:tcPr/>
                </a:tc>
                <a:tc>
                  <a:txBody>
                    <a:bodyPr/>
                    <a:lstStyle/>
                    <a:p>
                      <a:r>
                        <a:rPr lang="en-GB" sz="1400" dirty="0"/>
                        <a:t>17</a:t>
                      </a:r>
                      <a:endParaRPr lang="en-GB" sz="1400" b="1" dirty="0"/>
                    </a:p>
                  </a:txBody>
                  <a:tcPr/>
                </a:tc>
                <a:tc>
                  <a:txBody>
                    <a:bodyPr/>
                    <a:lstStyle/>
                    <a:p>
                      <a:r>
                        <a:rPr lang="en-GB" sz="1400" dirty="0"/>
                        <a:t>98.4</a:t>
                      </a:r>
                      <a:endParaRPr lang="en-GB" sz="1400" b="1" dirty="0"/>
                    </a:p>
                  </a:txBody>
                  <a:tcPr/>
                </a:tc>
                <a:tc>
                  <a:txBody>
                    <a:bodyPr/>
                    <a:lstStyle/>
                    <a:p>
                      <a:r>
                        <a:rPr lang="en-GB" sz="1400" dirty="0"/>
                        <a:t>98.2</a:t>
                      </a:r>
                      <a:endParaRPr lang="en-GB" sz="1400" b="1" dirty="0"/>
                    </a:p>
                  </a:txBody>
                  <a:tcPr/>
                </a:tc>
                <a:extLst>
                  <a:ext uri="{0D108BD9-81ED-4DB2-BD59-A6C34878D82A}">
                    <a16:rowId xmlns:a16="http://schemas.microsoft.com/office/drawing/2014/main" val="10010"/>
                  </a:ext>
                </a:extLst>
              </a:tr>
            </a:tbl>
          </a:graphicData>
        </a:graphic>
      </p:graphicFrame>
      <p:sp>
        <p:nvSpPr>
          <p:cNvPr id="7" name="Title 1"/>
          <p:cNvSpPr>
            <a:spLocks noGrp="1"/>
          </p:cNvSpPr>
          <p:nvPr>
            <p:ph type="title"/>
          </p:nvPr>
        </p:nvSpPr>
        <p:spPr>
          <a:xfrm>
            <a:off x="540000" y="256347"/>
            <a:ext cx="8045200" cy="431181"/>
          </a:xfrm>
        </p:spPr>
        <p:txBody>
          <a:bodyPr/>
          <a:lstStyle/>
          <a:p>
            <a:r>
              <a:rPr lang="en-GB" dirty="0"/>
              <a:t>Grade outcomes explained</a:t>
            </a:r>
          </a:p>
        </p:txBody>
      </p:sp>
      <p:sp>
        <p:nvSpPr>
          <p:cNvPr id="5" name="Content Placeholder 3">
            <a:extLst>
              <a:ext uri="{FF2B5EF4-FFF2-40B4-BE49-F238E27FC236}">
                <a16:creationId xmlns:a16="http://schemas.microsoft.com/office/drawing/2014/main" id="{2040D4F3-F3DF-435D-85B5-08749EF75B59}"/>
              </a:ext>
            </a:extLst>
          </p:cNvPr>
          <p:cNvSpPr txBox="1">
            <a:spLocks/>
          </p:cNvSpPr>
          <p:nvPr/>
        </p:nvSpPr>
        <p:spPr>
          <a:xfrm>
            <a:off x="4654838" y="1193181"/>
            <a:ext cx="4176928" cy="4755444"/>
          </a:xfrm>
          <a:prstGeom prst="rect">
            <a:avLst/>
          </a:prstGeom>
        </p:spPr>
        <p:txBody>
          <a:bodyPr vert="horz" lIns="0" tIns="0" rIns="91440" bIns="0" rtlCol="0">
            <a:noAutofit/>
          </a:bodyPr>
          <a:lst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Grading seems to have worked out as expected and predicted.</a:t>
            </a:r>
          </a:p>
          <a:p>
            <a:endParaRPr lang="en-GB" dirty="0"/>
          </a:p>
          <a:p>
            <a:r>
              <a:rPr lang="en-GB" dirty="0"/>
              <a:t>Ofqual stipulated that 2022 would present a standard greater than 2019 but lower than 2021.</a:t>
            </a:r>
          </a:p>
          <a:p>
            <a:endParaRPr lang="en-GB" dirty="0"/>
          </a:p>
          <a:p>
            <a:r>
              <a:rPr lang="en-GB" dirty="0"/>
              <a:t>Grade boundaries themselves were higher than in 2019, but the overall number of students achieving each grade was higher than in 2019 at all grades. </a:t>
            </a:r>
          </a:p>
          <a:p>
            <a:endParaRPr lang="en-GB" dirty="0"/>
          </a:p>
          <a:p>
            <a:r>
              <a:rPr lang="en-GB" dirty="0"/>
              <a:t>Greater student performance and demand of the exam paper are things that </a:t>
            </a:r>
            <a:r>
              <a:rPr lang="en-GB" i="1" dirty="0"/>
              <a:t>could have </a:t>
            </a:r>
            <a:r>
              <a:rPr lang="en-GB" dirty="0"/>
              <a:t>contributed to increased grade boundaries, and impact overall outcomes every year.</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2230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6BAE-4B92-41C9-972E-0EE41215CDF2}"/>
              </a:ext>
            </a:extLst>
          </p:cNvPr>
          <p:cNvSpPr>
            <a:spLocks noGrp="1"/>
          </p:cNvSpPr>
          <p:nvPr>
            <p:ph type="title"/>
          </p:nvPr>
        </p:nvSpPr>
        <p:spPr/>
        <p:txBody>
          <a:bodyPr/>
          <a:lstStyle/>
          <a:p>
            <a:r>
              <a:rPr lang="en-GB" dirty="0"/>
              <a:t>Feedback on exams</a:t>
            </a:r>
          </a:p>
        </p:txBody>
      </p:sp>
      <p:sp>
        <p:nvSpPr>
          <p:cNvPr id="3" name="Footer Placeholder 2">
            <a:extLst>
              <a:ext uri="{FF2B5EF4-FFF2-40B4-BE49-F238E27FC236}">
                <a16:creationId xmlns:a16="http://schemas.microsoft.com/office/drawing/2014/main" id="{3EA1BEE1-949B-4A23-8683-626A17B7224C}"/>
              </a:ext>
            </a:extLst>
          </p:cNvPr>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79861C83-6D04-4775-B83A-DF81A15E13BB}"/>
              </a:ext>
            </a:extLst>
          </p:cNvPr>
          <p:cNvSpPr>
            <a:spLocks noGrp="1"/>
          </p:cNvSpPr>
          <p:nvPr>
            <p:ph idx="1"/>
          </p:nvPr>
        </p:nvSpPr>
        <p:spPr>
          <a:xfrm>
            <a:off x="486916" y="1407854"/>
            <a:ext cx="8045200" cy="4406804"/>
          </a:xfrm>
        </p:spPr>
        <p:txBody>
          <a:bodyPr/>
          <a:lstStyle/>
          <a:p>
            <a:endParaRPr lang="en-GB" i="1" dirty="0"/>
          </a:p>
        </p:txBody>
      </p:sp>
    </p:spTree>
    <p:extLst>
      <p:ext uri="{BB962C8B-B14F-4D97-AF65-F5344CB8AC3E}">
        <p14:creationId xmlns:p14="http://schemas.microsoft.com/office/powerpoint/2010/main" val="54533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Feedback from centres on exams – GCSE (8035)</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4" name="Content Placeholder 3"/>
          <p:cNvSpPr>
            <a:spLocks noGrp="1"/>
          </p:cNvSpPr>
          <p:nvPr>
            <p:ph sz="quarter" idx="12"/>
          </p:nvPr>
        </p:nvSpPr>
        <p:spPr>
          <a:xfrm>
            <a:off x="383083" y="1225800"/>
            <a:ext cx="8046000" cy="4406400"/>
          </a:xfrm>
        </p:spPr>
        <p:txBody>
          <a:bodyPr/>
          <a:lstStyle/>
          <a:p>
            <a:pPr lvl="0"/>
            <a:r>
              <a:rPr lang="en-GB" dirty="0"/>
              <a:t>Generally comments suggested that exam papers felt more accessible this year and were positively received.</a:t>
            </a:r>
          </a:p>
          <a:p>
            <a:pPr marL="0" lvl="0" indent="0">
              <a:buNone/>
            </a:pPr>
            <a:endParaRPr lang="en-GB" dirty="0"/>
          </a:p>
          <a:p>
            <a:pPr lvl="0"/>
            <a:r>
              <a:rPr lang="en-GB" dirty="0"/>
              <a:t>Teachers were pleased that the complexity of some questions were less of a concern this series compared to others, and students felt more able to give more questions a go, particularly for Paper 1 and Paper 3.</a:t>
            </a:r>
          </a:p>
          <a:p>
            <a:pPr lvl="0"/>
            <a:endParaRPr lang="en-GB" dirty="0"/>
          </a:p>
          <a:p>
            <a:pPr lvl="0"/>
            <a:r>
              <a:rPr lang="en-GB" dirty="0"/>
              <a:t>Unfamiliar fieldwork questions were felt to be well designed and accessible in the absence of first hand fieldwork experience.</a:t>
            </a:r>
          </a:p>
          <a:p>
            <a:pPr lvl="0"/>
            <a:endParaRPr lang="en-GB" dirty="0"/>
          </a:p>
          <a:p>
            <a:pPr lvl="0"/>
            <a:r>
              <a:rPr lang="en-GB" dirty="0"/>
              <a:t>Concerns were expressed about colour profiles on some stimulus material, and the resulting impact on students with colour vision deficiency (CVD)</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204623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9AE0-358D-48A7-8D5D-0B5EA1079F60}"/>
              </a:ext>
            </a:extLst>
          </p:cNvPr>
          <p:cNvSpPr>
            <a:spLocks noGrp="1"/>
          </p:cNvSpPr>
          <p:nvPr>
            <p:ph type="title"/>
          </p:nvPr>
        </p:nvSpPr>
        <p:spPr/>
        <p:txBody>
          <a:bodyPr/>
          <a:lstStyle/>
          <a:p>
            <a:r>
              <a:rPr lang="en-GB" dirty="0"/>
              <a:t>General feedback from lead examiners</a:t>
            </a:r>
          </a:p>
        </p:txBody>
      </p:sp>
      <p:sp>
        <p:nvSpPr>
          <p:cNvPr id="3" name="Footer Placeholder 2">
            <a:extLst>
              <a:ext uri="{FF2B5EF4-FFF2-40B4-BE49-F238E27FC236}">
                <a16:creationId xmlns:a16="http://schemas.microsoft.com/office/drawing/2014/main" id="{BB7CDD3A-028D-45F2-8011-E12092DAD78F}"/>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2ED90684-9FE6-41D3-AAA9-3B6C1C47ECF3}"/>
              </a:ext>
            </a:extLst>
          </p:cNvPr>
          <p:cNvSpPr>
            <a:spLocks noGrp="1"/>
          </p:cNvSpPr>
          <p:nvPr>
            <p:ph sz="quarter" idx="12"/>
          </p:nvPr>
        </p:nvSpPr>
        <p:spPr>
          <a:xfrm>
            <a:off x="540000" y="1441668"/>
            <a:ext cx="8046000" cy="4406400"/>
          </a:xfrm>
        </p:spPr>
        <p:txBody>
          <a:bodyPr/>
          <a:lstStyle/>
          <a:p>
            <a:r>
              <a:rPr lang="en-GB" dirty="0"/>
              <a:t>It was noted across all lead examiner reports that students seemed to generally be well prepared for the assessment, and in all cases teachers were commended for their dedication to supporting students to achieve their best in very challenging circumstances.</a:t>
            </a:r>
          </a:p>
          <a:p>
            <a:endParaRPr lang="en-GB" dirty="0"/>
          </a:p>
          <a:p>
            <a:r>
              <a:rPr lang="en-GB" dirty="0"/>
              <a:t>Despite the projected loss of learning as a result of the pandemic, student performance across the papers was of a good standard.</a:t>
            </a:r>
          </a:p>
          <a:p>
            <a:endParaRPr lang="en-GB" dirty="0"/>
          </a:p>
          <a:p>
            <a:r>
              <a:rPr lang="en-GB" dirty="0"/>
              <a:t>In some cases it was noted that there was an improvement in performance on some aspects of the assessment highlighted in 2019, which is encouraging (e.g. responding more directly to command words such as ‘</a:t>
            </a:r>
            <a:r>
              <a:rPr lang="en-GB" i="1" dirty="0"/>
              <a:t>to what extent</a:t>
            </a:r>
            <a:r>
              <a:rPr lang="en-GB" dirty="0"/>
              <a:t>’ and better application of knowledge when presented with photographs).</a:t>
            </a:r>
          </a:p>
          <a:p>
            <a:endParaRPr lang="en-GB" dirty="0"/>
          </a:p>
          <a:p>
            <a:endParaRPr lang="en-GB" dirty="0"/>
          </a:p>
        </p:txBody>
      </p:sp>
    </p:spTree>
    <p:extLst>
      <p:ext uri="{BB962C8B-B14F-4D97-AF65-F5344CB8AC3E}">
        <p14:creationId xmlns:p14="http://schemas.microsoft.com/office/powerpoint/2010/main" val="222430233"/>
      </p:ext>
    </p:extLst>
  </p:cSld>
  <p:clrMapOvr>
    <a:masterClrMapping/>
  </p:clrMapOvr>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Template>
  <TotalTime>0</TotalTime>
  <Words>2516</Words>
  <Application>Microsoft Office PowerPoint</Application>
  <PresentationFormat>On-screen Show (4:3)</PresentationFormat>
  <Paragraphs>263</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AQA Chevin Pro Light</vt:lpstr>
      <vt:lpstr>Arial</vt:lpstr>
      <vt:lpstr>Calibri</vt:lpstr>
      <vt:lpstr>AQA Presentation</vt:lpstr>
      <vt:lpstr>Curriculum Connect AQA Geography: Outcomes of 2022 series</vt:lpstr>
      <vt:lpstr>Presentation Overview</vt:lpstr>
      <vt:lpstr>Entry data Geography (8035)</vt:lpstr>
      <vt:lpstr>Qualification summary - 2022 </vt:lpstr>
      <vt:lpstr>Grade outcomes explained</vt:lpstr>
      <vt:lpstr>Grade outcomes explained</vt:lpstr>
      <vt:lpstr>Feedback on exams</vt:lpstr>
      <vt:lpstr>Feedback from centres on exams – GCSE (8035)</vt:lpstr>
      <vt:lpstr>General feedback from lead examiners</vt:lpstr>
      <vt:lpstr>Areas for improvement</vt:lpstr>
      <vt:lpstr>Areas for improvement</vt:lpstr>
      <vt:lpstr>Areas for improvement</vt:lpstr>
      <vt:lpstr>Looking ahead to 2023</vt:lpstr>
      <vt:lpstr>Looking towards 2023 exams</vt:lpstr>
      <vt:lpstr>Fieldwork – where are we right now?</vt:lpstr>
      <vt:lpstr>Fieldwork support </vt:lpstr>
      <vt:lpstr>Fieldwork requirements – some general advice/guidance</vt:lpstr>
      <vt:lpstr>Enquiry Strands</vt:lpstr>
      <vt:lpstr>Equality, diversity and inclusion in the curriculum </vt:lpstr>
      <vt:lpstr>Equality, diversity and inclusion in the curriculum </vt:lpstr>
      <vt:lpstr>Further support</vt:lpstr>
      <vt:lpstr>Free online CPD events: preparing for exams</vt:lpstr>
      <vt:lpstr>Free online CPD events: preparing for exams</vt:lpstr>
      <vt:lpstr>Free on demand marking guidance</vt:lpstr>
      <vt:lpstr>Questions?</vt:lpstr>
      <vt:lpstr>Thank you</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Day Information 1</dc:title>
  <dc:creator>Teale, Rachel</dc:creator>
  <cp:lastModifiedBy>Broadribb, Kate</cp:lastModifiedBy>
  <cp:revision>184</cp:revision>
  <cp:lastPrinted>2017-07-11T11:08:55Z</cp:lastPrinted>
  <dcterms:created xsi:type="dcterms:W3CDTF">2015-07-17T08:50:10Z</dcterms:created>
  <dcterms:modified xsi:type="dcterms:W3CDTF">2023-01-17T16:18:15Z</dcterms:modified>
</cp:coreProperties>
</file>