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sldIdLst>
    <p:sldId id="256" r:id="rId8"/>
    <p:sldId id="262" r:id="rId9"/>
    <p:sldId id="265" r:id="rId10"/>
    <p:sldId id="266" r:id="rId11"/>
    <p:sldId id="267" r:id="rId12"/>
    <p:sldId id="268" r:id="rId13"/>
    <p:sldId id="263"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8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1595A1-AAF2-2CC1-4118-DD4FE5CB268E}" v="483" dt="2023-08-21T07:47:53.0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oadribb, Kate" userId="S::cseiwrkb@hants.gov.uk::168ed9d6-0894-4a86-8c92-b7a5b976335a" providerId="AD" clId="Web-{9D1595A1-AAF2-2CC1-4118-DD4FE5CB268E}"/>
    <pc:docChg chg="addSld modSld">
      <pc:chgData name="Broadribb, Kate" userId="S::cseiwrkb@hants.gov.uk::168ed9d6-0894-4a86-8c92-b7a5b976335a" providerId="AD" clId="Web-{9D1595A1-AAF2-2CC1-4118-DD4FE5CB268E}" dt="2023-08-21T07:47:53.003" v="441" actId="20577"/>
      <pc:docMkLst>
        <pc:docMk/>
      </pc:docMkLst>
      <pc:sldChg chg="modSp">
        <pc:chgData name="Broadribb, Kate" userId="S::cseiwrkb@hants.gov.uk::168ed9d6-0894-4a86-8c92-b7a5b976335a" providerId="AD" clId="Web-{9D1595A1-AAF2-2CC1-4118-DD4FE5CB268E}" dt="2023-08-21T07:35:23.138" v="48" actId="20577"/>
        <pc:sldMkLst>
          <pc:docMk/>
          <pc:sldMk cId="294166659" sldId="256"/>
        </pc:sldMkLst>
        <pc:spChg chg="mod">
          <ac:chgData name="Broadribb, Kate" userId="S::cseiwrkb@hants.gov.uk::168ed9d6-0894-4a86-8c92-b7a5b976335a" providerId="AD" clId="Web-{9D1595A1-AAF2-2CC1-4118-DD4FE5CB268E}" dt="2023-08-21T07:35:23.138" v="48" actId="20577"/>
          <ac:spMkLst>
            <pc:docMk/>
            <pc:sldMk cId="294166659" sldId="256"/>
            <ac:spMk id="2" creationId="{00000000-0000-0000-0000-000000000000}"/>
          </ac:spMkLst>
        </pc:spChg>
        <pc:spChg chg="mod">
          <ac:chgData name="Broadribb, Kate" userId="S::cseiwrkb@hants.gov.uk::168ed9d6-0894-4a86-8c92-b7a5b976335a" providerId="AD" clId="Web-{9D1595A1-AAF2-2CC1-4118-DD4FE5CB268E}" dt="2023-08-21T07:33:19.994" v="10" actId="20577"/>
          <ac:spMkLst>
            <pc:docMk/>
            <pc:sldMk cId="294166659" sldId="256"/>
            <ac:spMk id="3" creationId="{00000000-0000-0000-0000-000000000000}"/>
          </ac:spMkLst>
        </pc:spChg>
        <pc:spChg chg="mod">
          <ac:chgData name="Broadribb, Kate" userId="S::cseiwrkb@hants.gov.uk::168ed9d6-0894-4a86-8c92-b7a5b976335a" providerId="AD" clId="Web-{9D1595A1-AAF2-2CC1-4118-DD4FE5CB268E}" dt="2023-08-21T07:33:31.557" v="15" actId="20577"/>
          <ac:spMkLst>
            <pc:docMk/>
            <pc:sldMk cId="294166659" sldId="256"/>
            <ac:spMk id="4" creationId="{00000000-0000-0000-0000-000000000000}"/>
          </ac:spMkLst>
        </pc:spChg>
      </pc:sldChg>
      <pc:sldChg chg="addSp delSp modSp">
        <pc:chgData name="Broadribb, Kate" userId="S::cseiwrkb@hants.gov.uk::168ed9d6-0894-4a86-8c92-b7a5b976335a" providerId="AD" clId="Web-{9D1595A1-AAF2-2CC1-4118-DD4FE5CB268E}" dt="2023-08-21T07:44:11.996" v="348" actId="20577"/>
        <pc:sldMkLst>
          <pc:docMk/>
          <pc:sldMk cId="4061990253" sldId="262"/>
        </pc:sldMkLst>
        <pc:spChg chg="mod">
          <ac:chgData name="Broadribb, Kate" userId="S::cseiwrkb@hants.gov.uk::168ed9d6-0894-4a86-8c92-b7a5b976335a" providerId="AD" clId="Web-{9D1595A1-AAF2-2CC1-4118-DD4FE5CB268E}" dt="2023-08-21T07:35:00.340" v="36" actId="20577"/>
          <ac:spMkLst>
            <pc:docMk/>
            <pc:sldMk cId="4061990253" sldId="262"/>
            <ac:spMk id="2" creationId="{7E4AB234-D801-4FC2-BB72-FAB9C8B21463}"/>
          </ac:spMkLst>
        </pc:spChg>
        <pc:spChg chg="mod">
          <ac:chgData name="Broadribb, Kate" userId="S::cseiwrkb@hants.gov.uk::168ed9d6-0894-4a86-8c92-b7a5b976335a" providerId="AD" clId="Web-{9D1595A1-AAF2-2CC1-4118-DD4FE5CB268E}" dt="2023-08-21T07:44:11.996" v="348" actId="20577"/>
          <ac:spMkLst>
            <pc:docMk/>
            <pc:sldMk cId="4061990253" sldId="262"/>
            <ac:spMk id="3" creationId="{37315FA5-D23A-4E53-9E19-A45B7DE6E9B2}"/>
          </ac:spMkLst>
        </pc:spChg>
        <pc:spChg chg="add del mod">
          <ac:chgData name="Broadribb, Kate" userId="S::cseiwrkb@hants.gov.uk::168ed9d6-0894-4a86-8c92-b7a5b976335a" providerId="AD" clId="Web-{9D1595A1-AAF2-2CC1-4118-DD4FE5CB268E}" dt="2023-08-21T07:34:10.308" v="22"/>
          <ac:spMkLst>
            <pc:docMk/>
            <pc:sldMk cId="4061990253" sldId="262"/>
            <ac:spMk id="7" creationId="{F60CE4A2-8BA6-9EE9-1BC3-4C784645522F}"/>
          </ac:spMkLst>
        </pc:spChg>
      </pc:sldChg>
      <pc:sldChg chg="modSp">
        <pc:chgData name="Broadribb, Kate" userId="S::cseiwrkb@hants.gov.uk::168ed9d6-0894-4a86-8c92-b7a5b976335a" providerId="AD" clId="Web-{9D1595A1-AAF2-2CC1-4118-DD4FE5CB268E}" dt="2023-08-21T07:46:53.360" v="429" actId="20577"/>
        <pc:sldMkLst>
          <pc:docMk/>
          <pc:sldMk cId="2712933264" sldId="263"/>
        </pc:sldMkLst>
        <pc:spChg chg="mod">
          <ac:chgData name="Broadribb, Kate" userId="S::cseiwrkb@hants.gov.uk::168ed9d6-0894-4a86-8c92-b7a5b976335a" providerId="AD" clId="Web-{9D1595A1-AAF2-2CC1-4118-DD4FE5CB268E}" dt="2023-08-21T07:46:19.859" v="402" actId="20577"/>
          <ac:spMkLst>
            <pc:docMk/>
            <pc:sldMk cId="2712933264" sldId="263"/>
            <ac:spMk id="2" creationId="{7E4AB234-D801-4FC2-BB72-FAB9C8B21463}"/>
          </ac:spMkLst>
        </pc:spChg>
        <pc:spChg chg="mod">
          <ac:chgData name="Broadribb, Kate" userId="S::cseiwrkb@hants.gov.uk::168ed9d6-0894-4a86-8c92-b7a5b976335a" providerId="AD" clId="Web-{9D1595A1-AAF2-2CC1-4118-DD4FE5CB268E}" dt="2023-08-21T07:46:53.360" v="429" actId="20577"/>
          <ac:spMkLst>
            <pc:docMk/>
            <pc:sldMk cId="2712933264" sldId="263"/>
            <ac:spMk id="3" creationId="{37315FA5-D23A-4E53-9E19-A45B7DE6E9B2}"/>
          </ac:spMkLst>
        </pc:spChg>
      </pc:sldChg>
      <pc:sldChg chg="modSp">
        <pc:chgData name="Broadribb, Kate" userId="S::cseiwrkb@hants.gov.uk::168ed9d6-0894-4a86-8c92-b7a5b976335a" providerId="AD" clId="Web-{9D1595A1-AAF2-2CC1-4118-DD4FE5CB268E}" dt="2023-08-21T07:46:59.204" v="432" actId="20577"/>
        <pc:sldMkLst>
          <pc:docMk/>
          <pc:sldMk cId="110913227" sldId="264"/>
        </pc:sldMkLst>
        <pc:spChg chg="mod">
          <ac:chgData name="Broadribb, Kate" userId="S::cseiwrkb@hants.gov.uk::168ed9d6-0894-4a86-8c92-b7a5b976335a" providerId="AD" clId="Web-{9D1595A1-AAF2-2CC1-4118-DD4FE5CB268E}" dt="2023-08-21T07:46:59.204" v="432" actId="20577"/>
          <ac:spMkLst>
            <pc:docMk/>
            <pc:sldMk cId="110913227" sldId="264"/>
            <ac:spMk id="3" creationId="{37315FA5-D23A-4E53-9E19-A45B7DE6E9B2}"/>
          </ac:spMkLst>
        </pc:spChg>
      </pc:sldChg>
      <pc:sldChg chg="modSp add replId">
        <pc:chgData name="Broadribb, Kate" userId="S::cseiwrkb@hants.gov.uk::168ed9d6-0894-4a86-8c92-b7a5b976335a" providerId="AD" clId="Web-{9D1595A1-AAF2-2CC1-4118-DD4FE5CB268E}" dt="2023-08-21T07:35:56.951" v="57" actId="20577"/>
        <pc:sldMkLst>
          <pc:docMk/>
          <pc:sldMk cId="1032372549" sldId="265"/>
        </pc:sldMkLst>
        <pc:spChg chg="mod">
          <ac:chgData name="Broadribb, Kate" userId="S::cseiwrkb@hants.gov.uk::168ed9d6-0894-4a86-8c92-b7a5b976335a" providerId="AD" clId="Web-{9D1595A1-AAF2-2CC1-4118-DD4FE5CB268E}" dt="2023-08-21T07:35:53.373" v="54" actId="20577"/>
          <ac:spMkLst>
            <pc:docMk/>
            <pc:sldMk cId="1032372549" sldId="265"/>
            <ac:spMk id="2" creationId="{7E4AB234-D801-4FC2-BB72-FAB9C8B21463}"/>
          </ac:spMkLst>
        </pc:spChg>
        <pc:spChg chg="mod">
          <ac:chgData name="Broadribb, Kate" userId="S::cseiwrkb@hants.gov.uk::168ed9d6-0894-4a86-8c92-b7a5b976335a" providerId="AD" clId="Web-{9D1595A1-AAF2-2CC1-4118-DD4FE5CB268E}" dt="2023-08-21T07:35:56.951" v="57" actId="20577"/>
          <ac:spMkLst>
            <pc:docMk/>
            <pc:sldMk cId="1032372549" sldId="265"/>
            <ac:spMk id="3" creationId="{37315FA5-D23A-4E53-9E19-A45B7DE6E9B2}"/>
          </ac:spMkLst>
        </pc:spChg>
      </pc:sldChg>
      <pc:sldChg chg="addSp delSp modSp add replId">
        <pc:chgData name="Broadribb, Kate" userId="S::cseiwrkb@hants.gov.uk::168ed9d6-0894-4a86-8c92-b7a5b976335a" providerId="AD" clId="Web-{9D1595A1-AAF2-2CC1-4118-DD4FE5CB268E}" dt="2023-08-21T07:44:36.590" v="350" actId="20577"/>
        <pc:sldMkLst>
          <pc:docMk/>
          <pc:sldMk cId="3686657916" sldId="266"/>
        </pc:sldMkLst>
        <pc:spChg chg="mod">
          <ac:chgData name="Broadribb, Kate" userId="S::cseiwrkb@hants.gov.uk::168ed9d6-0894-4a86-8c92-b7a5b976335a" providerId="AD" clId="Web-{9D1595A1-AAF2-2CC1-4118-DD4FE5CB268E}" dt="2023-08-21T07:38:02.033" v="147" actId="20577"/>
          <ac:spMkLst>
            <pc:docMk/>
            <pc:sldMk cId="3686657916" sldId="266"/>
            <ac:spMk id="2" creationId="{7E4AB234-D801-4FC2-BB72-FAB9C8B21463}"/>
          </ac:spMkLst>
        </pc:spChg>
        <pc:spChg chg="mod">
          <ac:chgData name="Broadribb, Kate" userId="S::cseiwrkb@hants.gov.uk::168ed9d6-0894-4a86-8c92-b7a5b976335a" providerId="AD" clId="Web-{9D1595A1-AAF2-2CC1-4118-DD4FE5CB268E}" dt="2023-08-21T07:40:43.553" v="251" actId="14100"/>
          <ac:spMkLst>
            <pc:docMk/>
            <pc:sldMk cId="3686657916" sldId="266"/>
            <ac:spMk id="3" creationId="{37315FA5-D23A-4E53-9E19-A45B7DE6E9B2}"/>
          </ac:spMkLst>
        </pc:spChg>
        <pc:spChg chg="add del mod">
          <ac:chgData name="Broadribb, Kate" userId="S::cseiwrkb@hants.gov.uk::168ed9d6-0894-4a86-8c92-b7a5b976335a" providerId="AD" clId="Web-{9D1595A1-AAF2-2CC1-4118-DD4FE5CB268E}" dt="2023-08-21T07:38:09.142" v="151"/>
          <ac:spMkLst>
            <pc:docMk/>
            <pc:sldMk cId="3686657916" sldId="266"/>
            <ac:spMk id="7" creationId="{55B98E9F-9BFD-9CD8-340D-61A941B830AD}"/>
          </ac:spMkLst>
        </pc:spChg>
        <pc:spChg chg="add mod">
          <ac:chgData name="Broadribb, Kate" userId="S::cseiwrkb@hants.gov.uk::168ed9d6-0894-4a86-8c92-b7a5b976335a" providerId="AD" clId="Web-{9D1595A1-AAF2-2CC1-4118-DD4FE5CB268E}" dt="2023-08-21T07:44:36.590" v="350" actId="20577"/>
          <ac:spMkLst>
            <pc:docMk/>
            <pc:sldMk cId="3686657916" sldId="266"/>
            <ac:spMk id="9" creationId="{4705D96C-575B-FD0D-7EC8-D8CBC63BEB7B}"/>
          </ac:spMkLst>
        </pc:spChg>
        <pc:picChg chg="add mod">
          <ac:chgData name="Broadribb, Kate" userId="S::cseiwrkb@hants.gov.uk::168ed9d6-0894-4a86-8c92-b7a5b976335a" providerId="AD" clId="Web-{9D1595A1-AAF2-2CC1-4118-DD4FE5CB268E}" dt="2023-08-21T07:38:25.377" v="155" actId="1076"/>
          <ac:picMkLst>
            <pc:docMk/>
            <pc:sldMk cId="3686657916" sldId="266"/>
            <ac:picMk id="8" creationId="{5D179234-8958-AF7A-CA91-86518E21C92E}"/>
          </ac:picMkLst>
        </pc:picChg>
      </pc:sldChg>
      <pc:sldChg chg="addSp delSp modSp add replId">
        <pc:chgData name="Broadribb, Kate" userId="S::cseiwrkb@hants.gov.uk::168ed9d6-0894-4a86-8c92-b7a5b976335a" providerId="AD" clId="Web-{9D1595A1-AAF2-2CC1-4118-DD4FE5CB268E}" dt="2023-08-21T07:46:14.375" v="401" actId="20577"/>
        <pc:sldMkLst>
          <pc:docMk/>
          <pc:sldMk cId="3974914998" sldId="267"/>
        </pc:sldMkLst>
        <pc:spChg chg="mod">
          <ac:chgData name="Broadribb, Kate" userId="S::cseiwrkb@hants.gov.uk::168ed9d6-0894-4a86-8c92-b7a5b976335a" providerId="AD" clId="Web-{9D1595A1-AAF2-2CC1-4118-DD4FE5CB268E}" dt="2023-08-21T07:46:03.953" v="397" actId="20577"/>
          <ac:spMkLst>
            <pc:docMk/>
            <pc:sldMk cId="3974914998" sldId="267"/>
            <ac:spMk id="2" creationId="{7E4AB234-D801-4FC2-BB72-FAB9C8B21463}"/>
          </ac:spMkLst>
        </pc:spChg>
        <pc:spChg chg="del mod">
          <ac:chgData name="Broadribb, Kate" userId="S::cseiwrkb@hants.gov.uk::168ed9d6-0894-4a86-8c92-b7a5b976335a" providerId="AD" clId="Web-{9D1595A1-AAF2-2CC1-4118-DD4FE5CB268E}" dt="2023-08-21T07:40:56.069" v="253"/>
          <ac:spMkLst>
            <pc:docMk/>
            <pc:sldMk cId="3974914998" sldId="267"/>
            <ac:spMk id="3" creationId="{37315FA5-D23A-4E53-9E19-A45B7DE6E9B2}"/>
          </ac:spMkLst>
        </pc:spChg>
        <pc:spChg chg="add mod">
          <ac:chgData name="Broadribb, Kate" userId="S::cseiwrkb@hants.gov.uk::168ed9d6-0894-4a86-8c92-b7a5b976335a" providerId="AD" clId="Web-{9D1595A1-AAF2-2CC1-4118-DD4FE5CB268E}" dt="2023-08-21T07:45:20.295" v="366" actId="1076"/>
          <ac:spMkLst>
            <pc:docMk/>
            <pc:sldMk cId="3974914998" sldId="267"/>
            <ac:spMk id="8" creationId="{5E86A288-8BEE-1BC0-9C9C-CF4611C4730C}"/>
          </ac:spMkLst>
        </pc:spChg>
        <pc:spChg chg="add mod">
          <ac:chgData name="Broadribb, Kate" userId="S::cseiwrkb@hants.gov.uk::168ed9d6-0894-4a86-8c92-b7a5b976335a" providerId="AD" clId="Web-{9D1595A1-AAF2-2CC1-4118-DD4FE5CB268E}" dt="2023-08-21T07:46:14.375" v="401" actId="20577"/>
          <ac:spMkLst>
            <pc:docMk/>
            <pc:sldMk cId="3974914998" sldId="267"/>
            <ac:spMk id="9" creationId="{31AE2809-65C5-CA93-B0D5-7238F9254C44}"/>
          </ac:spMkLst>
        </pc:spChg>
        <pc:picChg chg="add mod ord">
          <ac:chgData name="Broadribb, Kate" userId="S::cseiwrkb@hants.gov.uk::168ed9d6-0894-4a86-8c92-b7a5b976335a" providerId="AD" clId="Web-{9D1595A1-AAF2-2CC1-4118-DD4FE5CB268E}" dt="2023-08-21T07:45:17.967" v="365" actId="1076"/>
          <ac:picMkLst>
            <pc:docMk/>
            <pc:sldMk cId="3974914998" sldId="267"/>
            <ac:picMk id="7" creationId="{52E9F486-6FF1-BB38-66C4-4E1C39FCC7B9}"/>
          </ac:picMkLst>
        </pc:picChg>
      </pc:sldChg>
      <pc:sldChg chg="addSp delSp modSp add replId">
        <pc:chgData name="Broadribb, Kate" userId="S::cseiwrkb@hants.gov.uk::168ed9d6-0894-4a86-8c92-b7a5b976335a" providerId="AD" clId="Web-{9D1595A1-AAF2-2CC1-4118-DD4FE5CB268E}" dt="2023-08-21T07:47:53.003" v="441" actId="20577"/>
        <pc:sldMkLst>
          <pc:docMk/>
          <pc:sldMk cId="2522414739" sldId="268"/>
        </pc:sldMkLst>
        <pc:spChg chg="mod">
          <ac:chgData name="Broadribb, Kate" userId="S::cseiwrkb@hants.gov.uk::168ed9d6-0894-4a86-8c92-b7a5b976335a" providerId="AD" clId="Web-{9D1595A1-AAF2-2CC1-4118-DD4FE5CB268E}" dt="2023-08-21T07:41:55.477" v="270" actId="20577"/>
          <ac:spMkLst>
            <pc:docMk/>
            <pc:sldMk cId="2522414739" sldId="268"/>
            <ac:spMk id="2" creationId="{7E4AB234-D801-4FC2-BB72-FAB9C8B21463}"/>
          </ac:spMkLst>
        </pc:spChg>
        <pc:spChg chg="add mod">
          <ac:chgData name="Broadribb, Kate" userId="S::cseiwrkb@hants.gov.uk::168ed9d6-0894-4a86-8c92-b7a5b976335a" providerId="AD" clId="Web-{9D1595A1-AAF2-2CC1-4118-DD4FE5CB268E}" dt="2023-08-21T07:47:53.003" v="441" actId="20577"/>
          <ac:spMkLst>
            <pc:docMk/>
            <pc:sldMk cId="2522414739" sldId="268"/>
            <ac:spMk id="8" creationId="{317DE9F6-1A12-0E4D-17E8-BE181F81FFF4}"/>
          </ac:spMkLst>
        </pc:spChg>
        <pc:picChg chg="del">
          <ac:chgData name="Broadribb, Kate" userId="S::cseiwrkb@hants.gov.uk::168ed9d6-0894-4a86-8c92-b7a5b976335a" providerId="AD" clId="Web-{9D1595A1-AAF2-2CC1-4118-DD4FE5CB268E}" dt="2023-08-21T07:41:02.835" v="255"/>
          <ac:picMkLst>
            <pc:docMk/>
            <pc:sldMk cId="2522414739" sldId="268"/>
            <ac:picMk id="7" creationId="{52E9F486-6FF1-BB38-66C4-4E1C39FCC7B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34EFD23-5F8F-45F7-AED0-145E4C393D5C}" type="datetimeFigureOut">
              <a:rPr lang="en-GB" smtClean="0"/>
              <a:t>21/08/2023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D752B4-8509-4D01-8000-3C423673AE0A}" type="slidenum">
              <a:rPr lang="en-GB" smtClean="0"/>
              <a:t>‹#›</a:t>
            </a:fld>
            <a:endParaRPr lang="en-GB"/>
          </a:p>
        </p:txBody>
      </p:sp>
    </p:spTree>
    <p:extLst>
      <p:ext uri="{BB962C8B-B14F-4D97-AF65-F5344CB8AC3E}">
        <p14:creationId xmlns:p14="http://schemas.microsoft.com/office/powerpoint/2010/main" val="2143520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34EFD23-5F8F-45F7-AED0-145E4C393D5C}" type="datetimeFigureOut">
              <a:rPr lang="en-GB" smtClean="0"/>
              <a:t>21/08/2023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D752B4-8509-4D01-8000-3C423673AE0A}" type="slidenum">
              <a:rPr lang="en-GB" smtClean="0"/>
              <a:t>‹#›</a:t>
            </a:fld>
            <a:endParaRPr lang="en-GB"/>
          </a:p>
        </p:txBody>
      </p:sp>
    </p:spTree>
    <p:extLst>
      <p:ext uri="{BB962C8B-B14F-4D97-AF65-F5344CB8AC3E}">
        <p14:creationId xmlns:p14="http://schemas.microsoft.com/office/powerpoint/2010/main" val="41790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34EFD23-5F8F-45F7-AED0-145E4C393D5C}" type="datetimeFigureOut">
              <a:rPr lang="en-GB" smtClean="0"/>
              <a:t>21/08/2023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D752B4-8509-4D01-8000-3C423673AE0A}" type="slidenum">
              <a:rPr lang="en-GB" smtClean="0"/>
              <a:t>‹#›</a:t>
            </a:fld>
            <a:endParaRPr lang="en-GB"/>
          </a:p>
        </p:txBody>
      </p:sp>
    </p:spTree>
    <p:extLst>
      <p:ext uri="{BB962C8B-B14F-4D97-AF65-F5344CB8AC3E}">
        <p14:creationId xmlns:p14="http://schemas.microsoft.com/office/powerpoint/2010/main" val="4160100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34EFD23-5F8F-45F7-AED0-145E4C393D5C}" type="datetimeFigureOut">
              <a:rPr lang="en-GB" smtClean="0"/>
              <a:t>21/08/2023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D752B4-8509-4D01-8000-3C423673AE0A}" type="slidenum">
              <a:rPr lang="en-GB" smtClean="0"/>
              <a:t>‹#›</a:t>
            </a:fld>
            <a:endParaRPr lang="en-GB"/>
          </a:p>
        </p:txBody>
      </p:sp>
    </p:spTree>
    <p:extLst>
      <p:ext uri="{BB962C8B-B14F-4D97-AF65-F5344CB8AC3E}">
        <p14:creationId xmlns:p14="http://schemas.microsoft.com/office/powerpoint/2010/main" val="2716142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4EFD23-5F8F-45F7-AED0-145E4C393D5C}" type="datetimeFigureOut">
              <a:rPr lang="en-GB" smtClean="0"/>
              <a:t>21/08/2023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D752B4-8509-4D01-8000-3C423673AE0A}" type="slidenum">
              <a:rPr lang="en-GB" smtClean="0"/>
              <a:t>‹#›</a:t>
            </a:fld>
            <a:endParaRPr lang="en-GB"/>
          </a:p>
        </p:txBody>
      </p:sp>
    </p:spTree>
    <p:extLst>
      <p:ext uri="{BB962C8B-B14F-4D97-AF65-F5344CB8AC3E}">
        <p14:creationId xmlns:p14="http://schemas.microsoft.com/office/powerpoint/2010/main" val="3614436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34EFD23-5F8F-45F7-AED0-145E4C393D5C}" type="datetimeFigureOut">
              <a:rPr lang="en-GB" smtClean="0"/>
              <a:t>21/08/2023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CD752B4-8509-4D01-8000-3C423673AE0A}" type="slidenum">
              <a:rPr lang="en-GB" smtClean="0"/>
              <a:t>‹#›</a:t>
            </a:fld>
            <a:endParaRPr lang="en-GB"/>
          </a:p>
        </p:txBody>
      </p:sp>
    </p:spTree>
    <p:extLst>
      <p:ext uri="{BB962C8B-B14F-4D97-AF65-F5344CB8AC3E}">
        <p14:creationId xmlns:p14="http://schemas.microsoft.com/office/powerpoint/2010/main" val="2739238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34EFD23-5F8F-45F7-AED0-145E4C393D5C}" type="datetimeFigureOut">
              <a:rPr lang="en-GB" smtClean="0"/>
              <a:t>21/08/2023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CD752B4-8509-4D01-8000-3C423673AE0A}" type="slidenum">
              <a:rPr lang="en-GB" smtClean="0"/>
              <a:t>‹#›</a:t>
            </a:fld>
            <a:endParaRPr lang="en-GB"/>
          </a:p>
        </p:txBody>
      </p:sp>
    </p:spTree>
    <p:extLst>
      <p:ext uri="{BB962C8B-B14F-4D97-AF65-F5344CB8AC3E}">
        <p14:creationId xmlns:p14="http://schemas.microsoft.com/office/powerpoint/2010/main" val="1733176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34EFD23-5F8F-45F7-AED0-145E4C393D5C}" type="datetimeFigureOut">
              <a:rPr lang="en-GB" smtClean="0"/>
              <a:t>21/08/2023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CD752B4-8509-4D01-8000-3C423673AE0A}" type="slidenum">
              <a:rPr lang="en-GB" smtClean="0"/>
              <a:t>‹#›</a:t>
            </a:fld>
            <a:endParaRPr lang="en-GB"/>
          </a:p>
        </p:txBody>
      </p:sp>
    </p:spTree>
    <p:extLst>
      <p:ext uri="{BB962C8B-B14F-4D97-AF65-F5344CB8AC3E}">
        <p14:creationId xmlns:p14="http://schemas.microsoft.com/office/powerpoint/2010/main" val="404584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4EFD23-5F8F-45F7-AED0-145E4C393D5C}" type="datetimeFigureOut">
              <a:rPr lang="en-GB" smtClean="0"/>
              <a:t>21/08/2023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CD752B4-8509-4D01-8000-3C423673AE0A}" type="slidenum">
              <a:rPr lang="en-GB" smtClean="0"/>
              <a:t>‹#›</a:t>
            </a:fld>
            <a:endParaRPr lang="en-GB"/>
          </a:p>
        </p:txBody>
      </p:sp>
    </p:spTree>
    <p:extLst>
      <p:ext uri="{BB962C8B-B14F-4D97-AF65-F5344CB8AC3E}">
        <p14:creationId xmlns:p14="http://schemas.microsoft.com/office/powerpoint/2010/main" val="49797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4EFD23-5F8F-45F7-AED0-145E4C393D5C}" type="datetimeFigureOut">
              <a:rPr lang="en-GB" smtClean="0"/>
              <a:t>21/08/2023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CD752B4-8509-4D01-8000-3C423673AE0A}" type="slidenum">
              <a:rPr lang="en-GB" smtClean="0"/>
              <a:t>‹#›</a:t>
            </a:fld>
            <a:endParaRPr lang="en-GB"/>
          </a:p>
        </p:txBody>
      </p:sp>
    </p:spTree>
    <p:extLst>
      <p:ext uri="{BB962C8B-B14F-4D97-AF65-F5344CB8AC3E}">
        <p14:creationId xmlns:p14="http://schemas.microsoft.com/office/powerpoint/2010/main" val="3458293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4EFD23-5F8F-45F7-AED0-145E4C393D5C}" type="datetimeFigureOut">
              <a:rPr lang="en-GB" smtClean="0"/>
              <a:t>21/08/2023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CD752B4-8509-4D01-8000-3C423673AE0A}" type="slidenum">
              <a:rPr lang="en-GB" smtClean="0"/>
              <a:t>‹#›</a:t>
            </a:fld>
            <a:endParaRPr lang="en-GB"/>
          </a:p>
        </p:txBody>
      </p:sp>
    </p:spTree>
    <p:extLst>
      <p:ext uri="{BB962C8B-B14F-4D97-AF65-F5344CB8AC3E}">
        <p14:creationId xmlns:p14="http://schemas.microsoft.com/office/powerpoint/2010/main" val="2077109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4EFD23-5F8F-45F7-AED0-145E4C393D5C}" type="datetimeFigureOut">
              <a:rPr lang="en-GB" smtClean="0"/>
              <a:t>21/08/2023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D752B4-8509-4D01-8000-3C423673AE0A}" type="slidenum">
              <a:rPr lang="en-GB" smtClean="0"/>
              <a:t>‹#›</a:t>
            </a:fld>
            <a:endParaRPr lang="en-GB"/>
          </a:p>
        </p:txBody>
      </p:sp>
    </p:spTree>
    <p:extLst>
      <p:ext uri="{BB962C8B-B14F-4D97-AF65-F5344CB8AC3E}">
        <p14:creationId xmlns:p14="http://schemas.microsoft.com/office/powerpoint/2010/main" val="1642748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hyperlink" Target="https://geography.hias.hants.gov.uk/course/view.php?id=114" TargetMode="Externa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htlcdev@hants.gov.uk" TargetMode="External"/><Relationship Id="rId2" Type="http://schemas.openxmlformats.org/officeDocument/2006/relationships/hyperlink" Target="mailto:Kate.broadribb@hants.gove.uk"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8" Type="http://schemas.openxmlformats.org/officeDocument/2006/relationships/hyperlink" Target="https://history.hias.hants.gov.uk/course/view.php?id=91" TargetMode="External"/><Relationship Id="rId13" Type="http://schemas.openxmlformats.org/officeDocument/2006/relationships/hyperlink" Target="https://hias-moodle.mylearningapp.com/course/view.php?id=82" TargetMode="External"/><Relationship Id="rId18" Type="http://schemas.openxmlformats.org/officeDocument/2006/relationships/image" Target="../media/image1.png"/><Relationship Id="rId3" Type="http://schemas.openxmlformats.org/officeDocument/2006/relationships/hyperlink" Target="https://english.hias.hants.gov.uk/course/view.php?id=740" TargetMode="External"/><Relationship Id="rId7" Type="http://schemas.openxmlformats.org/officeDocument/2006/relationships/hyperlink" Target="https://re.hias.hants.gov.uk/course/view.php?id=118" TargetMode="External"/><Relationship Id="rId12" Type="http://schemas.openxmlformats.org/officeDocument/2006/relationships/hyperlink" Target="https://assessment.hias.hants.gov.uk/course/view.php?id=20" TargetMode="External"/><Relationship Id="rId17" Type="http://schemas.openxmlformats.org/officeDocument/2006/relationships/hyperlink" Target="https://languages.hias.hants.gov.uk/course/view.php?id=3" TargetMode="External"/><Relationship Id="rId2" Type="http://schemas.openxmlformats.org/officeDocument/2006/relationships/hyperlink" Target="https://hias-moodle.mylearningapp.com/mod/page/view.php?id=481" TargetMode="External"/><Relationship Id="rId16" Type="http://schemas.openxmlformats.org/officeDocument/2006/relationships/hyperlink" Target="https://hias-moodle.mylearningapp.com/course/view.php?id=156" TargetMode="External"/><Relationship Id="rId1" Type="http://schemas.openxmlformats.org/officeDocument/2006/relationships/slideLayout" Target="../slideLayouts/slideLayout2.xml"/><Relationship Id="rId6" Type="http://schemas.openxmlformats.org/officeDocument/2006/relationships/hyperlink" Target="https://geography.hias.hants.gov.uk/course/view.php?id=159" TargetMode="External"/><Relationship Id="rId11" Type="http://schemas.openxmlformats.org/officeDocument/2006/relationships/hyperlink" Target="https://art.hias.hants.gov.uk/course/view.php?id=35" TargetMode="External"/><Relationship Id="rId5" Type="http://schemas.openxmlformats.org/officeDocument/2006/relationships/hyperlink" Target="https://science.hias.hants.gov.uk/course/view.php?id=155" TargetMode="External"/><Relationship Id="rId15" Type="http://schemas.openxmlformats.org/officeDocument/2006/relationships/hyperlink" Target="https://hias-moodle.mylearningapp.com/course/view.php?id=176" TargetMode="External"/><Relationship Id="rId10" Type="http://schemas.openxmlformats.org/officeDocument/2006/relationships/hyperlink" Target="https://computing.hias.hants.gov.uk/course/view.php?id=43" TargetMode="External"/><Relationship Id="rId19" Type="http://schemas.openxmlformats.org/officeDocument/2006/relationships/image" Target="../media/image2.png"/><Relationship Id="rId4" Type="http://schemas.openxmlformats.org/officeDocument/2006/relationships/hyperlink" Target="https://maths.hias.hants.gov.uk/course/view.php?id=218" TargetMode="External"/><Relationship Id="rId9" Type="http://schemas.openxmlformats.org/officeDocument/2006/relationships/hyperlink" Target="https://leadership.hias.hants.gov.uk/course/view.php?id=144" TargetMode="External"/><Relationship Id="rId14" Type="http://schemas.openxmlformats.org/officeDocument/2006/relationships/hyperlink" Target="https://sen.hias.hants.gov.uk/course/view.php?id=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628800"/>
            <a:ext cx="7772400" cy="1470025"/>
          </a:xfrm>
        </p:spPr>
        <p:txBody>
          <a:bodyPr>
            <a:normAutofit/>
          </a:bodyPr>
          <a:lstStyle/>
          <a:p>
            <a:pPr algn="l">
              <a:spcBef>
                <a:spcPct val="20000"/>
              </a:spcBef>
            </a:pPr>
            <a:r>
              <a:rPr lang="en-US" sz="4000" b="1" dirty="0">
                <a:latin typeface="Arial"/>
                <a:ea typeface="+mj-lt"/>
                <a:cs typeface="+mj-lt"/>
              </a:rPr>
              <a:t>Hike by Pete Oswald (2020) </a:t>
            </a:r>
            <a:br>
              <a:rPr lang="en-US" sz="4000" b="1" dirty="0">
                <a:latin typeface="Arial"/>
                <a:ea typeface="+mj-lt"/>
                <a:cs typeface="Calibri"/>
              </a:rPr>
            </a:br>
            <a:r>
              <a:rPr lang="en-US" sz="1400" dirty="0">
                <a:latin typeface="Arial"/>
                <a:ea typeface="+mj-lt"/>
                <a:cs typeface="Segoe UI"/>
              </a:rPr>
              <a:t>Candlewick Press. ISBN: 153620157X</a:t>
            </a:r>
            <a:endParaRPr lang="en-US" dirty="0"/>
          </a:p>
          <a:p>
            <a:pPr algn="l"/>
            <a:endParaRPr lang="en-US" sz="4000" b="1" dirty="0">
              <a:latin typeface="Arial"/>
              <a:cs typeface="Calibri"/>
            </a:endParaRPr>
          </a:p>
        </p:txBody>
      </p:sp>
      <p:sp>
        <p:nvSpPr>
          <p:cNvPr id="3" name="Subtitle 2"/>
          <p:cNvSpPr>
            <a:spLocks noGrp="1"/>
          </p:cNvSpPr>
          <p:nvPr>
            <p:ph type="subTitle" idx="1"/>
          </p:nvPr>
        </p:nvSpPr>
        <p:spPr>
          <a:xfrm>
            <a:off x="323528" y="3068960"/>
            <a:ext cx="7776864" cy="622920"/>
          </a:xfrm>
        </p:spPr>
        <p:txBody>
          <a:bodyPr vert="horz" lIns="91440" tIns="45720" rIns="91440" bIns="45720" rtlCol="0" anchor="t">
            <a:normAutofit/>
          </a:bodyPr>
          <a:lstStyle/>
          <a:p>
            <a:pPr algn="l"/>
            <a:r>
              <a:rPr lang="en-GB" sz="2400" dirty="0">
                <a:solidFill>
                  <a:schemeClr val="tx1"/>
                </a:solidFill>
                <a:latin typeface="Arial"/>
                <a:cs typeface="Arial"/>
              </a:rPr>
              <a:t>Presentation for GA Live: A world in books</a:t>
            </a:r>
            <a:endParaRPr lang="en-GB" sz="2400" dirty="0">
              <a:solidFill>
                <a:schemeClr val="tx1"/>
              </a:solidFill>
              <a:latin typeface="Arial" panose="020B0604020202020204" pitchFamily="34" charset="0"/>
              <a:cs typeface="Arial" panose="020B0604020202020204" pitchFamily="34" charset="0"/>
            </a:endParaRPr>
          </a:p>
        </p:txBody>
      </p:sp>
      <p:sp>
        <p:nvSpPr>
          <p:cNvPr id="4" name="Subtitle 2"/>
          <p:cNvSpPr txBox="1">
            <a:spLocks/>
          </p:cNvSpPr>
          <p:nvPr/>
        </p:nvSpPr>
        <p:spPr>
          <a:xfrm>
            <a:off x="359718" y="4797152"/>
            <a:ext cx="7776864" cy="1126976"/>
          </a:xfrm>
          <a:prstGeom prst="rect">
            <a:avLst/>
          </a:prstGeom>
        </p:spPr>
        <p:txBody>
          <a:bodyPr vert="horz" lIns="91440" tIns="45720" rIns="91440" bIns="45720" rtlCol="0" anchor="t">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a:cs typeface="Arial"/>
              </a:rPr>
              <a:t>Kate </a:t>
            </a:r>
            <a:r>
              <a:rPr lang="en-GB" sz="1200" dirty="0" err="1">
                <a:solidFill>
                  <a:schemeClr val="tx1"/>
                </a:solidFill>
                <a:latin typeface="Arial"/>
                <a:cs typeface="Arial"/>
              </a:rPr>
              <a:t>Broadribb</a:t>
            </a:r>
            <a:endParaRPr lang="en-GB" sz="1200" dirty="0" err="1">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a:cs typeface="Arial"/>
              </a:rPr>
              <a:t>Autumn 2023</a:t>
            </a:r>
            <a:endParaRPr lang="en-GB" sz="12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Final version</a:t>
            </a:r>
          </a:p>
        </p:txBody>
      </p:sp>
      <p:sp>
        <p:nvSpPr>
          <p:cNvPr id="5" name="Text Box 2"/>
          <p:cNvSpPr txBox="1">
            <a:spLocks noChangeArrowheads="1"/>
          </p:cNvSpPr>
          <p:nvPr/>
        </p:nvSpPr>
        <p:spPr bwMode="auto">
          <a:xfrm>
            <a:off x="0" y="0"/>
            <a:ext cx="4067944"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spcAft>
                <a:spcPts val="0"/>
              </a:spcAft>
            </a:pPr>
            <a:r>
              <a:rPr lang="en-GB" sz="1800" b="0" kern="0" dirty="0">
                <a:solidFill>
                  <a:srgbClr val="FFFFFF"/>
                </a:solidFill>
                <a:effectLst/>
                <a:latin typeface="Arial"/>
                <a:ea typeface="Times New Roman"/>
              </a:rPr>
              <a:t>HIAS MOODLE OPEN RESOURCE</a:t>
            </a:r>
            <a:endParaRPr lang="en-GB" sz="1800" b="1" kern="0" dirty="0">
              <a:solidFill>
                <a:srgbClr val="FFFFFF"/>
              </a:solidFill>
              <a:effectLst/>
              <a:latin typeface="Arial"/>
              <a:ea typeface="Times New Roman"/>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6986860" y="27370"/>
            <a:ext cx="2139950" cy="835025"/>
          </a:xfrm>
          <a:prstGeom prst="rect">
            <a:avLst/>
          </a:prstGeom>
          <a:noFill/>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7157149" y="6308551"/>
            <a:ext cx="1951355" cy="504825"/>
          </a:xfrm>
          <a:prstGeom prst="rect">
            <a:avLst/>
          </a:prstGeom>
          <a:noFill/>
          <a:ln>
            <a:noFill/>
          </a:ln>
        </p:spPr>
      </p:pic>
    </p:spTree>
    <p:extLst>
      <p:ext uri="{BB962C8B-B14F-4D97-AF65-F5344CB8AC3E}">
        <p14:creationId xmlns:p14="http://schemas.microsoft.com/office/powerpoint/2010/main" val="294166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457200" y="836712"/>
            <a:ext cx="8229600" cy="580926"/>
          </a:xfrm>
        </p:spPr>
        <p:txBody>
          <a:bodyPr>
            <a:normAutofit/>
          </a:bodyPr>
          <a:lstStyle/>
          <a:p>
            <a:pPr algn="l"/>
            <a:r>
              <a:rPr lang="en-GB" sz="2800" b="1" dirty="0">
                <a:solidFill>
                  <a:srgbClr val="0088CE"/>
                </a:solidFill>
                <a:latin typeface="Arial"/>
                <a:cs typeface="Arial"/>
              </a:rPr>
              <a:t>'Hike'</a:t>
            </a:r>
            <a:endParaRPr lang="en-GB" sz="2800" b="1" dirty="0">
              <a:solidFill>
                <a:srgbClr val="0088C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457200" y="1600201"/>
            <a:ext cx="8229600" cy="3917032"/>
          </a:xfrm>
        </p:spPr>
        <p:txBody>
          <a:bodyPr vert="horz" lIns="91440" tIns="45720" rIns="91440" bIns="45720" rtlCol="0" anchor="t">
            <a:normAutofit fontScale="92500" lnSpcReduction="10000"/>
          </a:bodyPr>
          <a:lstStyle/>
          <a:p>
            <a:pPr>
              <a:buFont typeface="Arial"/>
              <a:buChar char="•"/>
            </a:pPr>
            <a:r>
              <a:rPr lang="en-US" sz="2200" dirty="0">
                <a:latin typeface="Arial"/>
                <a:cs typeface="Arial"/>
              </a:rPr>
              <a:t>This wordless story is the basis for a KS1 medium term planning available on the open Moodle. It was shared during the Geographical Association's 'Geog Live' webinar and this resource outlines the geographical learning opportunities from the book.</a:t>
            </a:r>
          </a:p>
          <a:p>
            <a:pPr>
              <a:buFont typeface="Arial"/>
              <a:buChar char="•"/>
            </a:pPr>
            <a:r>
              <a:rPr lang="en-US" sz="2200" dirty="0">
                <a:latin typeface="Arial"/>
                <a:cs typeface="Arial"/>
              </a:rPr>
              <a:t>The story begins with a father and child waking up early in the morning to hike the local forest and mountains. </a:t>
            </a:r>
            <a:endParaRPr lang="en-US"/>
          </a:p>
          <a:p>
            <a:pPr>
              <a:buFont typeface="Arial"/>
              <a:buChar char="•"/>
            </a:pPr>
            <a:r>
              <a:rPr lang="en-US" sz="2200" dirty="0">
                <a:latin typeface="Arial"/>
                <a:cs typeface="Arial"/>
              </a:rPr>
              <a:t>From planning their hike, packing the car and driving through the town the story takes in beautiful landscapes of the forest from the river and waterfall to the dense woodland and vast summit peak. </a:t>
            </a:r>
          </a:p>
          <a:p>
            <a:pPr>
              <a:buFont typeface="Arial"/>
              <a:buChar char="•"/>
            </a:pPr>
            <a:r>
              <a:rPr lang="en-US" sz="2200" dirty="0">
                <a:latin typeface="Arial"/>
                <a:cs typeface="Arial"/>
              </a:rPr>
              <a:t>Father and child plant a tree sapling before returning home past the shops and buildings of the city to document their adventures in the family album.</a:t>
            </a:r>
            <a:endParaRPr lang="en-GB" dirty="0"/>
          </a:p>
        </p:txBody>
      </p:sp>
      <p:pic>
        <p:nvPicPr>
          <p:cNvPr id="4" name="Picture 3">
            <a:extLst>
              <a:ext uri="{FF2B5EF4-FFF2-40B4-BE49-F238E27FC236}">
                <a16:creationId xmlns:a16="http://schemas.microsoft.com/office/drawing/2014/main" id="{ABF1B379-ED26-40FF-BA3E-D1522D78125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986860" y="1687"/>
            <a:ext cx="2139950" cy="835025"/>
          </a:xfrm>
          <a:prstGeom prst="rect">
            <a:avLst/>
          </a:prstGeom>
          <a:noFill/>
        </p:spPr>
      </p:pic>
      <p:sp>
        <p:nvSpPr>
          <p:cNvPr id="5" name="Text Box 2">
            <a:extLst>
              <a:ext uri="{FF2B5EF4-FFF2-40B4-BE49-F238E27FC236}">
                <a16:creationId xmlns:a16="http://schemas.microsoft.com/office/drawing/2014/main" id="{CB487BC5-31D3-4252-8032-C1B98B703368}"/>
              </a:ext>
            </a:extLst>
          </p:cNvPr>
          <p:cNvSpPr txBox="1">
            <a:spLocks noChangeArrowheads="1"/>
          </p:cNvSpPr>
          <p:nvPr/>
        </p:nvSpPr>
        <p:spPr bwMode="auto">
          <a:xfrm>
            <a:off x="0" y="0"/>
            <a:ext cx="4067944"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spcAft>
                <a:spcPts val="0"/>
              </a:spcAft>
            </a:pPr>
            <a:r>
              <a:rPr lang="en-GB" sz="1800" b="0" kern="0" dirty="0">
                <a:solidFill>
                  <a:srgbClr val="FFFFFF"/>
                </a:solidFill>
                <a:effectLst/>
                <a:latin typeface="Arial"/>
                <a:ea typeface="Times New Roman"/>
              </a:rPr>
              <a:t>HIAS MOODLE OPEN RESOURCE</a:t>
            </a:r>
            <a:endParaRPr lang="en-GB" sz="1800" b="1" kern="0" dirty="0">
              <a:solidFill>
                <a:srgbClr val="FFFFFF"/>
              </a:solidFill>
              <a:effectLst/>
              <a:latin typeface="Arial"/>
              <a:ea typeface="Times New Roman"/>
            </a:endParaRPr>
          </a:p>
        </p:txBody>
      </p:sp>
      <p:pic>
        <p:nvPicPr>
          <p:cNvPr id="6" name="Picture 5">
            <a:extLst>
              <a:ext uri="{FF2B5EF4-FFF2-40B4-BE49-F238E27FC236}">
                <a16:creationId xmlns:a16="http://schemas.microsoft.com/office/drawing/2014/main" id="{857275F7-A51B-8D93-1487-B3F9C4E582A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157149" y="6308551"/>
            <a:ext cx="1951355" cy="504825"/>
          </a:xfrm>
          <a:prstGeom prst="rect">
            <a:avLst/>
          </a:prstGeom>
          <a:noFill/>
          <a:ln>
            <a:noFill/>
          </a:ln>
        </p:spPr>
      </p:pic>
    </p:spTree>
    <p:extLst>
      <p:ext uri="{BB962C8B-B14F-4D97-AF65-F5344CB8AC3E}">
        <p14:creationId xmlns:p14="http://schemas.microsoft.com/office/powerpoint/2010/main" val="4061990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457200" y="836712"/>
            <a:ext cx="8229600" cy="580926"/>
          </a:xfrm>
        </p:spPr>
        <p:txBody>
          <a:bodyPr>
            <a:normAutofit/>
          </a:bodyPr>
          <a:lstStyle/>
          <a:p>
            <a:pPr algn="l"/>
            <a:r>
              <a:rPr lang="en-GB" sz="2800" b="1" dirty="0">
                <a:solidFill>
                  <a:srgbClr val="0088CE"/>
                </a:solidFill>
                <a:latin typeface="Arial"/>
                <a:cs typeface="Arial"/>
              </a:rPr>
              <a:t>The Human Environment</a:t>
            </a:r>
            <a:endParaRPr lang="en-GB" sz="2800" b="1" dirty="0">
              <a:solidFill>
                <a:srgbClr val="0088C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457200" y="1600201"/>
            <a:ext cx="8229600" cy="3917032"/>
          </a:xfrm>
        </p:spPr>
        <p:txBody>
          <a:bodyPr vert="horz" lIns="91440" tIns="45720" rIns="91440" bIns="45720" rtlCol="0" anchor="t">
            <a:normAutofit fontScale="92500"/>
          </a:bodyPr>
          <a:lstStyle/>
          <a:p>
            <a:pPr>
              <a:buFont typeface="Arial"/>
              <a:buChar char="•"/>
            </a:pPr>
            <a:r>
              <a:rPr lang="en-US" sz="2200" dirty="0">
                <a:latin typeface="Arial"/>
                <a:cs typeface="Arial"/>
              </a:rPr>
              <a:t>The storytelling begins at the first double page of the title sequence.</a:t>
            </a:r>
          </a:p>
          <a:p>
            <a:pPr>
              <a:buFont typeface="Arial"/>
              <a:buChar char="•"/>
            </a:pPr>
            <a:r>
              <a:rPr lang="en-US" sz="2200" dirty="0">
                <a:latin typeface="Arial"/>
                <a:cs typeface="Arial"/>
              </a:rPr>
              <a:t>Instead of the 'usual' publishing information here the scene is set for the start of the tale with the home of the father and child. </a:t>
            </a:r>
          </a:p>
          <a:p>
            <a:pPr>
              <a:buFont typeface="Arial"/>
              <a:buChar char="•"/>
            </a:pPr>
            <a:r>
              <a:rPr lang="en-US" sz="2200" dirty="0">
                <a:latin typeface="Arial"/>
                <a:cs typeface="Arial"/>
              </a:rPr>
              <a:t>Support children to observe the types of home here, with the family bungalow clearly in evidence. Other homes along the street are depicted as single-story with similar trees planted in the front garden. </a:t>
            </a:r>
          </a:p>
          <a:p>
            <a:pPr>
              <a:buFont typeface="Arial"/>
              <a:buChar char="•"/>
            </a:pPr>
            <a:r>
              <a:rPr lang="en-US" sz="2200" dirty="0">
                <a:latin typeface="Arial"/>
                <a:cs typeface="Arial"/>
              </a:rPr>
              <a:t>In the background we notice the skyscraper style blocks supporting discussions about activities that could happen here introducing terms like offices, business and shops</a:t>
            </a:r>
            <a:endParaRPr lang="en-US" dirty="0"/>
          </a:p>
        </p:txBody>
      </p:sp>
      <p:pic>
        <p:nvPicPr>
          <p:cNvPr id="4" name="Picture 3">
            <a:extLst>
              <a:ext uri="{FF2B5EF4-FFF2-40B4-BE49-F238E27FC236}">
                <a16:creationId xmlns:a16="http://schemas.microsoft.com/office/drawing/2014/main" id="{ABF1B379-ED26-40FF-BA3E-D1522D78125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986860" y="1687"/>
            <a:ext cx="2139950" cy="835025"/>
          </a:xfrm>
          <a:prstGeom prst="rect">
            <a:avLst/>
          </a:prstGeom>
          <a:noFill/>
        </p:spPr>
      </p:pic>
      <p:sp>
        <p:nvSpPr>
          <p:cNvPr id="5" name="Text Box 2">
            <a:extLst>
              <a:ext uri="{FF2B5EF4-FFF2-40B4-BE49-F238E27FC236}">
                <a16:creationId xmlns:a16="http://schemas.microsoft.com/office/drawing/2014/main" id="{CB487BC5-31D3-4252-8032-C1B98B703368}"/>
              </a:ext>
            </a:extLst>
          </p:cNvPr>
          <p:cNvSpPr txBox="1">
            <a:spLocks noChangeArrowheads="1"/>
          </p:cNvSpPr>
          <p:nvPr/>
        </p:nvSpPr>
        <p:spPr bwMode="auto">
          <a:xfrm>
            <a:off x="0" y="0"/>
            <a:ext cx="4067944"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spcAft>
                <a:spcPts val="0"/>
              </a:spcAft>
            </a:pPr>
            <a:r>
              <a:rPr lang="en-GB" sz="1800" b="0" kern="0" dirty="0">
                <a:solidFill>
                  <a:srgbClr val="FFFFFF"/>
                </a:solidFill>
                <a:effectLst/>
                <a:latin typeface="Arial"/>
                <a:ea typeface="Times New Roman"/>
              </a:rPr>
              <a:t>HIAS MOODLE OPEN RESOURCE</a:t>
            </a:r>
            <a:endParaRPr lang="en-GB" sz="1800" b="1" kern="0" dirty="0">
              <a:solidFill>
                <a:srgbClr val="FFFFFF"/>
              </a:solidFill>
              <a:effectLst/>
              <a:latin typeface="Arial"/>
              <a:ea typeface="Times New Roman"/>
            </a:endParaRPr>
          </a:p>
        </p:txBody>
      </p:sp>
      <p:pic>
        <p:nvPicPr>
          <p:cNvPr id="6" name="Picture 5">
            <a:extLst>
              <a:ext uri="{FF2B5EF4-FFF2-40B4-BE49-F238E27FC236}">
                <a16:creationId xmlns:a16="http://schemas.microsoft.com/office/drawing/2014/main" id="{857275F7-A51B-8D93-1487-B3F9C4E582A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157149" y="6308551"/>
            <a:ext cx="1951355" cy="504825"/>
          </a:xfrm>
          <a:prstGeom prst="rect">
            <a:avLst/>
          </a:prstGeom>
          <a:noFill/>
          <a:ln>
            <a:noFill/>
          </a:ln>
        </p:spPr>
      </p:pic>
    </p:spTree>
    <p:extLst>
      <p:ext uri="{BB962C8B-B14F-4D97-AF65-F5344CB8AC3E}">
        <p14:creationId xmlns:p14="http://schemas.microsoft.com/office/powerpoint/2010/main" val="1032372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457200" y="836712"/>
            <a:ext cx="8229600" cy="580926"/>
          </a:xfrm>
        </p:spPr>
        <p:txBody>
          <a:bodyPr>
            <a:normAutofit/>
          </a:bodyPr>
          <a:lstStyle/>
          <a:p>
            <a:pPr algn="l"/>
            <a:r>
              <a:rPr lang="en-GB" sz="2800" b="1" dirty="0">
                <a:solidFill>
                  <a:srgbClr val="0088CE"/>
                </a:solidFill>
                <a:latin typeface="Arial"/>
                <a:cs typeface="Arial"/>
              </a:rPr>
              <a:t>The Physical Environment</a:t>
            </a:r>
            <a:endParaRPr lang="en-GB" sz="2800" b="1" dirty="0">
              <a:solidFill>
                <a:srgbClr val="0088C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457200" y="1600201"/>
            <a:ext cx="5760335" cy="4794778"/>
          </a:xfrm>
        </p:spPr>
        <p:txBody>
          <a:bodyPr vert="horz" lIns="91440" tIns="45720" rIns="91440" bIns="45720" rtlCol="0" anchor="t">
            <a:normAutofit fontScale="92500" lnSpcReduction="10000"/>
          </a:bodyPr>
          <a:lstStyle/>
          <a:p>
            <a:pPr>
              <a:lnSpc>
                <a:spcPct val="120000"/>
              </a:lnSpc>
              <a:spcBef>
                <a:spcPts val="1400"/>
              </a:spcBef>
              <a:buFont typeface="Arial"/>
              <a:buChar char="•"/>
            </a:pPr>
            <a:r>
              <a:rPr lang="en-US" sz="1900" dirty="0">
                <a:latin typeface="Arial"/>
                <a:cs typeface="Arial"/>
              </a:rPr>
              <a:t>There is a vast array of features from gentle to more steep sided hills, valleys, waterfalls, lakes, river, mixed woodland and the summit peak</a:t>
            </a:r>
          </a:p>
          <a:p>
            <a:pPr>
              <a:lnSpc>
                <a:spcPct val="120000"/>
              </a:lnSpc>
              <a:spcBef>
                <a:spcPts val="1400"/>
              </a:spcBef>
              <a:buFont typeface="Arial"/>
              <a:buChar char="•"/>
            </a:pPr>
            <a:r>
              <a:rPr lang="en-US" sz="1900" dirty="0">
                <a:latin typeface="Arial"/>
                <a:cs typeface="Arial"/>
              </a:rPr>
              <a:t>There are lots of animals to spot in each image from bluebirds to eagles.</a:t>
            </a:r>
          </a:p>
          <a:p>
            <a:pPr>
              <a:lnSpc>
                <a:spcPct val="120000"/>
              </a:lnSpc>
              <a:spcBef>
                <a:spcPts val="1400"/>
              </a:spcBef>
              <a:buFont typeface="Arial"/>
              <a:buChar char="•"/>
            </a:pPr>
            <a:r>
              <a:rPr lang="en-US" sz="1900" dirty="0">
                <a:latin typeface="Arial"/>
                <a:cs typeface="Arial"/>
              </a:rPr>
              <a:t>Seasons: there is some snow on the ground and the characters have a snowball fight, yet flowers are out in some scenes with buzzing bees providing the opportunity to discuss weather and seasons.</a:t>
            </a:r>
          </a:p>
          <a:p>
            <a:pPr>
              <a:lnSpc>
                <a:spcPct val="120000"/>
              </a:lnSpc>
              <a:spcBef>
                <a:spcPts val="1400"/>
              </a:spcBef>
              <a:buFont typeface="Arial"/>
              <a:buChar char="•"/>
            </a:pPr>
            <a:r>
              <a:rPr lang="en-US" sz="1900" dirty="0">
                <a:latin typeface="Arial"/>
                <a:cs typeface="Arial"/>
              </a:rPr>
              <a:t>During an interview in 2021 Pete Oswald described how he based the landscape on the forests of Utah he used to hike with his dad such as </a:t>
            </a:r>
            <a:r>
              <a:rPr lang="en-US" sz="1900" dirty="0" err="1">
                <a:latin typeface="Arial"/>
                <a:cs typeface="Arial"/>
              </a:rPr>
              <a:t>Fishlake</a:t>
            </a:r>
            <a:r>
              <a:rPr lang="en-US" sz="1900" dirty="0">
                <a:latin typeface="Arial"/>
                <a:cs typeface="Arial"/>
              </a:rPr>
              <a:t> forest or Zion National Park</a:t>
            </a:r>
            <a:endParaRPr lang="en-GB" dirty="0"/>
          </a:p>
        </p:txBody>
      </p:sp>
      <p:pic>
        <p:nvPicPr>
          <p:cNvPr id="4" name="Picture 3">
            <a:extLst>
              <a:ext uri="{FF2B5EF4-FFF2-40B4-BE49-F238E27FC236}">
                <a16:creationId xmlns:a16="http://schemas.microsoft.com/office/drawing/2014/main" id="{ABF1B379-ED26-40FF-BA3E-D1522D78125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986860" y="1687"/>
            <a:ext cx="2139950" cy="835025"/>
          </a:xfrm>
          <a:prstGeom prst="rect">
            <a:avLst/>
          </a:prstGeom>
          <a:noFill/>
        </p:spPr>
      </p:pic>
      <p:sp>
        <p:nvSpPr>
          <p:cNvPr id="5" name="Text Box 2">
            <a:extLst>
              <a:ext uri="{FF2B5EF4-FFF2-40B4-BE49-F238E27FC236}">
                <a16:creationId xmlns:a16="http://schemas.microsoft.com/office/drawing/2014/main" id="{CB487BC5-31D3-4252-8032-C1B98B703368}"/>
              </a:ext>
            </a:extLst>
          </p:cNvPr>
          <p:cNvSpPr txBox="1">
            <a:spLocks noChangeArrowheads="1"/>
          </p:cNvSpPr>
          <p:nvPr/>
        </p:nvSpPr>
        <p:spPr bwMode="auto">
          <a:xfrm>
            <a:off x="0" y="0"/>
            <a:ext cx="4067944"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spcAft>
                <a:spcPts val="0"/>
              </a:spcAft>
            </a:pPr>
            <a:r>
              <a:rPr lang="en-GB" sz="1800" b="0" kern="0" dirty="0">
                <a:solidFill>
                  <a:srgbClr val="FFFFFF"/>
                </a:solidFill>
                <a:effectLst/>
                <a:latin typeface="Arial"/>
                <a:ea typeface="Times New Roman"/>
              </a:rPr>
              <a:t>HIAS MOODLE OPEN RESOURCE</a:t>
            </a:r>
            <a:endParaRPr lang="en-GB" sz="1800" b="1" kern="0" dirty="0">
              <a:solidFill>
                <a:srgbClr val="FFFFFF"/>
              </a:solidFill>
              <a:effectLst/>
              <a:latin typeface="Arial"/>
              <a:ea typeface="Times New Roman"/>
            </a:endParaRPr>
          </a:p>
        </p:txBody>
      </p:sp>
      <p:pic>
        <p:nvPicPr>
          <p:cNvPr id="6" name="Picture 5">
            <a:extLst>
              <a:ext uri="{FF2B5EF4-FFF2-40B4-BE49-F238E27FC236}">
                <a16:creationId xmlns:a16="http://schemas.microsoft.com/office/drawing/2014/main" id="{857275F7-A51B-8D93-1487-B3F9C4E582A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157149" y="6308551"/>
            <a:ext cx="1951355" cy="504825"/>
          </a:xfrm>
          <a:prstGeom prst="rect">
            <a:avLst/>
          </a:prstGeom>
          <a:noFill/>
          <a:ln>
            <a:noFill/>
          </a:ln>
        </p:spPr>
      </p:pic>
      <p:pic>
        <p:nvPicPr>
          <p:cNvPr id="8" name="Picture 7" descr="A picture containing outdoor, tree, ground, nature&#10;&#10;Description automatically generated">
            <a:extLst>
              <a:ext uri="{FF2B5EF4-FFF2-40B4-BE49-F238E27FC236}">
                <a16:creationId xmlns:a16="http://schemas.microsoft.com/office/drawing/2014/main" id="{5D179234-8958-AF7A-CA91-86518E21C92E}"/>
              </a:ext>
            </a:extLst>
          </p:cNvPr>
          <p:cNvPicPr>
            <a:picLocks noChangeAspect="1"/>
          </p:cNvPicPr>
          <p:nvPr/>
        </p:nvPicPr>
        <p:blipFill>
          <a:blip r:embed="rId4"/>
          <a:stretch>
            <a:fillRect/>
          </a:stretch>
        </p:blipFill>
        <p:spPr>
          <a:xfrm>
            <a:off x="6315919" y="950136"/>
            <a:ext cx="2743200" cy="2064058"/>
          </a:xfrm>
          <a:prstGeom prst="rect">
            <a:avLst/>
          </a:prstGeom>
        </p:spPr>
      </p:pic>
      <p:sp>
        <p:nvSpPr>
          <p:cNvPr id="9" name="TextBox 8">
            <a:extLst>
              <a:ext uri="{FF2B5EF4-FFF2-40B4-BE49-F238E27FC236}">
                <a16:creationId xmlns:a16="http://schemas.microsoft.com/office/drawing/2014/main" id="{4705D96C-575B-FD0D-7EC8-D8CBC63BEB7B}"/>
              </a:ext>
            </a:extLst>
          </p:cNvPr>
          <p:cNvSpPr txBox="1"/>
          <p:nvPr/>
        </p:nvSpPr>
        <p:spPr>
          <a:xfrm>
            <a:off x="6423949" y="3255379"/>
            <a:ext cx="2633240"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Arial"/>
                <a:cs typeface="Calibri"/>
              </a:rPr>
              <a:t>Photograph of Zion National Park taken by </a:t>
            </a:r>
            <a:r>
              <a:rPr lang="en-US" err="1">
                <a:latin typeface="Arial"/>
                <a:cs typeface="Calibri"/>
              </a:rPr>
              <a:t>K.Broadribb</a:t>
            </a:r>
            <a:endParaRPr lang="en-US" err="1">
              <a:latin typeface="Arial"/>
            </a:endParaRPr>
          </a:p>
        </p:txBody>
      </p:sp>
    </p:spTree>
    <p:extLst>
      <p:ext uri="{BB962C8B-B14F-4D97-AF65-F5344CB8AC3E}">
        <p14:creationId xmlns:p14="http://schemas.microsoft.com/office/powerpoint/2010/main" val="3686657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457200" y="836712"/>
            <a:ext cx="8229600" cy="580926"/>
          </a:xfrm>
        </p:spPr>
        <p:txBody>
          <a:bodyPr>
            <a:normAutofit/>
          </a:bodyPr>
          <a:lstStyle/>
          <a:p>
            <a:pPr algn="l"/>
            <a:r>
              <a:rPr lang="en-GB" sz="2800" b="1" dirty="0">
                <a:solidFill>
                  <a:srgbClr val="0088CE"/>
                </a:solidFill>
                <a:latin typeface="Arial"/>
                <a:cs typeface="Arial"/>
              </a:rPr>
              <a:t>Medium Term Planning – Hike for KS1</a:t>
            </a:r>
            <a:endParaRPr lang="en-GB" sz="2800" b="1" dirty="0">
              <a:solidFill>
                <a:srgbClr val="0088CE"/>
              </a:solidFill>
              <a:latin typeface="Arial" panose="020B0604020202020204" pitchFamily="34" charset="0"/>
              <a:cs typeface="Arial" panose="020B0604020202020204" pitchFamily="34" charset="0"/>
            </a:endParaRPr>
          </a:p>
        </p:txBody>
      </p:sp>
      <p:pic>
        <p:nvPicPr>
          <p:cNvPr id="7" name="Content Placeholder 6" descr="Graphical user interface, text, application, Word&#10;&#10;Description automatically generated">
            <a:extLst>
              <a:ext uri="{FF2B5EF4-FFF2-40B4-BE49-F238E27FC236}">
                <a16:creationId xmlns:a16="http://schemas.microsoft.com/office/drawing/2014/main" id="{52E9F486-6FF1-BB38-66C4-4E1C39FCC7B9}"/>
              </a:ext>
            </a:extLst>
          </p:cNvPr>
          <p:cNvPicPr>
            <a:picLocks noGrp="1" noChangeAspect="1"/>
          </p:cNvPicPr>
          <p:nvPr>
            <p:ph idx="1"/>
          </p:nvPr>
        </p:nvPicPr>
        <p:blipFill>
          <a:blip r:embed="rId2"/>
          <a:stretch>
            <a:fillRect/>
          </a:stretch>
        </p:blipFill>
        <p:spPr>
          <a:xfrm>
            <a:off x="500846" y="2250657"/>
            <a:ext cx="5981700" cy="3638550"/>
          </a:xfrm>
        </p:spPr>
      </p:pic>
      <p:pic>
        <p:nvPicPr>
          <p:cNvPr id="4" name="Picture 3">
            <a:extLst>
              <a:ext uri="{FF2B5EF4-FFF2-40B4-BE49-F238E27FC236}">
                <a16:creationId xmlns:a16="http://schemas.microsoft.com/office/drawing/2014/main" id="{ABF1B379-ED26-40FF-BA3E-D1522D78125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986860" y="1687"/>
            <a:ext cx="2139950" cy="835025"/>
          </a:xfrm>
          <a:prstGeom prst="rect">
            <a:avLst/>
          </a:prstGeom>
          <a:noFill/>
        </p:spPr>
      </p:pic>
      <p:sp>
        <p:nvSpPr>
          <p:cNvPr id="5" name="Text Box 2">
            <a:extLst>
              <a:ext uri="{FF2B5EF4-FFF2-40B4-BE49-F238E27FC236}">
                <a16:creationId xmlns:a16="http://schemas.microsoft.com/office/drawing/2014/main" id="{CB487BC5-31D3-4252-8032-C1B98B703368}"/>
              </a:ext>
            </a:extLst>
          </p:cNvPr>
          <p:cNvSpPr txBox="1">
            <a:spLocks noChangeArrowheads="1"/>
          </p:cNvSpPr>
          <p:nvPr/>
        </p:nvSpPr>
        <p:spPr bwMode="auto">
          <a:xfrm>
            <a:off x="0" y="0"/>
            <a:ext cx="4067944"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spcAft>
                <a:spcPts val="0"/>
              </a:spcAft>
            </a:pPr>
            <a:r>
              <a:rPr lang="en-GB" sz="1800" b="0" kern="0" dirty="0">
                <a:solidFill>
                  <a:srgbClr val="FFFFFF"/>
                </a:solidFill>
                <a:effectLst/>
                <a:latin typeface="Arial"/>
                <a:ea typeface="Times New Roman"/>
              </a:rPr>
              <a:t>HIAS MOODLE OPEN RESOURCE</a:t>
            </a:r>
            <a:endParaRPr lang="en-GB" sz="1800" b="1" kern="0" dirty="0">
              <a:solidFill>
                <a:srgbClr val="FFFFFF"/>
              </a:solidFill>
              <a:effectLst/>
              <a:latin typeface="Arial"/>
              <a:ea typeface="Times New Roman"/>
            </a:endParaRPr>
          </a:p>
        </p:txBody>
      </p:sp>
      <p:pic>
        <p:nvPicPr>
          <p:cNvPr id="6" name="Picture 5">
            <a:extLst>
              <a:ext uri="{FF2B5EF4-FFF2-40B4-BE49-F238E27FC236}">
                <a16:creationId xmlns:a16="http://schemas.microsoft.com/office/drawing/2014/main" id="{857275F7-A51B-8D93-1487-B3F9C4E582A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157149" y="6308551"/>
            <a:ext cx="1951355" cy="504825"/>
          </a:xfrm>
          <a:prstGeom prst="rect">
            <a:avLst/>
          </a:prstGeom>
          <a:noFill/>
          <a:ln>
            <a:noFill/>
          </a:ln>
        </p:spPr>
      </p:pic>
      <p:sp>
        <p:nvSpPr>
          <p:cNvPr id="8" name="TextBox 1">
            <a:extLst>
              <a:ext uri="{FF2B5EF4-FFF2-40B4-BE49-F238E27FC236}">
                <a16:creationId xmlns:a16="http://schemas.microsoft.com/office/drawing/2014/main" id="{5E86A288-8BEE-1BC0-9C9C-CF4611C4730C}"/>
              </a:ext>
            </a:extLst>
          </p:cNvPr>
          <p:cNvSpPr txBox="1"/>
          <p:nvPr/>
        </p:nvSpPr>
        <p:spPr>
          <a:xfrm>
            <a:off x="501111" y="6185614"/>
            <a:ext cx="5627225"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hlinkClick r:id="rId5"/>
              </a:rPr>
              <a:t>Course: Medium Term Planning (hants.gov.uk)</a:t>
            </a:r>
            <a:endParaRPr lang="en-US"/>
          </a:p>
        </p:txBody>
      </p:sp>
      <p:sp>
        <p:nvSpPr>
          <p:cNvPr id="9" name="TextBox 8">
            <a:extLst>
              <a:ext uri="{FF2B5EF4-FFF2-40B4-BE49-F238E27FC236}">
                <a16:creationId xmlns:a16="http://schemas.microsoft.com/office/drawing/2014/main" id="{31AE2809-65C5-CA93-B0D5-7238F9254C44}"/>
              </a:ext>
            </a:extLst>
          </p:cNvPr>
          <p:cNvSpPr txBox="1"/>
          <p:nvPr/>
        </p:nvSpPr>
        <p:spPr>
          <a:xfrm>
            <a:off x="461059" y="1415970"/>
            <a:ext cx="786499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Arial"/>
              </a:rPr>
              <a:t>Find six sessions developed around geographical enquiry questions on the Open geography Moodle suitable for Years 1-2.</a:t>
            </a:r>
            <a:endParaRPr lang="en-US" dirty="0">
              <a:latin typeface="Arial"/>
              <a:cs typeface="Arial"/>
            </a:endParaRPr>
          </a:p>
        </p:txBody>
      </p:sp>
    </p:spTree>
    <p:extLst>
      <p:ext uri="{BB962C8B-B14F-4D97-AF65-F5344CB8AC3E}">
        <p14:creationId xmlns:p14="http://schemas.microsoft.com/office/powerpoint/2010/main" val="3974914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457200" y="836712"/>
            <a:ext cx="8229600" cy="580926"/>
          </a:xfrm>
        </p:spPr>
        <p:txBody>
          <a:bodyPr>
            <a:normAutofit/>
          </a:bodyPr>
          <a:lstStyle/>
          <a:p>
            <a:pPr algn="l"/>
            <a:r>
              <a:rPr lang="en-GB" sz="2800" b="1" dirty="0">
                <a:solidFill>
                  <a:srgbClr val="0088CE"/>
                </a:solidFill>
                <a:latin typeface="Arial"/>
                <a:cs typeface="Arial"/>
              </a:rPr>
              <a:t>Enquiry Questions</a:t>
            </a:r>
            <a:endParaRPr lang="en-GB" sz="2800" b="1" dirty="0">
              <a:solidFill>
                <a:srgbClr val="0088CE"/>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ABF1B379-ED26-40FF-BA3E-D1522D78125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986860" y="1687"/>
            <a:ext cx="2139950" cy="835025"/>
          </a:xfrm>
          <a:prstGeom prst="rect">
            <a:avLst/>
          </a:prstGeom>
          <a:noFill/>
        </p:spPr>
      </p:pic>
      <p:sp>
        <p:nvSpPr>
          <p:cNvPr id="5" name="Text Box 2">
            <a:extLst>
              <a:ext uri="{FF2B5EF4-FFF2-40B4-BE49-F238E27FC236}">
                <a16:creationId xmlns:a16="http://schemas.microsoft.com/office/drawing/2014/main" id="{CB487BC5-31D3-4252-8032-C1B98B703368}"/>
              </a:ext>
            </a:extLst>
          </p:cNvPr>
          <p:cNvSpPr txBox="1">
            <a:spLocks noChangeArrowheads="1"/>
          </p:cNvSpPr>
          <p:nvPr/>
        </p:nvSpPr>
        <p:spPr bwMode="auto">
          <a:xfrm>
            <a:off x="0" y="0"/>
            <a:ext cx="4067944"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spcAft>
                <a:spcPts val="0"/>
              </a:spcAft>
            </a:pPr>
            <a:r>
              <a:rPr lang="en-GB" sz="1800" b="0" kern="0" dirty="0">
                <a:solidFill>
                  <a:srgbClr val="FFFFFF"/>
                </a:solidFill>
                <a:effectLst/>
                <a:latin typeface="Arial"/>
                <a:ea typeface="Times New Roman"/>
              </a:rPr>
              <a:t>HIAS MOODLE OPEN RESOURCE</a:t>
            </a:r>
            <a:endParaRPr lang="en-GB" sz="1800" b="1" kern="0" dirty="0">
              <a:solidFill>
                <a:srgbClr val="FFFFFF"/>
              </a:solidFill>
              <a:effectLst/>
              <a:latin typeface="Arial"/>
              <a:ea typeface="Times New Roman"/>
            </a:endParaRPr>
          </a:p>
        </p:txBody>
      </p:sp>
      <p:pic>
        <p:nvPicPr>
          <p:cNvPr id="6" name="Picture 5">
            <a:extLst>
              <a:ext uri="{FF2B5EF4-FFF2-40B4-BE49-F238E27FC236}">
                <a16:creationId xmlns:a16="http://schemas.microsoft.com/office/drawing/2014/main" id="{857275F7-A51B-8D93-1487-B3F9C4E582A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157149" y="6308551"/>
            <a:ext cx="1951355" cy="504825"/>
          </a:xfrm>
          <a:prstGeom prst="rect">
            <a:avLst/>
          </a:prstGeom>
          <a:noFill/>
          <a:ln>
            <a:noFill/>
          </a:ln>
        </p:spPr>
      </p:pic>
      <p:sp>
        <p:nvSpPr>
          <p:cNvPr id="8" name="Content Placeholder 7">
            <a:extLst>
              <a:ext uri="{FF2B5EF4-FFF2-40B4-BE49-F238E27FC236}">
                <a16:creationId xmlns:a16="http://schemas.microsoft.com/office/drawing/2014/main" id="{317DE9F6-1A12-0E4D-17E8-BE181F81FFF4}"/>
              </a:ext>
            </a:extLst>
          </p:cNvPr>
          <p:cNvSpPr>
            <a:spLocks noGrp="1"/>
          </p:cNvSpPr>
          <p:nvPr>
            <p:ph idx="1"/>
          </p:nvPr>
        </p:nvSpPr>
        <p:spPr/>
        <p:txBody>
          <a:bodyPr vert="horz" lIns="91440" tIns="45720" rIns="91440" bIns="45720" rtlCol="0" anchor="t">
            <a:normAutofit fontScale="77500" lnSpcReduction="20000"/>
          </a:bodyPr>
          <a:lstStyle/>
          <a:p>
            <a:pPr marL="0" indent="0">
              <a:buNone/>
            </a:pPr>
            <a:r>
              <a:rPr lang="en-US" sz="2800" dirty="0">
                <a:latin typeface="Arial"/>
                <a:ea typeface="+mn-lt"/>
                <a:cs typeface="+mn-lt"/>
              </a:rPr>
              <a:t>The overarching question for six sessions is: </a:t>
            </a:r>
            <a:endParaRPr lang="en-US" dirty="0"/>
          </a:p>
          <a:p>
            <a:pPr marL="0" indent="0">
              <a:buNone/>
            </a:pPr>
            <a:r>
              <a:rPr lang="en-US" sz="2800" b="1" dirty="0">
                <a:latin typeface="Arial"/>
                <a:ea typeface="+mn-lt"/>
                <a:cs typeface="+mn-lt"/>
              </a:rPr>
              <a:t>What geographical features can we find during a hike and why is it so special?</a:t>
            </a:r>
            <a:endParaRPr lang="en-US"/>
          </a:p>
          <a:p>
            <a:pPr marL="0" indent="0">
              <a:buNone/>
            </a:pPr>
            <a:endParaRPr lang="en-US" sz="2800" dirty="0">
              <a:latin typeface="Arial"/>
              <a:cs typeface="Arial"/>
            </a:endParaRPr>
          </a:p>
          <a:p>
            <a:pPr marL="0" indent="0">
              <a:buNone/>
            </a:pPr>
            <a:r>
              <a:rPr lang="en-US" sz="2800" dirty="0">
                <a:latin typeface="Arial"/>
                <a:cs typeface="Arial"/>
              </a:rPr>
              <a:t>These are then broken into subsequent questions to explore:</a:t>
            </a:r>
            <a:endParaRPr lang="en-US">
              <a:latin typeface="Arial"/>
              <a:cs typeface="Calibri"/>
            </a:endParaRPr>
          </a:p>
          <a:p>
            <a:r>
              <a:rPr lang="en-US" sz="2800" dirty="0">
                <a:latin typeface="Arial"/>
                <a:cs typeface="Arial"/>
              </a:rPr>
              <a:t>What is a hike? </a:t>
            </a:r>
            <a:endParaRPr lang="en-US">
              <a:latin typeface="Arial"/>
              <a:cs typeface="Calibri"/>
            </a:endParaRPr>
          </a:p>
          <a:p>
            <a:pPr>
              <a:buFont typeface="Arial"/>
              <a:buChar char="•"/>
            </a:pPr>
            <a:r>
              <a:rPr lang="en-US" sz="2800" dirty="0">
                <a:latin typeface="Arial"/>
                <a:cs typeface="Arial"/>
              </a:rPr>
              <a:t>What geography features would you expect to see on a hike?</a:t>
            </a:r>
          </a:p>
          <a:p>
            <a:pPr>
              <a:buFont typeface="Arial"/>
              <a:buChar char="•"/>
            </a:pPr>
            <a:r>
              <a:rPr lang="en-US" sz="2800" dirty="0">
                <a:latin typeface="Arial"/>
                <a:cs typeface="Arial"/>
              </a:rPr>
              <a:t>Where is Utah and what is it like?</a:t>
            </a:r>
          </a:p>
          <a:p>
            <a:pPr>
              <a:buFont typeface="Arial"/>
              <a:buChar char="•"/>
            </a:pPr>
            <a:r>
              <a:rPr lang="en-US" sz="2800" dirty="0">
                <a:latin typeface="Arial"/>
                <a:cs typeface="Arial"/>
              </a:rPr>
              <a:t>What is the landscape like in Hike?</a:t>
            </a:r>
          </a:p>
          <a:p>
            <a:pPr>
              <a:buFont typeface="Arial"/>
              <a:buChar char="•"/>
            </a:pPr>
            <a:r>
              <a:rPr lang="en-US" sz="2800" dirty="0">
                <a:latin typeface="Arial"/>
                <a:cs typeface="Arial"/>
              </a:rPr>
              <a:t>Where are hot environments and how are they different to those in our area?</a:t>
            </a:r>
          </a:p>
          <a:p>
            <a:pPr>
              <a:buFont typeface="Arial"/>
              <a:buChar char="•"/>
            </a:pPr>
            <a:r>
              <a:rPr lang="en-US" sz="2800" dirty="0">
                <a:latin typeface="Arial"/>
                <a:cs typeface="Arial"/>
              </a:rPr>
              <a:t>What is the most common feature in our local landscape?</a:t>
            </a:r>
            <a:endParaRPr lang="en-US">
              <a:latin typeface="Arial"/>
              <a:cs typeface="Arial"/>
            </a:endParaRPr>
          </a:p>
        </p:txBody>
      </p:sp>
    </p:spTree>
    <p:extLst>
      <p:ext uri="{BB962C8B-B14F-4D97-AF65-F5344CB8AC3E}">
        <p14:creationId xmlns:p14="http://schemas.microsoft.com/office/powerpoint/2010/main" val="2522414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457200" y="836712"/>
            <a:ext cx="8229600" cy="580926"/>
          </a:xfrm>
        </p:spPr>
        <p:txBody>
          <a:bodyPr>
            <a:normAutofit/>
          </a:bodyPr>
          <a:lstStyle/>
          <a:p>
            <a:pPr algn="l"/>
            <a:r>
              <a:rPr lang="en-GB" sz="2800" b="1" dirty="0">
                <a:solidFill>
                  <a:srgbClr val="0088CE"/>
                </a:solidFill>
                <a:latin typeface="Arial"/>
                <a:cs typeface="Arial"/>
              </a:rPr>
              <a:t>Geography</a:t>
            </a:r>
            <a:endParaRPr lang="en-GB" sz="2800" b="1" dirty="0">
              <a:solidFill>
                <a:srgbClr val="0088C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457200" y="1600200"/>
            <a:ext cx="8229600" cy="4277072"/>
          </a:xfrm>
        </p:spPr>
        <p:txBody>
          <a:bodyPr vert="horz" lIns="91440" tIns="45720" rIns="91440" bIns="45720" rtlCol="0" anchor="t">
            <a:noAutofit/>
          </a:bodyPr>
          <a:lstStyle/>
          <a:p>
            <a:pPr marL="0" indent="0">
              <a:buNone/>
            </a:pPr>
            <a:r>
              <a:rPr lang="en-GB" sz="1800" dirty="0">
                <a:solidFill>
                  <a:srgbClr val="000000"/>
                </a:solidFill>
                <a:latin typeface="Arial"/>
                <a:cs typeface="Arial"/>
              </a:rPr>
              <a:t>Kate </a:t>
            </a:r>
            <a:r>
              <a:rPr lang="en-GB" sz="1800" dirty="0" err="1">
                <a:solidFill>
                  <a:srgbClr val="000000"/>
                </a:solidFill>
                <a:latin typeface="Arial"/>
                <a:cs typeface="Arial"/>
              </a:rPr>
              <a:t>Broadribb</a:t>
            </a:r>
            <a:r>
              <a:rPr lang="en-GB" sz="1800" dirty="0">
                <a:solidFill>
                  <a:srgbClr val="000000"/>
                </a:solidFill>
                <a:latin typeface="Arial"/>
                <a:cs typeface="Arial"/>
              </a:rPr>
              <a:t> – Geography Advisor</a:t>
            </a:r>
            <a:endParaRPr lang="en-GB" sz="1800" dirty="0">
              <a:latin typeface="Arial" panose="020B0604020202020204" pitchFamily="34" charset="0"/>
              <a:cs typeface="Arial" panose="020B0604020202020204" pitchFamily="34" charset="0"/>
            </a:endParaRPr>
          </a:p>
          <a:p>
            <a:pPr marL="0" indent="0">
              <a:buNone/>
            </a:pPr>
            <a:r>
              <a:rPr lang="en-GB" sz="1600" dirty="0">
                <a:latin typeface="Arial"/>
                <a:cs typeface="Arial"/>
                <a:hlinkClick r:id="rId2"/>
              </a:rPr>
              <a:t>Kate.broadribb@hants.gov.uk</a:t>
            </a:r>
            <a:endParaRPr lang="en-GB" sz="16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a:buNone/>
            </a:pPr>
            <a:endParaRPr lang="en-GB" sz="1200" dirty="0">
              <a:latin typeface="Arial" panose="020B0604020202020204" pitchFamily="34" charset="0"/>
              <a:cs typeface="Arial" panose="020B0604020202020204" pitchFamily="34" charset="0"/>
            </a:endParaRPr>
          </a:p>
          <a:p>
            <a:pPr marL="0" indent="0" fontAlgn="auto" hangingPunct="1">
              <a:spcBef>
                <a:spcPts val="700"/>
              </a:spcBef>
              <a:buNone/>
              <a:tabLst>
                <a:tab pos="2865755" algn="ctr"/>
                <a:tab pos="5731510" algn="r"/>
              </a:tabLst>
            </a:pPr>
            <a:r>
              <a:rPr lang="en-GB" sz="1600" dirty="0">
                <a:effectLst/>
                <a:latin typeface="Arial" panose="020B0604020202020204" pitchFamily="34" charset="0"/>
                <a:ea typeface="Times New Roman" panose="02020603050405020304" pitchFamily="18" charset="0"/>
                <a:cs typeface="Arial" panose="020B0604020202020204" pitchFamily="34" charset="0"/>
              </a:rPr>
              <a:t>For further details on the full range of services available please contact us using the following email:</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fontAlgn="auto" hangingPunct="1">
              <a:spcBef>
                <a:spcPts val="700"/>
              </a:spcBef>
              <a:buNone/>
              <a:tabLst>
                <a:tab pos="2865755" algn="ctr"/>
                <a:tab pos="5731510" algn="r"/>
              </a:tabLst>
            </a:pPr>
            <a:r>
              <a:rPr lang="en-GB" sz="1600" u="sng"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3"/>
              </a:rPr>
              <a:t>htlcdev@hants.gov.uk</a:t>
            </a:r>
            <a:r>
              <a:rPr lang="en-GB" sz="1600" dirty="0">
                <a:effectLst/>
                <a:latin typeface="Arial" panose="020B0604020202020204" pitchFamily="34" charset="0"/>
                <a:ea typeface="Times New Roman" panose="02020603050405020304" pitchFamily="18" charset="0"/>
                <a:cs typeface="Arial" panose="020B0604020202020204" pitchFamily="34" charset="0"/>
              </a:rPr>
              <a:t> </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DBFD2560-669F-47E1-8CD7-CB9D101C440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986860" y="1687"/>
            <a:ext cx="2139950" cy="835025"/>
          </a:xfrm>
          <a:prstGeom prst="rect">
            <a:avLst/>
          </a:prstGeom>
          <a:noFill/>
        </p:spPr>
      </p:pic>
      <p:sp>
        <p:nvSpPr>
          <p:cNvPr id="8" name="Text Box 2">
            <a:extLst>
              <a:ext uri="{FF2B5EF4-FFF2-40B4-BE49-F238E27FC236}">
                <a16:creationId xmlns:a16="http://schemas.microsoft.com/office/drawing/2014/main" id="{A78C4D6B-04E0-47A9-9B2C-2558ACA21BBE}"/>
              </a:ext>
            </a:extLst>
          </p:cNvPr>
          <p:cNvSpPr txBox="1">
            <a:spLocks noChangeArrowheads="1"/>
          </p:cNvSpPr>
          <p:nvPr/>
        </p:nvSpPr>
        <p:spPr bwMode="auto">
          <a:xfrm>
            <a:off x="0" y="0"/>
            <a:ext cx="4067944"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spcAft>
                <a:spcPts val="0"/>
              </a:spcAft>
            </a:pPr>
            <a:r>
              <a:rPr lang="en-GB" sz="1800" b="0" kern="0" dirty="0">
                <a:solidFill>
                  <a:srgbClr val="FFFFFF"/>
                </a:solidFill>
                <a:effectLst/>
                <a:latin typeface="Arial"/>
                <a:ea typeface="Times New Roman"/>
              </a:rPr>
              <a:t>HIAS MOODLE OPEN RESOURCE</a:t>
            </a:r>
            <a:endParaRPr lang="en-GB" sz="1800" b="1" kern="0" dirty="0">
              <a:solidFill>
                <a:srgbClr val="FFFFFF"/>
              </a:solidFill>
              <a:effectLst/>
              <a:latin typeface="Arial"/>
              <a:ea typeface="Times New Roman"/>
            </a:endParaRPr>
          </a:p>
        </p:txBody>
      </p:sp>
      <p:pic>
        <p:nvPicPr>
          <p:cNvPr id="9" name="Picture 8">
            <a:extLst>
              <a:ext uri="{FF2B5EF4-FFF2-40B4-BE49-F238E27FC236}">
                <a16:creationId xmlns:a16="http://schemas.microsoft.com/office/drawing/2014/main" id="{30BCA666-65D0-8834-263C-DE14A3DB251E}"/>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157149" y="6308551"/>
            <a:ext cx="1951355" cy="504825"/>
          </a:xfrm>
          <a:prstGeom prst="rect">
            <a:avLst/>
          </a:prstGeom>
          <a:noFill/>
          <a:ln>
            <a:noFill/>
          </a:ln>
        </p:spPr>
      </p:pic>
    </p:spTree>
    <p:extLst>
      <p:ext uri="{BB962C8B-B14F-4D97-AF65-F5344CB8AC3E}">
        <p14:creationId xmlns:p14="http://schemas.microsoft.com/office/powerpoint/2010/main" val="2712933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457200" y="836712"/>
            <a:ext cx="8229600" cy="580926"/>
          </a:xfrm>
        </p:spPr>
        <p:txBody>
          <a:bodyPr>
            <a:normAutofit/>
          </a:bodyPr>
          <a:lstStyle/>
          <a:p>
            <a:pPr algn="l"/>
            <a:r>
              <a:rPr lang="en-GB" sz="2800" b="1" dirty="0">
                <a:solidFill>
                  <a:srgbClr val="0088CE"/>
                </a:solidFill>
                <a:latin typeface="Arial" panose="020B0604020202020204" pitchFamily="34" charset="0"/>
                <a:cs typeface="Arial" panose="020B0604020202020204" pitchFamily="34" charset="0"/>
              </a:rPr>
              <a:t>Upcoming courses</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457200" y="1600200"/>
            <a:ext cx="8229600" cy="4222793"/>
          </a:xfrm>
        </p:spPr>
        <p:txBody>
          <a:bodyPr vert="horz" lIns="91440" tIns="45720" rIns="91440" bIns="45720" rtlCol="0" anchor="t">
            <a:normAutofit fontScale="92500" lnSpcReduction="20000"/>
          </a:bodyPr>
          <a:lstStyle/>
          <a:p>
            <a:pPr marL="0" indent="0">
              <a:buNone/>
            </a:pPr>
            <a:r>
              <a:rPr lang="en-GB" sz="1400" dirty="0">
                <a:latin typeface="Arial" panose="020B0604020202020204" pitchFamily="34" charset="0"/>
                <a:cs typeface="Arial" panose="020B0604020202020204" pitchFamily="34" charset="0"/>
              </a:rPr>
              <a:t>Keep up-to-date with our learning opportunities for each subject through our Upcoming Course pages linked below.  To browse the full catalogue of learning offers, visit our new Learning Zone.  Full details of how to access the site to make a booking are provided </a:t>
            </a:r>
            <a:r>
              <a:rPr lang="en-GB" sz="1400" u="sng" dirty="0">
                <a:latin typeface="Arial" panose="020B0604020202020204" pitchFamily="34" charset="0"/>
                <a:cs typeface="Arial" panose="020B0604020202020204" pitchFamily="34" charset="0"/>
                <a:hlinkClick r:id="rId2"/>
              </a:rPr>
              <a:t>here</a:t>
            </a:r>
            <a:r>
              <a:rPr lang="en-GB" sz="1400" dirty="0">
                <a:latin typeface="Arial" panose="020B0604020202020204" pitchFamily="34" charset="0"/>
                <a:cs typeface="Arial" panose="020B0604020202020204" pitchFamily="34" charset="0"/>
              </a:rPr>
              <a:t>.</a:t>
            </a:r>
          </a:p>
          <a:p>
            <a:pPr marL="0" indent="0">
              <a:buNone/>
            </a:pPr>
            <a:endParaRPr lang="en-GB" sz="1400" dirty="0">
              <a:latin typeface="Arial" panose="020B0604020202020204" pitchFamily="34" charset="0"/>
              <a:cs typeface="Arial" panose="020B0604020202020204" pitchFamily="34" charset="0"/>
            </a:endParaRPr>
          </a:p>
          <a:p>
            <a:pPr lvl="0">
              <a:spcBef>
                <a:spcPts val="300"/>
              </a:spcBef>
            </a:pPr>
            <a:r>
              <a:rPr lang="en-GB" sz="1600" u="sng" dirty="0">
                <a:latin typeface="Arial"/>
                <a:cs typeface="Arial"/>
                <a:hlinkClick r:id="rId3"/>
              </a:rPr>
              <a:t>English</a:t>
            </a:r>
            <a:endParaRPr lang="en-GB" sz="1600" dirty="0">
              <a:latin typeface="Arial"/>
              <a:cs typeface="Arial"/>
              <a:hlinkClick r:id="rId3"/>
            </a:endParaRPr>
          </a:p>
          <a:p>
            <a:pPr lvl="0">
              <a:spcBef>
                <a:spcPts val="300"/>
              </a:spcBef>
            </a:pPr>
            <a:r>
              <a:rPr lang="en-GB" sz="1600" u="sng" dirty="0">
                <a:latin typeface="Arial"/>
                <a:cs typeface="Arial"/>
                <a:hlinkClick r:id="rId4"/>
              </a:rPr>
              <a:t>Maths</a:t>
            </a:r>
            <a:endParaRPr lang="en-GB" sz="1600" dirty="0">
              <a:latin typeface="Arial"/>
              <a:cs typeface="Arial"/>
            </a:endParaRPr>
          </a:p>
          <a:p>
            <a:pPr lvl="0">
              <a:spcBef>
                <a:spcPts val="300"/>
              </a:spcBef>
            </a:pPr>
            <a:r>
              <a:rPr lang="en-GB" sz="1600" u="sng" dirty="0">
                <a:latin typeface="Arial"/>
                <a:cs typeface="Arial"/>
                <a:hlinkClick r:id="rId5"/>
              </a:rPr>
              <a:t>Science</a:t>
            </a:r>
            <a:endParaRPr lang="en-GB" sz="1600" dirty="0">
              <a:latin typeface="Arial"/>
              <a:cs typeface="Arial"/>
            </a:endParaRPr>
          </a:p>
          <a:p>
            <a:pPr lvl="0">
              <a:spcBef>
                <a:spcPts val="300"/>
              </a:spcBef>
            </a:pPr>
            <a:r>
              <a:rPr lang="en-GB" sz="1600" u="sng" dirty="0">
                <a:latin typeface="Arial"/>
                <a:cs typeface="Arial"/>
                <a:hlinkClick r:id="rId6"/>
              </a:rPr>
              <a:t>Geography</a:t>
            </a:r>
            <a:endParaRPr lang="en-GB" sz="1600" dirty="0">
              <a:latin typeface="Arial"/>
              <a:cs typeface="Arial"/>
              <a:hlinkClick r:id="rId6"/>
            </a:endParaRPr>
          </a:p>
          <a:p>
            <a:pPr lvl="0">
              <a:spcBef>
                <a:spcPts val="300"/>
              </a:spcBef>
            </a:pPr>
            <a:r>
              <a:rPr lang="en-GB" sz="1600" u="sng" dirty="0">
                <a:latin typeface="Arial"/>
                <a:cs typeface="Arial"/>
                <a:hlinkClick r:id="rId7"/>
              </a:rPr>
              <a:t>RE</a:t>
            </a:r>
            <a:endParaRPr lang="en-GB" sz="1600" dirty="0">
              <a:latin typeface="Arial"/>
              <a:cs typeface="Arial"/>
            </a:endParaRPr>
          </a:p>
          <a:p>
            <a:pPr lvl="0">
              <a:spcBef>
                <a:spcPts val="300"/>
              </a:spcBef>
            </a:pPr>
            <a:r>
              <a:rPr lang="en-GB" sz="1600" u="sng" dirty="0">
                <a:latin typeface="Arial"/>
                <a:cs typeface="Arial"/>
                <a:hlinkClick r:id="rId8"/>
              </a:rPr>
              <a:t>History</a:t>
            </a:r>
            <a:endParaRPr lang="en-GB" sz="1600" dirty="0">
              <a:latin typeface="Arial"/>
              <a:cs typeface="Arial"/>
            </a:endParaRPr>
          </a:p>
          <a:p>
            <a:pPr lvl="0">
              <a:spcBef>
                <a:spcPts val="300"/>
              </a:spcBef>
            </a:pPr>
            <a:r>
              <a:rPr lang="en-GB" sz="1600" u="sng" dirty="0">
                <a:latin typeface="Arial"/>
                <a:cs typeface="Arial"/>
                <a:hlinkClick r:id="rId9"/>
              </a:rPr>
              <a:t>Leadership</a:t>
            </a:r>
            <a:endParaRPr lang="en-GB" sz="1600" dirty="0">
              <a:latin typeface="Arial"/>
              <a:cs typeface="Arial"/>
            </a:endParaRPr>
          </a:p>
          <a:p>
            <a:pPr lvl="0">
              <a:spcBef>
                <a:spcPts val="300"/>
              </a:spcBef>
            </a:pPr>
            <a:r>
              <a:rPr lang="en-GB" sz="1600" u="sng" dirty="0">
                <a:latin typeface="Arial"/>
                <a:cs typeface="Arial"/>
                <a:hlinkClick r:id="rId10"/>
              </a:rPr>
              <a:t>Computing</a:t>
            </a:r>
            <a:endParaRPr lang="en-GB" sz="1600" dirty="0">
              <a:latin typeface="Arial"/>
              <a:cs typeface="Arial"/>
            </a:endParaRPr>
          </a:p>
          <a:p>
            <a:pPr lvl="0">
              <a:spcBef>
                <a:spcPts val="300"/>
              </a:spcBef>
            </a:pPr>
            <a:r>
              <a:rPr lang="en-GB" sz="1600" u="sng" dirty="0">
                <a:latin typeface="Arial"/>
                <a:cs typeface="Arial"/>
                <a:hlinkClick r:id="rId11"/>
              </a:rPr>
              <a:t>Art</a:t>
            </a:r>
            <a:endParaRPr lang="en-GB" sz="1600" dirty="0">
              <a:latin typeface="Arial"/>
              <a:cs typeface="Arial"/>
            </a:endParaRPr>
          </a:p>
          <a:p>
            <a:pPr lvl="0">
              <a:spcBef>
                <a:spcPts val="300"/>
              </a:spcBef>
            </a:pPr>
            <a:r>
              <a:rPr lang="en-GB" sz="1600" u="sng" dirty="0">
                <a:latin typeface="Arial"/>
                <a:cs typeface="Arial"/>
                <a:hlinkClick r:id="rId12"/>
              </a:rPr>
              <a:t>Assessment</a:t>
            </a:r>
            <a:endParaRPr lang="en-GB" sz="1600" dirty="0">
              <a:latin typeface="Arial"/>
              <a:cs typeface="Arial"/>
              <a:hlinkClick r:id="rId12"/>
            </a:endParaRPr>
          </a:p>
          <a:p>
            <a:pPr lvl="0">
              <a:spcBef>
                <a:spcPts val="300"/>
              </a:spcBef>
            </a:pPr>
            <a:r>
              <a:rPr lang="en-GB" sz="1600" u="sng" dirty="0">
                <a:latin typeface="Arial"/>
                <a:cs typeface="Arial"/>
                <a:hlinkClick r:id="rId13"/>
              </a:rPr>
              <a:t>Support Staff</a:t>
            </a:r>
            <a:endParaRPr lang="en-GB" sz="1600" dirty="0">
              <a:latin typeface="Arial"/>
              <a:cs typeface="Arial"/>
            </a:endParaRPr>
          </a:p>
          <a:p>
            <a:pPr lvl="0">
              <a:spcBef>
                <a:spcPts val="300"/>
              </a:spcBef>
            </a:pPr>
            <a:r>
              <a:rPr lang="en-GB" sz="1600" u="sng" dirty="0">
                <a:latin typeface="Arial"/>
                <a:cs typeface="Arial"/>
                <a:hlinkClick r:id="rId14"/>
              </a:rPr>
              <a:t>SEN</a:t>
            </a:r>
          </a:p>
          <a:p>
            <a:pPr>
              <a:spcBef>
                <a:spcPts val="300"/>
              </a:spcBef>
            </a:pPr>
            <a:r>
              <a:rPr lang="en-GB" sz="1600" u="sng" dirty="0">
                <a:latin typeface="Arial"/>
                <a:cs typeface="Arial"/>
                <a:hlinkClick r:id="rId15"/>
              </a:rPr>
              <a:t>TED</a:t>
            </a:r>
            <a:endParaRPr lang="en-GB" sz="1600" u="sng" dirty="0">
              <a:latin typeface="Arial"/>
              <a:cs typeface="Arial"/>
              <a:hlinkClick r:id="rId16"/>
            </a:endParaRPr>
          </a:p>
          <a:p>
            <a:pPr>
              <a:spcBef>
                <a:spcPts val="300"/>
              </a:spcBef>
            </a:pPr>
            <a:r>
              <a:rPr lang="en-GB" sz="1600" u="sng" dirty="0">
                <a:latin typeface="Arial"/>
                <a:cs typeface="Arial"/>
                <a:hlinkClick r:id="rId17"/>
              </a:rPr>
              <a:t>MFL</a:t>
            </a:r>
            <a:endParaRPr lang="en-GB" sz="16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ABF1B379-ED26-40FF-BA3E-D1522D78125A}"/>
              </a:ext>
            </a:extLst>
          </p:cNvPr>
          <p:cNvPicPr/>
          <p:nvPr/>
        </p:nvPicPr>
        <p:blipFill>
          <a:blip r:embed="rId18">
            <a:extLst>
              <a:ext uri="{28A0092B-C50C-407E-A947-70E740481C1C}">
                <a14:useLocalDpi xmlns:a14="http://schemas.microsoft.com/office/drawing/2010/main" val="0"/>
              </a:ext>
            </a:extLst>
          </a:blip>
          <a:srcRect/>
          <a:stretch>
            <a:fillRect/>
          </a:stretch>
        </p:blipFill>
        <p:spPr bwMode="auto">
          <a:xfrm>
            <a:off x="6986860" y="1687"/>
            <a:ext cx="2139950" cy="835025"/>
          </a:xfrm>
          <a:prstGeom prst="rect">
            <a:avLst/>
          </a:prstGeom>
          <a:noFill/>
        </p:spPr>
      </p:pic>
      <p:sp>
        <p:nvSpPr>
          <p:cNvPr id="5" name="Text Box 2">
            <a:extLst>
              <a:ext uri="{FF2B5EF4-FFF2-40B4-BE49-F238E27FC236}">
                <a16:creationId xmlns:a16="http://schemas.microsoft.com/office/drawing/2014/main" id="{CB487BC5-31D3-4252-8032-C1B98B703368}"/>
              </a:ext>
            </a:extLst>
          </p:cNvPr>
          <p:cNvSpPr txBox="1">
            <a:spLocks noChangeArrowheads="1"/>
          </p:cNvSpPr>
          <p:nvPr/>
        </p:nvSpPr>
        <p:spPr bwMode="auto">
          <a:xfrm>
            <a:off x="0" y="0"/>
            <a:ext cx="4067944"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spcAft>
                <a:spcPts val="0"/>
              </a:spcAft>
            </a:pPr>
            <a:r>
              <a:rPr lang="en-GB" sz="1800" b="0" kern="0" dirty="0">
                <a:solidFill>
                  <a:srgbClr val="FFFFFF"/>
                </a:solidFill>
                <a:effectLst/>
                <a:latin typeface="Arial"/>
                <a:ea typeface="Times New Roman"/>
              </a:rPr>
              <a:t>HIAS MOODLE OPEN RESOURCE</a:t>
            </a:r>
            <a:endParaRPr lang="en-GB" sz="1800" b="1" kern="0" dirty="0">
              <a:solidFill>
                <a:srgbClr val="FFFFFF"/>
              </a:solidFill>
              <a:effectLst/>
              <a:latin typeface="Arial"/>
              <a:ea typeface="Times New Roman"/>
            </a:endParaRPr>
          </a:p>
        </p:txBody>
      </p:sp>
      <p:pic>
        <p:nvPicPr>
          <p:cNvPr id="6" name="Picture 5">
            <a:extLst>
              <a:ext uri="{FF2B5EF4-FFF2-40B4-BE49-F238E27FC236}">
                <a16:creationId xmlns:a16="http://schemas.microsoft.com/office/drawing/2014/main" id="{857275F7-A51B-8D93-1487-B3F9C4E582AD}"/>
              </a:ext>
            </a:extLst>
          </p:cNvPr>
          <p:cNvPicPr/>
          <p:nvPr/>
        </p:nvPicPr>
        <p:blipFill>
          <a:blip r:embed="rId19">
            <a:extLst>
              <a:ext uri="{28A0092B-C50C-407E-A947-70E740481C1C}">
                <a14:useLocalDpi xmlns:a14="http://schemas.microsoft.com/office/drawing/2010/main" val="0"/>
              </a:ext>
            </a:extLst>
          </a:blip>
          <a:srcRect/>
          <a:stretch>
            <a:fillRect/>
          </a:stretch>
        </p:blipFill>
        <p:spPr bwMode="auto">
          <a:xfrm>
            <a:off x="7157149" y="6308551"/>
            <a:ext cx="1951355" cy="504825"/>
          </a:xfrm>
          <a:prstGeom prst="rect">
            <a:avLst/>
          </a:prstGeom>
          <a:noFill/>
          <a:ln>
            <a:noFill/>
          </a:ln>
        </p:spPr>
      </p:pic>
    </p:spTree>
    <p:extLst>
      <p:ext uri="{BB962C8B-B14F-4D97-AF65-F5344CB8AC3E}">
        <p14:creationId xmlns:p14="http://schemas.microsoft.com/office/powerpoint/2010/main" val="1109132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ct:contentTypeSchema xmlns:ct="http://schemas.microsoft.com/office/2006/metadata/contentType" xmlns:ma="http://schemas.microsoft.com/office/2006/metadata/properties/metaAttributes" ct:_="" ma:_="" ma:contentTypeName="Schools Curriculum Development" ma:contentTypeID="0x0101004E1B537BC2B2AD43A5AF5311D732D3AAD4008106FDD5F222014B89A4038B620AB032" ma:contentTypeVersion="35" ma:contentTypeDescription="" ma:contentTypeScope="" ma:versionID="f77109aa72f1999359d581fdc0c77132">
  <xsd:schema xmlns:xsd="http://www.w3.org/2001/XMLSchema" xmlns:xs="http://www.w3.org/2001/XMLSchema" xmlns:p="http://schemas.microsoft.com/office/2006/metadata/properties" xmlns:ns1="http://schemas.microsoft.com/sharepoint/v3" xmlns:ns2="c5dbf80e-f509-45f6-9fe5-406e3eefabbb" xmlns:ns3="fa95bd46-1d7e-4cee-b7b8-7c1cf802ed0d" targetNamespace="http://schemas.microsoft.com/office/2006/metadata/properties" ma:root="true" ma:fieldsID="6522aa1a5be1fc26376cedfcd11c3207" ns1:_="" ns2:_="" ns3:_="">
    <xsd:import namespace="http://schemas.microsoft.com/sharepoint/v3"/>
    <xsd:import namespace="c5dbf80e-f509-45f6-9fe5-406e3eefabbb"/>
    <xsd:import namespace="fa95bd46-1d7e-4cee-b7b8-7c1cf802ed0d"/>
    <xsd:element name="properties">
      <xsd:complexType>
        <xsd:sequence>
          <xsd:element name="documentManagement">
            <xsd:complexType>
              <xsd:all>
                <xsd:element ref="ns2:hc632fe273cb498aa970207d30c3b1d8" minOccurs="0"/>
                <xsd:element ref="ns2:TaxCatchAll" minOccurs="0"/>
                <xsd:element ref="ns2:TaxCatchAllLabel" minOccurs="0"/>
                <xsd:element ref="ns2:Item_x0020_ID" minOccurs="0"/>
                <xsd:element ref="ns2:Active_x0020_Document" minOccurs="0"/>
                <xsd:element ref="ns1:_dlc_Exempt" minOccurs="0"/>
                <xsd:element ref="ns1:_dlc_ExpireDateSaved" minOccurs="0"/>
                <xsd:element ref="ns1:_dlc_ExpireDate" minOccurs="0"/>
                <xsd:element ref="ns2:b69c1225d66f4592aad556adef381b58" minOccurs="0"/>
                <xsd:element ref="ns2:cf18ccb67a8c47b4a12d68c41e3eb221"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14" nillable="true" ma:displayName="Exempt from Policy" ma:hidden="true" ma:internalName="_dlc_Exempt" ma:readOnly="true">
      <xsd:simpleType>
        <xsd:restriction base="dms:Unknown"/>
      </xsd:simpleType>
    </xsd:element>
    <xsd:element name="_dlc_ExpireDateSaved" ma:index="15" nillable="true" ma:displayName="Original Expiration Date" ma:hidden="true" ma:internalName="_dlc_ExpireDateSaved" ma:readOnly="true">
      <xsd:simpleType>
        <xsd:restriction base="dms:DateTime"/>
      </xsd:simpleType>
    </xsd:element>
    <xsd:element name="_dlc_ExpireDate" ma:index="16" nillable="true" ma:displayName="Expiration Date" ma:hidden="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5dbf80e-f509-45f6-9fe5-406e3eefabbb" elementFormDefault="qualified">
    <xsd:import namespace="http://schemas.microsoft.com/office/2006/documentManagement/types"/>
    <xsd:import namespace="http://schemas.microsoft.com/office/infopath/2007/PartnerControls"/>
    <xsd:element name="hc632fe273cb498aa970207d30c3b1d8" ma:index="8" nillable="true" ma:taxonomy="true" ma:internalName="hc632fe273cb498aa970207d30c3b1d8" ma:taxonomyFieldName="Document_x0020_Type" ma:displayName="Document Type" ma:indexed="true" ma:default="" ma:fieldId="{1c632fe2-73cb-498a-a970-207d30c3b1d8}" ma:sspId="3c5dbf34-c73a-430c-9290-9174ad787734" ma:termSetId="b599ea14-30b5-458d-8ef2-998774c2af30"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6d0ef310-0b20-4a46-a8a0-2fcdbc369b42}" ma:internalName="TaxCatchAll" ma:showField="CatchAllData" ma:web="fa95bd46-1d7e-4cee-b7b8-7c1cf802ed0d">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6d0ef310-0b20-4a46-a8a0-2fcdbc369b42}" ma:internalName="TaxCatchAllLabel" ma:readOnly="true" ma:showField="CatchAllDataLabel" ma:web="fa95bd46-1d7e-4cee-b7b8-7c1cf802ed0d">
      <xsd:complexType>
        <xsd:complexContent>
          <xsd:extension base="dms:MultiChoiceLookup">
            <xsd:sequence>
              <xsd:element name="Value" type="dms:Lookup" maxOccurs="unbounded" minOccurs="0" nillable="true"/>
            </xsd:sequence>
          </xsd:extension>
        </xsd:complexContent>
      </xsd:complexType>
    </xsd:element>
    <xsd:element name="Item_x0020_ID" ma:index="12" nillable="true" ma:displayName="Item ID" ma:internalName="Item_x0020_ID">
      <xsd:simpleType>
        <xsd:restriction base="dms:Text">
          <xsd:maxLength value="255"/>
        </xsd:restriction>
      </xsd:simpleType>
    </xsd:element>
    <xsd:element name="Active_x0020_Document" ma:index="13" nillable="true" ma:displayName="Active Document" ma:default="1" ma:internalName="Active_x0020_Document">
      <xsd:simpleType>
        <xsd:restriction base="dms:Boolean"/>
      </xsd:simpleType>
    </xsd:element>
    <xsd:element name="b69c1225d66f4592aad556adef381b58" ma:index="17" ma:taxonomy="true" ma:internalName="b69c1225d66f4592aad556adef381b58" ma:taxonomyFieldName="Schools_x0020_Curriculum_x0020_Development" ma:displayName="Schools Curriculum Development" ma:indexed="true" ma:readOnly="false" ma:default="" ma:fieldId="{b69c1225-d66f-4592-aad5-56adef381b58}" ma:sspId="3c5dbf34-c73a-430c-9290-9174ad787734" ma:termSetId="16612f01-3fa4-44b9-8a42-b42d98d023fe" ma:anchorId="00000000-0000-0000-0000-000000000000" ma:open="false" ma:isKeyword="false">
      <xsd:complexType>
        <xsd:sequence>
          <xsd:element ref="pc:Terms" minOccurs="0" maxOccurs="1"/>
        </xsd:sequence>
      </xsd:complexType>
    </xsd:element>
    <xsd:element name="cf18ccb67a8c47b4a12d68c41e3eb221" ma:index="19" nillable="true" ma:taxonomy="true" ma:internalName="cf18ccb67a8c47b4a12d68c41e3eb221" ma:taxonomyFieldName="Schools" ma:displayName="Schools" ma:indexed="true" ma:default="" ma:fieldId="{cf18ccb6-7a8c-47b4-a12d-68c41e3eb221}" ma:sspId="3c5dbf34-c73a-430c-9290-9174ad787734" ma:termSetId="79767edf-74f4-4f98-8450-f3c58a891fe6"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a95bd46-1d7e-4cee-b7b8-7c1cf802ed0d" elementFormDefault="qualified">
    <xsd:import namespace="http://schemas.microsoft.com/office/2006/documentManagement/types"/>
    <xsd:import namespace="http://schemas.microsoft.com/office/infopath/2007/PartnerControls"/>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Version=16.0.0.0, Culture=neutral, PublicKeyToken=71e9bce111e9429c</Assembly>
    <Class>Microsoft.Office.RecordsManagement.Internal.UpdateExpireDate</Class>
    <Data/>
    <Filter/>
  </Receiver>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SharedContentType xmlns="Microsoft.SharePoint.Taxonomy.ContentTypeSync" SourceId="3c5dbf34-c73a-430c-9290-9174ad787734" ContentTypeId="0x0101004E1B537BC2B2AD43A5AF5311D732D3AAD4" PreviousValue="false"/>
</file>

<file path=customXml/item5.xml><?xml version="1.0" encoding="utf-8"?>
<?mso-contentType ?>
<p:Policy xmlns:p="office.server.policy" id="" local="true">
  <p:Name>HCC Default Document</p:Name>
  <p:Description/>
  <p:Statement/>
  <p:PolicyItems>
    <p:PolicyItem featureId="Microsoft.Office.RecordsManagement.PolicyFeatures.Expiration" staticId="0x0101004E1B537BC2B2AD43A5AF5311D732D3AA|1208973698" UniqueId="7962c2ff-e67b-4a9b-a32b-eab0d2d90b59">
      <p:Name>Retention</p:Name>
      <p:Description>Automatic scheduling of content for processing, and performing a retention action on content that has reached its due date.</p:Description>
      <p:CustomData>
        <Schedules nextStageId="2">
          <Schedule type="Default">
            <stages>
              <data stageId="1">
                <formula id="Microsoft.Office.RecordsManagement.PolicyFeatures.Expiration.Formula.BuiltIn">
                  <number>2</number>
                  <property>Modified</property>
                  <propertyId>28cf69c5-fa48-462a-b5cd-27b6f9d2bd5f</propertyId>
                  <period>years</period>
                </formula>
                <action type="action" id="Microsoft.Office.RecordsManagement.PolicyFeatures.Expiration.Action.MoveToRecycleBin"/>
              </data>
            </stages>
          </Schedule>
        </Schedules>
      </p:CustomData>
    </p:PolicyItem>
  </p:PolicyItems>
</p:Policy>
</file>

<file path=customXml/item6.xml><?xml version="1.0" encoding="utf-8"?>
<p:properties xmlns:p="http://schemas.microsoft.com/office/2006/metadata/properties" xmlns:xsi="http://www.w3.org/2001/XMLSchema-instance" xmlns:pc="http://schemas.microsoft.com/office/infopath/2007/PartnerControls">
  <documentManagement>
    <Item_x0020_ID xmlns="c5dbf80e-f509-45f6-9fe5-406e3eefabbb" xsi:nil="true"/>
    <Active_x0020_Document xmlns="c5dbf80e-f509-45f6-9fe5-406e3eefabbb">true</Active_x0020_Document>
    <cf18ccb67a8c47b4a12d68c41e3eb221 xmlns="c5dbf80e-f509-45f6-9fe5-406e3eefabbb">
      <Terms xmlns="http://schemas.microsoft.com/office/infopath/2007/PartnerControls"/>
    </cf18ccb67a8c47b4a12d68c41e3eb221>
    <b69c1225d66f4592aad556adef381b58 xmlns="c5dbf80e-f509-45f6-9fe5-406e3eefabbb">
      <Terms xmlns="http://schemas.microsoft.com/office/infopath/2007/PartnerControls">
        <TermInfo xmlns="http://schemas.microsoft.com/office/infopath/2007/PartnerControls">
          <TermName xmlns="http://schemas.microsoft.com/office/infopath/2007/PartnerControls">Resources</TermName>
          <TermId xmlns="http://schemas.microsoft.com/office/infopath/2007/PartnerControls">571c2800-72bf-45a6-af5b-41d361c67c4b</TermId>
        </TermInfo>
      </Terms>
    </b69c1225d66f4592aad556adef381b58>
    <TaxCatchAll xmlns="c5dbf80e-f509-45f6-9fe5-406e3eefabbb">
      <Value>2</Value>
    </TaxCatchAll>
    <hc632fe273cb498aa970207d30c3b1d8 xmlns="c5dbf80e-f509-45f6-9fe5-406e3eefabbb">
      <Terms xmlns="http://schemas.microsoft.com/office/infopath/2007/PartnerControls"/>
    </hc632fe273cb498aa970207d30c3b1d8>
    <_dlc_ExpireDateSaved xmlns="http://schemas.microsoft.com/sharepoint/v3" xsi:nil="true"/>
    <_dlc_ExpireDate xmlns="http://schemas.microsoft.com/sharepoint/v3">2022-12-09T14:20:10+00:00</_dlc_ExpireDate>
    <_dlc_DocId xmlns="fa95bd46-1d7e-4cee-b7b8-7c1cf802ed0d">EIPDDOCID-112225740-125867</_dlc_DocId>
    <_dlc_DocIdUrl xmlns="fa95bd46-1d7e-4cee-b7b8-7c1cf802ed0d">
      <Url>https://hants.sharepoint.com/sites/EIPD/_layouts/15/DocIdRedir.aspx?ID=EIPDDOCID-112225740-125867</Url>
      <Description>EIPDDOCID-112225740-125867</Description>
    </_dlc_DocIdUrl>
  </documentManagement>
</p:properties>
</file>

<file path=customXml/itemProps1.xml><?xml version="1.0" encoding="utf-8"?>
<ds:datastoreItem xmlns:ds="http://schemas.openxmlformats.org/officeDocument/2006/customXml" ds:itemID="{0133623B-7DF3-4778-A935-9B4DC328DC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5dbf80e-f509-45f6-9fe5-406e3eefabbb"/>
    <ds:schemaRef ds:uri="fa95bd46-1d7e-4cee-b7b8-7c1cf802ed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D7B66FE-B43F-468B-A140-851ECC9C6C7F}">
  <ds:schemaRefs>
    <ds:schemaRef ds:uri="http://schemas.microsoft.com/sharepoint/v3/contenttype/forms"/>
  </ds:schemaRefs>
</ds:datastoreItem>
</file>

<file path=customXml/itemProps3.xml><?xml version="1.0" encoding="utf-8"?>
<ds:datastoreItem xmlns:ds="http://schemas.openxmlformats.org/officeDocument/2006/customXml" ds:itemID="{63C92297-0546-4B3E-83F8-1D6DD7F263B1}">
  <ds:schemaRefs>
    <ds:schemaRef ds:uri="http://schemas.microsoft.com/sharepoint/events"/>
  </ds:schemaRefs>
</ds:datastoreItem>
</file>

<file path=customXml/itemProps4.xml><?xml version="1.0" encoding="utf-8"?>
<ds:datastoreItem xmlns:ds="http://schemas.openxmlformats.org/officeDocument/2006/customXml" ds:itemID="{E32D78A5-B748-4864-9E2C-6B89AF61D918}">
  <ds:schemaRefs>
    <ds:schemaRef ds:uri="Microsoft.SharePoint.Taxonomy.ContentTypeSync"/>
  </ds:schemaRefs>
</ds:datastoreItem>
</file>

<file path=customXml/itemProps5.xml><?xml version="1.0" encoding="utf-8"?>
<ds:datastoreItem xmlns:ds="http://schemas.openxmlformats.org/officeDocument/2006/customXml" ds:itemID="{F5F36467-ED64-4E21-9296-96CBD08B7783}">
  <ds:schemaRefs>
    <ds:schemaRef ds:uri="office.server.policy"/>
  </ds:schemaRefs>
</ds:datastoreItem>
</file>

<file path=customXml/itemProps6.xml><?xml version="1.0" encoding="utf-8"?>
<ds:datastoreItem xmlns:ds="http://schemas.openxmlformats.org/officeDocument/2006/customXml" ds:itemID="{109BFF5A-AA0D-466A-BC11-0FC1DE6690A1}">
  <ds:schemaRefs>
    <ds:schemaRef ds:uri="http://schemas.microsoft.com/sharepoint/v3"/>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c5dbf80e-f509-45f6-9fe5-406e3eefabbb"/>
    <ds:schemaRef ds:uri="fa95bd46-1d7e-4cee-b7b8-7c1cf802ed0d"/>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291</TotalTime>
  <Words>161</Words>
  <Application>Microsoft Office PowerPoint</Application>
  <PresentationFormat>On-screen Show (4:3)</PresentationFormat>
  <Paragraphs>46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Hike by Pete Oswald (2020)  Candlewick Press. ISBN: 153620157X </vt:lpstr>
      <vt:lpstr>'Hike'</vt:lpstr>
      <vt:lpstr>The Human Environment</vt:lpstr>
      <vt:lpstr>The Physical Environment</vt:lpstr>
      <vt:lpstr>Medium Term Planning – Hike for KS1</vt:lpstr>
      <vt:lpstr>Enquiry Questions</vt:lpstr>
      <vt:lpstr>Geography</vt:lpstr>
      <vt:lpstr>Upcoming courses</vt:lpstr>
    </vt:vector>
  </TitlesOfParts>
  <Company>Hampshire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cseihtsw</dc:creator>
  <cp:lastModifiedBy>Richardson, Hannah</cp:lastModifiedBy>
  <cp:revision>122</cp:revision>
  <dcterms:created xsi:type="dcterms:W3CDTF">2018-12-07T10:51:09Z</dcterms:created>
  <dcterms:modified xsi:type="dcterms:W3CDTF">2023-08-21T07:47:53Z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0x0101004E1B537BC2B2AD43A5AF5311D732D3AAD4008106FDD5F222014B89A4038B620AB032</vt:lpwstr>
  </property>
  <property fmtid="{D5CDD505-2E9C-101B-9397-08002B2CF9AE}" pid="3" name="_dlc_policyId">
    <vt:lpwstr>0x0101004E1B537BC2B2AD43A5AF5311D732D3AA|1208973698</vt:lpwstr>
  </property>
  <property fmtid="{D5CDD505-2E9C-101B-9397-08002B2CF9AE}" pid="4" name="ItemRetentionFormula">
    <vt:lpwstr>&lt;formula id="Microsoft.Office.RecordsManagement.PolicyFeatures.Expiration.Formula.BuiltIn"&gt;&lt;number&gt;2&lt;/number&gt;&lt;property&gt;Modified&lt;/property&gt;&lt;propertyId&gt;28cf69c5-fa48-462a-b5cd-27b6f9d2bd5f&lt;/propertyId&gt;&lt;period&gt;years&lt;/period&gt;&lt;/formula&gt;</vt:lpwstr>
  </property>
  <property fmtid="{D5CDD505-2E9C-101B-9397-08002B2CF9AE}" pid="5" name="_dlc_DocIdItemGuid">
    <vt:lpwstr>3814b9cc-44d2-4a27-890e-de589560e62d</vt:lpwstr>
  </property>
  <property fmtid="{D5CDD505-2E9C-101B-9397-08002B2CF9AE}" pid="6" name="Schools Curriculum Development">
    <vt:lpwstr>2;#Resources|571c2800-72bf-45a6-af5b-41d361c67c4b</vt:lpwstr>
  </property>
  <property fmtid="{D5CDD505-2E9C-101B-9397-08002B2CF9AE}" pid="7" name="Schools">
    <vt:lpwstr/>
  </property>
  <property fmtid="{D5CDD505-2E9C-101B-9397-08002B2CF9AE}" pid="8" name="gb8bf03d005a4f3ba05b6f29b0f642b4">
    <vt:lpwstr/>
  </property>
  <property fmtid="{D5CDD505-2E9C-101B-9397-08002B2CF9AE}" pid="9" name="Teaching_x0020_and_x0020_Leadership_x0020_College_x0020_Business_x0020_Planning">
    <vt:lpwstr/>
  </property>
  <property fmtid="{D5CDD505-2E9C-101B-9397-08002B2CF9AE}" pid="10" name="Document Type">
    <vt:lpwstr/>
  </property>
  <property fmtid="{D5CDD505-2E9C-101B-9397-08002B2CF9AE}" pid="11" name="Teaching and Leadership College Business Planning">
    <vt:lpwstr/>
  </property>
</Properties>
</file>