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"/>
  </p:notesMasterIdLst>
  <p:sldIdLst>
    <p:sldId id="263" r:id="rId2"/>
    <p:sldId id="344" r:id="rId3"/>
    <p:sldId id="264" r:id="rId4"/>
    <p:sldId id="256" r:id="rId5"/>
    <p:sldId id="257" r:id="rId6"/>
    <p:sldId id="258" r:id="rId7"/>
    <p:sldId id="259" r:id="rId8"/>
    <p:sldId id="260" r:id="rId9"/>
    <p:sldId id="261" r:id="rId10"/>
    <p:sldId id="262" r:id="rId11"/>
    <p:sldId id="346" r:id="rId12"/>
  </p:sldIdLst>
  <p:sldSz cx="9144000" cy="6858000" type="screen4x3"/>
  <p:notesSz cx="6886575" cy="100187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2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142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183" cy="502676"/>
          </a:xfrm>
          <a:prstGeom prst="rect">
            <a:avLst/>
          </a:prstGeom>
        </p:spPr>
        <p:txBody>
          <a:bodyPr vert="horz" lIns="96597" tIns="48299" rIns="96597" bIns="48299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0799" y="0"/>
            <a:ext cx="2984183" cy="502676"/>
          </a:xfrm>
          <a:prstGeom prst="rect">
            <a:avLst/>
          </a:prstGeom>
        </p:spPr>
        <p:txBody>
          <a:bodyPr vert="horz" lIns="96597" tIns="48299" rIns="96597" bIns="48299" rtlCol="0"/>
          <a:lstStyle>
            <a:lvl1pPr algn="r">
              <a:defRPr sz="1300"/>
            </a:lvl1pPr>
          </a:lstStyle>
          <a:p>
            <a:fld id="{843A868C-F282-4756-A4C6-3B3B4F094E19}" type="datetimeFigureOut">
              <a:rPr lang="en-GB" smtClean="0"/>
              <a:t>13/09/2022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9038" y="1252538"/>
            <a:ext cx="4508500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597" tIns="48299" rIns="96597" bIns="48299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658" y="4821506"/>
            <a:ext cx="5509260" cy="3944868"/>
          </a:xfrm>
          <a:prstGeom prst="rect">
            <a:avLst/>
          </a:prstGeom>
        </p:spPr>
        <p:txBody>
          <a:bodyPr vert="horz" lIns="96597" tIns="48299" rIns="96597" bIns="4829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6039"/>
            <a:ext cx="2984183" cy="502674"/>
          </a:xfrm>
          <a:prstGeom prst="rect">
            <a:avLst/>
          </a:prstGeom>
        </p:spPr>
        <p:txBody>
          <a:bodyPr vert="horz" lIns="96597" tIns="48299" rIns="96597" bIns="48299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0799" y="9516039"/>
            <a:ext cx="2984183" cy="502674"/>
          </a:xfrm>
          <a:prstGeom prst="rect">
            <a:avLst/>
          </a:prstGeom>
        </p:spPr>
        <p:txBody>
          <a:bodyPr vert="horz" lIns="96597" tIns="48299" rIns="96597" bIns="48299" rtlCol="0" anchor="b"/>
          <a:lstStyle>
            <a:lvl1pPr algn="r">
              <a:defRPr sz="1300"/>
            </a:lvl1pPr>
          </a:lstStyle>
          <a:p>
            <a:fld id="{E2905FFC-6C5C-42CC-9A4D-AD63A7D414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94137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772EB6-3975-4D52-80ED-BFAA1A69427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9181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369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422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0769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9499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9/13/2022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695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946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9/13/2022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5749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0435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7838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9293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8221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9/13/2022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239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kate.broadribb@hants.gov.uk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geography.hias.hants.gov.uk/" TargetMode="External"/><Relationship Id="rId2" Type="http://schemas.openxmlformats.org/officeDocument/2006/relationships/hyperlink" Target="https://geography.hias.hants.gov.uk/course/view.php?id=131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geogramblings.com/2019/09/26/breathe-think-consider-tweet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rlisleunited.co.uk/news/2021/november/chief-exec-it-does-cause-real-concern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mailto:Kate.Broadribb@hants.gov.uk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43782E0-4833-46D7-AD82-5DE84A52A4E8}"/>
              </a:ext>
            </a:extLst>
          </p:cNvPr>
          <p:cNvSpPr txBox="1"/>
          <p:nvPr/>
        </p:nvSpPr>
        <p:spPr>
          <a:xfrm>
            <a:off x="899592" y="1268760"/>
            <a:ext cx="7344816" cy="415498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 b="1" dirty="0">
                <a:latin typeface="Raleway" pitchFamily="2" charset="0"/>
              </a:rPr>
              <a:t>Welcome to Hampshire and IoW Geography </a:t>
            </a:r>
            <a:r>
              <a:rPr lang="en-US" sz="4400" b="1" dirty="0" err="1">
                <a:latin typeface="Raleway" pitchFamily="2" charset="0"/>
              </a:rPr>
              <a:t>Teachmeet</a:t>
            </a:r>
            <a:endParaRPr lang="en-US" sz="4400" b="1" dirty="0">
              <a:latin typeface="Raleway" pitchFamily="2" charset="0"/>
            </a:endParaRPr>
          </a:p>
          <a:p>
            <a:pPr algn="ctr"/>
            <a:endParaRPr lang="en-US" sz="4400" b="1" dirty="0">
              <a:latin typeface="Raleway" pitchFamily="2" charset="0"/>
            </a:endParaRPr>
          </a:p>
          <a:p>
            <a:pPr algn="ctr"/>
            <a:r>
              <a:rPr lang="en-US" sz="4400" b="1" dirty="0">
                <a:solidFill>
                  <a:schemeClr val="accent2"/>
                </a:solidFill>
                <a:latin typeface="Raleway" pitchFamily="2" charset="0"/>
              </a:rPr>
              <a:t>Please pop your name and school into the chat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2097BD9-B6D6-4D00-9BED-7917824CD7A0}"/>
              </a:ext>
            </a:extLst>
          </p:cNvPr>
          <p:cNvSpPr txBox="1"/>
          <p:nvPr/>
        </p:nvSpPr>
        <p:spPr>
          <a:xfrm>
            <a:off x="1311111" y="5506590"/>
            <a:ext cx="7092788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n-GB" b="1" dirty="0">
                <a:latin typeface="Raleway"/>
              </a:rPr>
              <a:t>Kate Broadribb</a:t>
            </a:r>
            <a:endParaRPr lang="en-GB" b="1" dirty="0">
              <a:latin typeface="Raleway" pitchFamily="2" charset="0"/>
            </a:endParaRPr>
          </a:p>
          <a:p>
            <a:pPr algn="r"/>
            <a:r>
              <a:rPr lang="en-GB" b="1" dirty="0">
                <a:solidFill>
                  <a:schemeClr val="accent1"/>
                </a:solidFill>
                <a:latin typeface="Raleway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kate.broadribb@hants.gov.uk</a:t>
            </a:r>
            <a:endParaRPr lang="en-GB" b="1" dirty="0">
              <a:solidFill>
                <a:schemeClr val="accent1"/>
              </a:solidFill>
              <a:latin typeface="Raleway" pitchFamily="2" charset="0"/>
            </a:endParaRPr>
          </a:p>
          <a:p>
            <a:pPr algn="r"/>
            <a:r>
              <a:rPr lang="en-GB" b="1" dirty="0">
                <a:latin typeface="Raleway"/>
              </a:rPr>
              <a:t>@Ribbk</a:t>
            </a:r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789C6394-7EEB-ED5C-A0A1-00BB45034D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6576" y="0"/>
            <a:ext cx="2795188" cy="119459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1E9D62B-009A-38E8-046E-5B5A387B34D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7981" t="73704" r="53211" b="19553"/>
          <a:stretch/>
        </p:blipFill>
        <p:spPr>
          <a:xfrm>
            <a:off x="184558" y="6082018"/>
            <a:ext cx="3747736" cy="584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705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E7CC5-ECBC-4087-B64C-2243865C2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6347047" cy="1143000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chemeClr val="accent2"/>
                </a:solidFill>
                <a:latin typeface="Raleway" pitchFamily="2" charset="0"/>
              </a:rPr>
              <a:t>Geography Support &amp; Network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7E3090-E73E-4E6C-8C60-675E3690A3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320481"/>
          </a:xfrm>
        </p:spPr>
        <p:txBody>
          <a:bodyPr>
            <a:normAutofit/>
          </a:bodyPr>
          <a:lstStyle/>
          <a:p>
            <a:r>
              <a:rPr lang="en-GB" dirty="0">
                <a:latin typeface="Raleway" pitchFamily="2" charset="0"/>
              </a:rPr>
              <a:t>Termly </a:t>
            </a:r>
            <a:r>
              <a:rPr lang="en-GB" b="1" dirty="0">
                <a:latin typeface="Raleway" pitchFamily="2" charset="0"/>
                <a:hlinkClick r:id="rId2"/>
              </a:rPr>
              <a:t>network meetings </a:t>
            </a:r>
            <a:r>
              <a:rPr lang="en-GB" dirty="0">
                <a:latin typeface="Raleway" pitchFamily="2" charset="0"/>
              </a:rPr>
              <a:t>for subject leaders:</a:t>
            </a:r>
          </a:p>
          <a:p>
            <a:pPr marL="0" indent="0">
              <a:buNone/>
            </a:pPr>
            <a:r>
              <a:rPr lang="en-GB" dirty="0">
                <a:latin typeface="Raleway" pitchFamily="2" charset="0"/>
              </a:rPr>
              <a:t>11</a:t>
            </a:r>
            <a:r>
              <a:rPr lang="en-GB" baseline="30000" dirty="0">
                <a:latin typeface="Raleway" pitchFamily="2" charset="0"/>
              </a:rPr>
              <a:t>th</a:t>
            </a:r>
            <a:r>
              <a:rPr lang="en-GB" dirty="0">
                <a:latin typeface="Raleway" pitchFamily="2" charset="0"/>
              </a:rPr>
              <a:t> October, 17</a:t>
            </a:r>
            <a:r>
              <a:rPr lang="en-GB" baseline="30000" dirty="0">
                <a:latin typeface="Raleway" pitchFamily="2" charset="0"/>
              </a:rPr>
              <a:t>th</a:t>
            </a:r>
            <a:r>
              <a:rPr lang="en-GB" dirty="0">
                <a:latin typeface="Raleway" pitchFamily="2" charset="0"/>
              </a:rPr>
              <a:t> January, 20</a:t>
            </a:r>
            <a:r>
              <a:rPr lang="en-GB" baseline="30000" dirty="0">
                <a:latin typeface="Raleway" pitchFamily="2" charset="0"/>
              </a:rPr>
              <a:t>th</a:t>
            </a:r>
            <a:r>
              <a:rPr lang="en-GB" dirty="0">
                <a:latin typeface="Raleway" pitchFamily="2" charset="0"/>
              </a:rPr>
              <a:t> June</a:t>
            </a:r>
          </a:p>
          <a:p>
            <a:r>
              <a:rPr lang="en-GB" dirty="0">
                <a:latin typeface="Raleway" pitchFamily="2" charset="0"/>
              </a:rPr>
              <a:t>Autumn and Spring term </a:t>
            </a:r>
            <a:r>
              <a:rPr lang="en-GB" b="1" dirty="0">
                <a:latin typeface="Raleway" pitchFamily="2" charset="0"/>
              </a:rPr>
              <a:t>news updates</a:t>
            </a:r>
          </a:p>
          <a:p>
            <a:r>
              <a:rPr lang="en-GB" dirty="0">
                <a:latin typeface="Raleway" pitchFamily="2" charset="0"/>
              </a:rPr>
              <a:t>Half termly </a:t>
            </a:r>
            <a:r>
              <a:rPr lang="en-GB" b="1" dirty="0">
                <a:latin typeface="Raleway" pitchFamily="2" charset="0"/>
              </a:rPr>
              <a:t>subject email update</a:t>
            </a:r>
          </a:p>
          <a:p>
            <a:r>
              <a:rPr lang="en-GB" b="1" dirty="0">
                <a:latin typeface="Raleway" pitchFamily="2" charset="0"/>
                <a:hlinkClick r:id="rId3"/>
              </a:rPr>
              <a:t>Moodle</a:t>
            </a:r>
            <a:r>
              <a:rPr lang="en-GB" dirty="0">
                <a:latin typeface="Raleway" pitchFamily="2" charset="0"/>
              </a:rPr>
              <a:t> and Moodle +</a:t>
            </a:r>
          </a:p>
          <a:p>
            <a:r>
              <a:rPr lang="en-GB" dirty="0">
                <a:latin typeface="Raleway" pitchFamily="2" charset="0"/>
              </a:rPr>
              <a:t>Secondary geography </a:t>
            </a:r>
            <a:r>
              <a:rPr lang="en-GB" b="1" dirty="0">
                <a:latin typeface="Raleway" pitchFamily="2" charset="0"/>
              </a:rPr>
              <a:t>steering group</a:t>
            </a:r>
          </a:p>
          <a:p>
            <a:r>
              <a:rPr lang="en-GB" b="1" dirty="0">
                <a:latin typeface="Raleway" pitchFamily="2" charset="0"/>
              </a:rPr>
              <a:t>Subject leader conference </a:t>
            </a:r>
            <a:r>
              <a:rPr lang="en-GB" dirty="0">
                <a:latin typeface="Raleway" pitchFamily="2" charset="0"/>
              </a:rPr>
              <a:t>2023</a:t>
            </a:r>
          </a:p>
          <a:p>
            <a:r>
              <a:rPr lang="en-GB" b="1" dirty="0">
                <a:latin typeface="Raleway" pitchFamily="2" charset="0"/>
              </a:rPr>
              <a:t>Outreach collaboration </a:t>
            </a:r>
            <a:r>
              <a:rPr lang="en-GB" dirty="0">
                <a:latin typeface="Raleway" pitchFamily="2" charset="0"/>
              </a:rPr>
              <a:t>with subject advisor</a:t>
            </a:r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331F963F-B916-2E01-B42E-A0572C4206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5871" y="25649"/>
            <a:ext cx="2350725" cy="100463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214D0C5-4E89-E507-71E6-C735618BFBB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7981" t="73704" r="53211" b="19553"/>
          <a:stretch/>
        </p:blipFill>
        <p:spPr>
          <a:xfrm>
            <a:off x="184558" y="6082018"/>
            <a:ext cx="3747736" cy="584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3427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4883756-4C2B-0E2A-08B2-747E47C51D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981" t="73704" r="53211" b="19553"/>
          <a:stretch/>
        </p:blipFill>
        <p:spPr>
          <a:xfrm>
            <a:off x="184558" y="6082018"/>
            <a:ext cx="3747736" cy="584837"/>
          </a:xfrm>
          <a:prstGeom prst="rect">
            <a:avLst/>
          </a:prstGeom>
        </p:spPr>
      </p:pic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9C23D7A3-2B65-55F2-5B5F-0B7F2100C9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5871" y="25649"/>
            <a:ext cx="2350725" cy="1004639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4ADEE82F-97F4-7E9E-0E9D-A2373381E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b="1" dirty="0">
                <a:solidFill>
                  <a:schemeClr val="accent2"/>
                </a:solidFill>
                <a:latin typeface="Raleway" pitchFamily="2" charset="0"/>
              </a:rPr>
              <a:t>Presenters: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7323A30-66BF-D773-56EE-07A02C918FB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>
                <a:latin typeface="Raleway" pitchFamily="2" charset="0"/>
              </a:rPr>
              <a:t>Kate Calloway, Christ the King</a:t>
            </a:r>
          </a:p>
          <a:p>
            <a:r>
              <a:rPr lang="en-GB" dirty="0">
                <a:latin typeface="Raleway" pitchFamily="2" charset="0"/>
              </a:rPr>
              <a:t>Kelly Daish, The </a:t>
            </a:r>
            <a:r>
              <a:rPr lang="en-GB" dirty="0" err="1">
                <a:latin typeface="Raleway" pitchFamily="2" charset="0"/>
              </a:rPr>
              <a:t>Vyne</a:t>
            </a:r>
            <a:endParaRPr lang="en-GB" dirty="0">
              <a:latin typeface="Raleway" pitchFamily="2" charset="0"/>
            </a:endParaRPr>
          </a:p>
          <a:p>
            <a:r>
              <a:rPr lang="en-GB" dirty="0">
                <a:latin typeface="Raleway" pitchFamily="2" charset="0"/>
              </a:rPr>
              <a:t>Avril Dewey, The </a:t>
            </a:r>
            <a:r>
              <a:rPr lang="en-GB" dirty="0" err="1">
                <a:latin typeface="Raleway" pitchFamily="2" charset="0"/>
              </a:rPr>
              <a:t>Vyne</a:t>
            </a:r>
            <a:endParaRPr lang="en-GB" dirty="0">
              <a:latin typeface="Raleway" pitchFamily="2" charset="0"/>
            </a:endParaRPr>
          </a:p>
          <a:p>
            <a:r>
              <a:rPr lang="en-GB" dirty="0">
                <a:latin typeface="Raleway" pitchFamily="2" charset="0"/>
              </a:rPr>
              <a:t>Emily Dixon, </a:t>
            </a:r>
            <a:r>
              <a:rPr lang="en-GB" dirty="0" err="1">
                <a:latin typeface="Raleway" pitchFamily="2" charset="0"/>
              </a:rPr>
              <a:t>Wildern</a:t>
            </a:r>
            <a:endParaRPr lang="en-GB" dirty="0">
              <a:latin typeface="Raleway" pitchFamily="2" charset="0"/>
            </a:endParaRPr>
          </a:p>
          <a:p>
            <a:r>
              <a:rPr lang="en-GB" dirty="0">
                <a:latin typeface="Raleway" pitchFamily="2" charset="0"/>
              </a:rPr>
              <a:t>Amelia Falcon, </a:t>
            </a:r>
            <a:r>
              <a:rPr lang="en-GB" dirty="0" err="1">
                <a:latin typeface="Raleway" pitchFamily="2" charset="0"/>
              </a:rPr>
              <a:t>Wildern</a:t>
            </a:r>
            <a:endParaRPr lang="en-GB" dirty="0">
              <a:latin typeface="Raleway" pitchFamily="2" charset="0"/>
            </a:endParaRPr>
          </a:p>
          <a:p>
            <a:r>
              <a:rPr lang="en-GB" dirty="0">
                <a:latin typeface="Raleway" pitchFamily="2" charset="0"/>
              </a:rPr>
              <a:t>Ally Fielding, Frogmore</a:t>
            </a:r>
          </a:p>
          <a:p>
            <a:r>
              <a:rPr lang="en-GB" dirty="0">
                <a:latin typeface="Raleway" pitchFamily="2" charset="0"/>
              </a:rPr>
              <a:t>Emily Flint, Crofton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77F9B45-B6BD-9CF6-D8E4-C84D7B4720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49" y="1825625"/>
            <a:ext cx="4132601" cy="4351338"/>
          </a:xfrm>
        </p:spPr>
        <p:txBody>
          <a:bodyPr>
            <a:normAutofit fontScale="92500" lnSpcReduction="10000"/>
          </a:bodyPr>
          <a:lstStyle/>
          <a:p>
            <a:r>
              <a:rPr lang="en-GB" dirty="0">
                <a:latin typeface="Raleway" pitchFamily="2" charset="0"/>
              </a:rPr>
              <a:t>Matt Jones, IWEF</a:t>
            </a:r>
          </a:p>
          <a:p>
            <a:r>
              <a:rPr lang="en-GB" dirty="0">
                <a:latin typeface="Raleway" pitchFamily="2" charset="0"/>
              </a:rPr>
              <a:t>Owen Rees, </a:t>
            </a:r>
            <a:r>
              <a:rPr lang="en-GB" dirty="0" err="1">
                <a:latin typeface="Raleway" pitchFamily="2" charset="0"/>
              </a:rPr>
              <a:t>Burgate</a:t>
            </a:r>
            <a:endParaRPr lang="en-GB" dirty="0">
              <a:latin typeface="Raleway" pitchFamily="2" charset="0"/>
            </a:endParaRPr>
          </a:p>
          <a:p>
            <a:r>
              <a:rPr lang="en-GB" dirty="0">
                <a:latin typeface="Raleway" pitchFamily="2" charset="0"/>
              </a:rPr>
              <a:t>Nick Shepherd, Thornden</a:t>
            </a:r>
          </a:p>
          <a:p>
            <a:r>
              <a:rPr lang="en-GB" dirty="0">
                <a:latin typeface="Raleway" pitchFamily="2" charset="0"/>
              </a:rPr>
              <a:t>Anton </a:t>
            </a:r>
            <a:r>
              <a:rPr lang="en-GB" dirty="0" err="1">
                <a:latin typeface="Raleway" pitchFamily="2" charset="0"/>
              </a:rPr>
              <a:t>Strzelec</a:t>
            </a:r>
            <a:r>
              <a:rPr lang="en-GB" dirty="0">
                <a:latin typeface="Raleway" pitchFamily="2" charset="0"/>
              </a:rPr>
              <a:t>, </a:t>
            </a:r>
            <a:r>
              <a:rPr lang="en-GB" dirty="0" err="1">
                <a:latin typeface="Raleway" pitchFamily="2" charset="0"/>
              </a:rPr>
              <a:t>Warblington</a:t>
            </a:r>
            <a:endParaRPr lang="en-GB" dirty="0">
              <a:latin typeface="Raleway" pitchFamily="2" charset="0"/>
            </a:endParaRPr>
          </a:p>
          <a:p>
            <a:r>
              <a:rPr lang="en-GB" dirty="0">
                <a:latin typeface="Raleway" pitchFamily="2" charset="0"/>
              </a:rPr>
              <a:t>Toby Ware, </a:t>
            </a:r>
            <a:r>
              <a:rPr lang="en-GB" dirty="0" err="1">
                <a:latin typeface="Raleway" pitchFamily="2" charset="0"/>
              </a:rPr>
              <a:t>Wildern</a:t>
            </a:r>
            <a:endParaRPr lang="en-GB" dirty="0">
              <a:latin typeface="Raleway" pitchFamily="2" charset="0"/>
            </a:endParaRPr>
          </a:p>
          <a:p>
            <a:r>
              <a:rPr lang="en-GB" dirty="0">
                <a:latin typeface="Raleway" pitchFamily="2" charset="0"/>
              </a:rPr>
              <a:t>Elaine Williams, Yateley</a:t>
            </a:r>
          </a:p>
          <a:p>
            <a:r>
              <a:rPr lang="en-GB" dirty="0">
                <a:latin typeface="Raleway" pitchFamily="2" charset="0"/>
              </a:rPr>
              <a:t>Laura Woods, </a:t>
            </a:r>
            <a:r>
              <a:rPr lang="en-GB" dirty="0" err="1">
                <a:latin typeface="Raleway" pitchFamily="2" charset="0"/>
              </a:rPr>
              <a:t>Noadswood</a:t>
            </a:r>
            <a:endParaRPr lang="en-GB" dirty="0">
              <a:latin typeface="Raleway" pitchFamily="2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34688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Raleway" pitchFamily="2" charset="0"/>
                <a:ea typeface="Calibri Light"/>
                <a:cs typeface="Calibri Light"/>
              </a:rPr>
              <a:t>Deeper observation and enquiry skills</a:t>
            </a:r>
            <a:endParaRPr lang="en-US" dirty="0">
              <a:latin typeface="Raleway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b="1" dirty="0">
                <a:latin typeface="Raleway" pitchFamily="2" charset="0"/>
                <a:ea typeface="Calibri"/>
                <a:cs typeface="Calibri"/>
              </a:rPr>
              <a:t>Interpreting photographs</a:t>
            </a:r>
            <a:endParaRPr lang="en-US" b="1" dirty="0">
              <a:latin typeface="Raleway" pitchFamily="2" charset="0"/>
            </a:endParaRPr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294520A7-0830-E2DA-D067-CB1214EF1C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5871" y="25649"/>
            <a:ext cx="2350725" cy="100463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EBC34A4-A139-8A58-D31C-313A0176390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981" t="73704" r="53211" b="19553"/>
          <a:stretch/>
        </p:blipFill>
        <p:spPr>
          <a:xfrm>
            <a:off x="184558" y="6082018"/>
            <a:ext cx="3747736" cy="584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70DA8-F51B-A234-5797-EBC34387E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6229350" cy="1325563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Raleway" pitchFamily="2" charset="0"/>
                <a:ea typeface="Calibri Light"/>
                <a:cs typeface="Calibri Light"/>
              </a:rPr>
              <a:t>Foreground, Background, Four corners &amp; Space</a:t>
            </a:r>
            <a:endParaRPr lang="en-US" sz="3600" b="1" dirty="0">
              <a:latin typeface="Raleway" pitchFamily="2" charset="0"/>
            </a:endParaRPr>
          </a:p>
        </p:txBody>
      </p:sp>
      <p:pic>
        <p:nvPicPr>
          <p:cNvPr id="5" name="Picture 5" descr="Graphical user interface&#10;&#10;Description automatically generated">
            <a:extLst>
              <a:ext uri="{FF2B5EF4-FFF2-40B4-BE49-F238E27FC236}">
                <a16:creationId xmlns:a16="http://schemas.microsoft.com/office/drawing/2014/main" id="{CC29377D-0EB9-43E8-3AB3-1833B81289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8284" t="35352" r="30350" b="39771"/>
          <a:stretch/>
        </p:blipFill>
        <p:spPr>
          <a:xfrm>
            <a:off x="451081" y="1761527"/>
            <a:ext cx="7948939" cy="3542557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115B198-7DAA-8EE9-C94D-51016457F5F9}"/>
              </a:ext>
            </a:extLst>
          </p:cNvPr>
          <p:cNvSpPr txBox="1"/>
          <p:nvPr/>
        </p:nvSpPr>
        <p:spPr>
          <a:xfrm>
            <a:off x="3091485" y="5374922"/>
            <a:ext cx="594511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hlinkClick r:id="rId3"/>
              </a:rPr>
              <a:t>Breathe, think, consider, tweet – Geogramblings Kit Rackley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370BAB6-801F-7A2C-FF94-07AE818851E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981" t="73704" r="53211" b="19553"/>
          <a:stretch/>
        </p:blipFill>
        <p:spPr>
          <a:xfrm>
            <a:off x="184558" y="6082018"/>
            <a:ext cx="3747736" cy="584837"/>
          </a:xfrm>
          <a:prstGeom prst="rect">
            <a:avLst/>
          </a:prstGeom>
        </p:spPr>
      </p:pic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1A2D8F73-21DD-E271-9C41-80E3B9D01F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5871" y="25649"/>
            <a:ext cx="2350725" cy="1004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086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7701D-5E8D-61A2-CFBD-026A22AC7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Raleway" pitchFamily="2" charset="0"/>
                <a:ea typeface="Calibri Light"/>
                <a:cs typeface="Calibri Light"/>
              </a:rPr>
              <a:t>Foreground</a:t>
            </a:r>
            <a:endParaRPr lang="en-US" b="1" dirty="0">
              <a:latin typeface="Raleway" pitchFamily="2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66C3D55C-240D-5DA8-4204-1048EE6DAD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2983" y="1640046"/>
            <a:ext cx="6523745" cy="4351338"/>
          </a:xfrm>
        </p:spPr>
      </p:pic>
      <p:cxnSp>
        <p:nvCxnSpPr>
          <p:cNvPr id="8" name="Connector: Curved 7">
            <a:extLst>
              <a:ext uri="{FF2B5EF4-FFF2-40B4-BE49-F238E27FC236}">
                <a16:creationId xmlns:a16="http://schemas.microsoft.com/office/drawing/2014/main" id="{F8F41E8C-1172-DCDF-FB51-C4D951820140}"/>
              </a:ext>
            </a:extLst>
          </p:cNvPr>
          <p:cNvCxnSpPr/>
          <p:nvPr/>
        </p:nvCxnSpPr>
        <p:spPr>
          <a:xfrm>
            <a:off x="5277307" y="2801510"/>
            <a:ext cx="1277123" cy="1985698"/>
          </a:xfrm>
          <a:prstGeom prst="curvedConnector3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or: Curved 10">
            <a:extLst>
              <a:ext uri="{FF2B5EF4-FFF2-40B4-BE49-F238E27FC236}">
                <a16:creationId xmlns:a16="http://schemas.microsoft.com/office/drawing/2014/main" id="{97929009-40B2-6AB5-A9F7-B46C02B22681}"/>
              </a:ext>
            </a:extLst>
          </p:cNvPr>
          <p:cNvCxnSpPr>
            <a:cxnSpLocks/>
          </p:cNvCxnSpPr>
          <p:nvPr/>
        </p:nvCxnSpPr>
        <p:spPr>
          <a:xfrm>
            <a:off x="6517314" y="4792271"/>
            <a:ext cx="1040931" cy="79293"/>
          </a:xfrm>
          <a:prstGeom prst="curvedConnector3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or: Curved 11">
            <a:extLst>
              <a:ext uri="{FF2B5EF4-FFF2-40B4-BE49-F238E27FC236}">
                <a16:creationId xmlns:a16="http://schemas.microsoft.com/office/drawing/2014/main" id="{470188B1-1D9E-A8B0-672A-DB9A6F8E18D7}"/>
              </a:ext>
            </a:extLst>
          </p:cNvPr>
          <p:cNvCxnSpPr>
            <a:cxnSpLocks/>
          </p:cNvCxnSpPr>
          <p:nvPr/>
        </p:nvCxnSpPr>
        <p:spPr>
          <a:xfrm>
            <a:off x="1616332" y="3003960"/>
            <a:ext cx="1673588" cy="644467"/>
          </a:xfrm>
          <a:prstGeom prst="curvedConnector3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or: Curved 12">
            <a:extLst>
              <a:ext uri="{FF2B5EF4-FFF2-40B4-BE49-F238E27FC236}">
                <a16:creationId xmlns:a16="http://schemas.microsoft.com/office/drawing/2014/main" id="{54ABFBF2-BFF4-4AD8-6542-6BE2E1584999}"/>
              </a:ext>
            </a:extLst>
          </p:cNvPr>
          <p:cNvCxnSpPr>
            <a:cxnSpLocks/>
          </p:cNvCxnSpPr>
          <p:nvPr/>
        </p:nvCxnSpPr>
        <p:spPr>
          <a:xfrm flipV="1">
            <a:off x="3252806" y="2804884"/>
            <a:ext cx="2061616" cy="831733"/>
          </a:xfrm>
          <a:prstGeom prst="curvedConnector3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1AF6909D-5C2F-9B41-FC4A-E3BFE5741C1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981" t="73704" r="53211" b="19553"/>
          <a:stretch/>
        </p:blipFill>
        <p:spPr>
          <a:xfrm>
            <a:off x="184558" y="6082018"/>
            <a:ext cx="3747736" cy="584837"/>
          </a:xfrm>
          <a:prstGeom prst="rect">
            <a:avLst/>
          </a:prstGeom>
        </p:spPr>
      </p:pic>
      <p:pic>
        <p:nvPicPr>
          <p:cNvPr id="10" name="Picture 9" descr="Text&#10;&#10;Description automatically generated">
            <a:extLst>
              <a:ext uri="{FF2B5EF4-FFF2-40B4-BE49-F238E27FC236}">
                <a16:creationId xmlns:a16="http://schemas.microsoft.com/office/drawing/2014/main" id="{F0566065-7CEE-348D-9495-D2994877CC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5871" y="25649"/>
            <a:ext cx="2350725" cy="1004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9918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7701D-5E8D-61A2-CFBD-026A22AC7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Raleway" pitchFamily="2" charset="0"/>
                <a:ea typeface="Calibri Light"/>
                <a:cs typeface="Calibri Light"/>
              </a:rPr>
              <a:t>Background</a:t>
            </a:r>
            <a:endParaRPr lang="en-US" b="1" dirty="0">
              <a:latin typeface="Raleway" pitchFamily="2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66C3D55C-240D-5DA8-4204-1048EE6DAD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2983" y="1640046"/>
            <a:ext cx="6523745" cy="4351338"/>
          </a:xfrm>
        </p:spPr>
      </p:pic>
      <p:cxnSp>
        <p:nvCxnSpPr>
          <p:cNvPr id="8" name="Connector: Curved 7">
            <a:extLst>
              <a:ext uri="{FF2B5EF4-FFF2-40B4-BE49-F238E27FC236}">
                <a16:creationId xmlns:a16="http://schemas.microsoft.com/office/drawing/2014/main" id="{F8F41E8C-1172-DCDF-FB51-C4D951820140}"/>
              </a:ext>
            </a:extLst>
          </p:cNvPr>
          <p:cNvCxnSpPr/>
          <p:nvPr/>
        </p:nvCxnSpPr>
        <p:spPr>
          <a:xfrm flipV="1">
            <a:off x="4914583" y="2796449"/>
            <a:ext cx="399839" cy="890781"/>
          </a:xfrm>
          <a:prstGeom prst="curvedConnector3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or: Curved 10">
            <a:extLst>
              <a:ext uri="{FF2B5EF4-FFF2-40B4-BE49-F238E27FC236}">
                <a16:creationId xmlns:a16="http://schemas.microsoft.com/office/drawing/2014/main" id="{97929009-40B2-6AB5-A9F7-B46C02B22681}"/>
              </a:ext>
            </a:extLst>
          </p:cNvPr>
          <p:cNvCxnSpPr>
            <a:cxnSpLocks/>
          </p:cNvCxnSpPr>
          <p:nvPr/>
        </p:nvCxnSpPr>
        <p:spPr>
          <a:xfrm>
            <a:off x="5311048" y="2793075"/>
            <a:ext cx="509500" cy="1462702"/>
          </a:xfrm>
          <a:prstGeom prst="curvedConnector3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or: Curved 11">
            <a:extLst>
              <a:ext uri="{FF2B5EF4-FFF2-40B4-BE49-F238E27FC236}">
                <a16:creationId xmlns:a16="http://schemas.microsoft.com/office/drawing/2014/main" id="{470188B1-1D9E-A8B0-672A-DB9A6F8E18D7}"/>
              </a:ext>
            </a:extLst>
          </p:cNvPr>
          <p:cNvCxnSpPr>
            <a:cxnSpLocks/>
          </p:cNvCxnSpPr>
          <p:nvPr/>
        </p:nvCxnSpPr>
        <p:spPr>
          <a:xfrm>
            <a:off x="1447624" y="3164233"/>
            <a:ext cx="1724200" cy="644467"/>
          </a:xfrm>
          <a:prstGeom prst="curvedConnector3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or: Curved 12">
            <a:extLst>
              <a:ext uri="{FF2B5EF4-FFF2-40B4-BE49-F238E27FC236}">
                <a16:creationId xmlns:a16="http://schemas.microsoft.com/office/drawing/2014/main" id="{54ABFBF2-BFF4-4AD8-6542-6BE2E1584999}"/>
              </a:ext>
            </a:extLst>
          </p:cNvPr>
          <p:cNvCxnSpPr>
            <a:cxnSpLocks/>
          </p:cNvCxnSpPr>
          <p:nvPr/>
        </p:nvCxnSpPr>
        <p:spPr>
          <a:xfrm flipV="1">
            <a:off x="3117839" y="3682167"/>
            <a:ext cx="1833860" cy="140029"/>
          </a:xfrm>
          <a:prstGeom prst="curvedConnector3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or: Curved 5">
            <a:extLst>
              <a:ext uri="{FF2B5EF4-FFF2-40B4-BE49-F238E27FC236}">
                <a16:creationId xmlns:a16="http://schemas.microsoft.com/office/drawing/2014/main" id="{8BE25853-8F0F-ABE4-1B5E-1ABBDEEAE730}"/>
              </a:ext>
            </a:extLst>
          </p:cNvPr>
          <p:cNvCxnSpPr>
            <a:cxnSpLocks/>
          </p:cNvCxnSpPr>
          <p:nvPr/>
        </p:nvCxnSpPr>
        <p:spPr>
          <a:xfrm>
            <a:off x="5774997" y="4235532"/>
            <a:ext cx="1833860" cy="281742"/>
          </a:xfrm>
          <a:prstGeom prst="curvedConnector3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11CFE577-E5D4-E250-6B77-D9FCC5447DD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981" t="73704" r="53211" b="19553"/>
          <a:stretch/>
        </p:blipFill>
        <p:spPr>
          <a:xfrm>
            <a:off x="184558" y="6082018"/>
            <a:ext cx="3747736" cy="584837"/>
          </a:xfrm>
          <a:prstGeom prst="rect">
            <a:avLst/>
          </a:prstGeom>
        </p:spPr>
      </p:pic>
      <p:pic>
        <p:nvPicPr>
          <p:cNvPr id="10" name="Picture 9" descr="Text&#10;&#10;Description automatically generated">
            <a:extLst>
              <a:ext uri="{FF2B5EF4-FFF2-40B4-BE49-F238E27FC236}">
                <a16:creationId xmlns:a16="http://schemas.microsoft.com/office/drawing/2014/main" id="{469596EE-FA2B-8D66-8725-8EBE44927A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5871" y="25649"/>
            <a:ext cx="2350725" cy="1004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8186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7701D-5E8D-61A2-CFBD-026A22AC7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Raleway" pitchFamily="2" charset="0"/>
                <a:ea typeface="Calibri Light"/>
                <a:cs typeface="Calibri Light"/>
              </a:rPr>
              <a:t>Four-corners</a:t>
            </a:r>
            <a:endParaRPr lang="en-US" b="1" dirty="0">
              <a:latin typeface="Raleway" pitchFamily="2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66C3D55C-240D-5DA8-4204-1048EE6DAD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2983" y="1640046"/>
            <a:ext cx="6523745" cy="4351338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AC838A0-B6C8-B305-F2D0-ECFD2FDE5678}"/>
              </a:ext>
            </a:extLst>
          </p:cNvPr>
          <p:cNvSpPr/>
          <p:nvPr/>
        </p:nvSpPr>
        <p:spPr>
          <a:xfrm>
            <a:off x="1128659" y="1639002"/>
            <a:ext cx="1341231" cy="1324360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A037B07-40F0-CDE4-4D41-7BC9A102735F}"/>
              </a:ext>
            </a:extLst>
          </p:cNvPr>
          <p:cNvSpPr/>
          <p:nvPr/>
        </p:nvSpPr>
        <p:spPr>
          <a:xfrm>
            <a:off x="1137094" y="4667319"/>
            <a:ext cx="1341231" cy="1324360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0F84935-D6AB-06EC-F412-BAE81A21616A}"/>
              </a:ext>
            </a:extLst>
          </p:cNvPr>
          <p:cNvSpPr/>
          <p:nvPr/>
        </p:nvSpPr>
        <p:spPr>
          <a:xfrm>
            <a:off x="6282703" y="4625142"/>
            <a:ext cx="1341231" cy="1324360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1FB3084-54B9-6249-78CC-46574CB0D289}"/>
              </a:ext>
            </a:extLst>
          </p:cNvPr>
          <p:cNvSpPr/>
          <p:nvPr/>
        </p:nvSpPr>
        <p:spPr>
          <a:xfrm>
            <a:off x="6282703" y="1639001"/>
            <a:ext cx="1341231" cy="1324360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67550D4-1DA1-6149-479E-C1EDB850A30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981" t="73704" r="53211" b="19553"/>
          <a:stretch/>
        </p:blipFill>
        <p:spPr>
          <a:xfrm>
            <a:off x="184558" y="6082018"/>
            <a:ext cx="3747736" cy="584837"/>
          </a:xfrm>
          <a:prstGeom prst="rect">
            <a:avLst/>
          </a:prstGeom>
        </p:spPr>
      </p:pic>
      <p:pic>
        <p:nvPicPr>
          <p:cNvPr id="10" name="Picture 9" descr="Text&#10;&#10;Description automatically generated">
            <a:extLst>
              <a:ext uri="{FF2B5EF4-FFF2-40B4-BE49-F238E27FC236}">
                <a16:creationId xmlns:a16="http://schemas.microsoft.com/office/drawing/2014/main" id="{6353D413-5D05-F0D3-D935-F231D348D1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5871" y="25649"/>
            <a:ext cx="2350725" cy="1004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0764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7701D-5E8D-61A2-CFBD-026A22AC7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Raleway" pitchFamily="2" charset="0"/>
                <a:ea typeface="Calibri Light"/>
                <a:cs typeface="Calibri Light"/>
              </a:rPr>
              <a:t>Space</a:t>
            </a:r>
            <a:endParaRPr lang="en-US" b="1" dirty="0">
              <a:latin typeface="Raleway" pitchFamily="2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66C3D55C-240D-5DA8-4204-1048EE6DAD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2983" y="1640046"/>
            <a:ext cx="6523745" cy="4351338"/>
          </a:xfrm>
        </p:spPr>
      </p:pic>
      <p:cxnSp>
        <p:nvCxnSpPr>
          <p:cNvPr id="8" name="Connector: Curved 7">
            <a:extLst>
              <a:ext uri="{FF2B5EF4-FFF2-40B4-BE49-F238E27FC236}">
                <a16:creationId xmlns:a16="http://schemas.microsoft.com/office/drawing/2014/main" id="{29563D74-C559-B61A-2103-5E888F7D0DC4}"/>
              </a:ext>
            </a:extLst>
          </p:cNvPr>
          <p:cNvCxnSpPr>
            <a:cxnSpLocks/>
          </p:cNvCxnSpPr>
          <p:nvPr/>
        </p:nvCxnSpPr>
        <p:spPr>
          <a:xfrm>
            <a:off x="2493617" y="2033886"/>
            <a:ext cx="2652096" cy="391404"/>
          </a:xfrm>
          <a:prstGeom prst="curvedConnector3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or: Curved 9">
            <a:extLst>
              <a:ext uri="{FF2B5EF4-FFF2-40B4-BE49-F238E27FC236}">
                <a16:creationId xmlns:a16="http://schemas.microsoft.com/office/drawing/2014/main" id="{2C4C80EF-E225-1844-A6AA-F615A783DC6E}"/>
              </a:ext>
            </a:extLst>
          </p:cNvPr>
          <p:cNvCxnSpPr>
            <a:cxnSpLocks/>
          </p:cNvCxnSpPr>
          <p:nvPr/>
        </p:nvCxnSpPr>
        <p:spPr>
          <a:xfrm flipV="1">
            <a:off x="5142340" y="1851681"/>
            <a:ext cx="939705" cy="587105"/>
          </a:xfrm>
          <a:prstGeom prst="curvedConnector3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or: Curved 10">
            <a:extLst>
              <a:ext uri="{FF2B5EF4-FFF2-40B4-BE49-F238E27FC236}">
                <a16:creationId xmlns:a16="http://schemas.microsoft.com/office/drawing/2014/main" id="{76AC37C6-135F-6F19-4B2D-ECF3F5728AD1}"/>
              </a:ext>
            </a:extLst>
          </p:cNvPr>
          <p:cNvCxnSpPr>
            <a:cxnSpLocks/>
          </p:cNvCxnSpPr>
          <p:nvPr/>
        </p:nvCxnSpPr>
        <p:spPr>
          <a:xfrm>
            <a:off x="6019624" y="1848306"/>
            <a:ext cx="1614538" cy="248001"/>
          </a:xfrm>
          <a:prstGeom prst="curvedConnector3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17D35DB5-878E-4835-C01C-4F3233F5D84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981" t="73704" r="53211" b="19553"/>
          <a:stretch/>
        </p:blipFill>
        <p:spPr>
          <a:xfrm>
            <a:off x="184558" y="6082018"/>
            <a:ext cx="3747736" cy="584837"/>
          </a:xfrm>
          <a:prstGeom prst="rect">
            <a:avLst/>
          </a:prstGeom>
        </p:spPr>
      </p:pic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51F779DF-84CA-F110-10D5-5282528CAE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5871" y="25649"/>
            <a:ext cx="2350725" cy="1004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0995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A picture containing sky, outdoor, water, nature&#10;&#10;Description automatically generated">
            <a:extLst>
              <a:ext uri="{FF2B5EF4-FFF2-40B4-BE49-F238E27FC236}">
                <a16:creationId xmlns:a16="http://schemas.microsoft.com/office/drawing/2014/main" id="{0A4618D2-16CB-C088-B5AA-1808ACA55F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0121" y="1122582"/>
            <a:ext cx="8183757" cy="4612836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0021417-D95E-C054-84AE-683C3147C514}"/>
              </a:ext>
            </a:extLst>
          </p:cNvPr>
          <p:cNvSpPr txBox="1"/>
          <p:nvPr/>
        </p:nvSpPr>
        <p:spPr>
          <a:xfrm>
            <a:off x="3320322" y="5754829"/>
            <a:ext cx="5823678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hlinkClick r:id="rId3"/>
              </a:rPr>
              <a:t>Photo Source: CHIEF EXEC: It does cause real concern - News - Carlisle United</a:t>
            </a:r>
            <a:endParaRPr lang="en-US" sz="1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9A94DD-30D1-754B-CADD-392A45CA4C8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981" t="73704" r="53211" b="19553"/>
          <a:stretch/>
        </p:blipFill>
        <p:spPr>
          <a:xfrm>
            <a:off x="184558" y="6082018"/>
            <a:ext cx="3747736" cy="584837"/>
          </a:xfrm>
          <a:prstGeom prst="rect">
            <a:avLst/>
          </a:prstGeom>
        </p:spPr>
      </p:pic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683A6C43-12E9-769D-FA0C-32328A8603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5871" y="25649"/>
            <a:ext cx="2350725" cy="1004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0743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A4979-E7B4-47BD-9872-8E167E8B1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274638"/>
            <a:ext cx="6131024" cy="1143000"/>
          </a:xfrm>
        </p:spPr>
        <p:txBody>
          <a:bodyPr anchor="ctr">
            <a:normAutofit/>
          </a:bodyPr>
          <a:lstStyle/>
          <a:p>
            <a:r>
              <a:rPr lang="en-GB" sz="3600" b="1" dirty="0">
                <a:hlinkClick r:id="rId2"/>
              </a:rPr>
              <a:t>Kate.Broadribb@hants.gov.uk</a:t>
            </a:r>
            <a:br>
              <a:rPr lang="en-GB" sz="3600" b="1" dirty="0"/>
            </a:br>
            <a:r>
              <a:rPr lang="en-GB" sz="3600" b="1" dirty="0"/>
              <a:t>@RibbK @HIASGeography</a:t>
            </a:r>
          </a:p>
        </p:txBody>
      </p:sp>
      <p:pic>
        <p:nvPicPr>
          <p:cNvPr id="5" name="Content Placeholder 4" descr="A body of water with trees around it&#10;&#10;Description automatically generated with medium confidence">
            <a:extLst>
              <a:ext uri="{FF2B5EF4-FFF2-40B4-BE49-F238E27FC236}">
                <a16:creationId xmlns:a16="http://schemas.microsoft.com/office/drawing/2014/main" id="{002B1290-3A8B-4E61-828B-FD64B5F3D0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95" b="23272"/>
          <a:stretch/>
        </p:blipFill>
        <p:spPr>
          <a:xfrm>
            <a:off x="457200" y="1916831"/>
            <a:ext cx="8229600" cy="4032449"/>
          </a:xfrm>
          <a:noFill/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E9B5207-344E-BBC9-9AF4-043FAC922B5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981" t="73704" r="53211" b="19553"/>
          <a:stretch/>
        </p:blipFill>
        <p:spPr>
          <a:xfrm>
            <a:off x="184558" y="6082018"/>
            <a:ext cx="3747736" cy="584837"/>
          </a:xfrm>
          <a:prstGeom prst="rect">
            <a:avLst/>
          </a:prstGeom>
        </p:spPr>
      </p:pic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5C5CA8AD-717E-74CF-DD3F-AE8583FCCA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5871" y="25649"/>
            <a:ext cx="2350725" cy="1004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0297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1137</TotalTime>
  <Words>199</Words>
  <Application>Microsoft Office PowerPoint</Application>
  <PresentationFormat>On-screen Show (4:3)</PresentationFormat>
  <Paragraphs>43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Raleway</vt:lpstr>
      <vt:lpstr>Office Theme</vt:lpstr>
      <vt:lpstr>PowerPoint Presentation</vt:lpstr>
      <vt:lpstr>Geography Support &amp; Network</vt:lpstr>
      <vt:lpstr>Presenters:</vt:lpstr>
      <vt:lpstr>Deeper observation and enquiry skills</vt:lpstr>
      <vt:lpstr>Foreground, Background, Four corners &amp; Space</vt:lpstr>
      <vt:lpstr>Foreground</vt:lpstr>
      <vt:lpstr>Background</vt:lpstr>
      <vt:lpstr>Four-corners</vt:lpstr>
      <vt:lpstr>Space</vt:lpstr>
      <vt:lpstr>PowerPoint Presentation</vt:lpstr>
      <vt:lpstr>Kate.Broadribb@hants.gov.uk @RibbK @HIASGeography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Broadribb, Kate</cp:lastModifiedBy>
  <cp:revision>92</cp:revision>
  <cp:lastPrinted>2022-09-13T11:44:42Z</cp:lastPrinted>
  <dcterms:created xsi:type="dcterms:W3CDTF">2022-08-11T10:05:50Z</dcterms:created>
  <dcterms:modified xsi:type="dcterms:W3CDTF">2022-09-14T06:17:51Z</dcterms:modified>
</cp:coreProperties>
</file>