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 id="2147483737" r:id="rId5"/>
    <p:sldMasterId id="2147483740" r:id="rId6"/>
    <p:sldMasterId id="2147483743" r:id="rId7"/>
    <p:sldMasterId id="2147483663" r:id="rId8"/>
    <p:sldMasterId id="2147483668" r:id="rId9"/>
    <p:sldMasterId id="2147483677" r:id="rId10"/>
    <p:sldMasterId id="2147483759" r:id="rId11"/>
    <p:sldMasterId id="2147483648" r:id="rId12"/>
  </p:sldMasterIdLst>
  <p:notesMasterIdLst>
    <p:notesMasterId r:id="rId69"/>
  </p:notesMasterIdLst>
  <p:sldIdLst>
    <p:sldId id="260" r:id="rId13"/>
    <p:sldId id="261" r:id="rId14"/>
    <p:sldId id="262" r:id="rId15"/>
    <p:sldId id="443" r:id="rId16"/>
    <p:sldId id="436" r:id="rId17"/>
    <p:sldId id="470" r:id="rId18"/>
    <p:sldId id="445" r:id="rId19"/>
    <p:sldId id="318" r:id="rId20"/>
    <p:sldId id="438" r:id="rId21"/>
    <p:sldId id="446" r:id="rId22"/>
    <p:sldId id="447" r:id="rId23"/>
    <p:sldId id="336" r:id="rId24"/>
    <p:sldId id="448" r:id="rId25"/>
    <p:sldId id="449" r:id="rId26"/>
    <p:sldId id="456" r:id="rId27"/>
    <p:sldId id="450" r:id="rId28"/>
    <p:sldId id="452" r:id="rId29"/>
    <p:sldId id="455" r:id="rId30"/>
    <p:sldId id="453" r:id="rId31"/>
    <p:sldId id="457" r:id="rId32"/>
    <p:sldId id="451" r:id="rId33"/>
    <p:sldId id="458" r:id="rId34"/>
    <p:sldId id="475" r:id="rId35"/>
    <p:sldId id="461" r:id="rId36"/>
    <p:sldId id="338" r:id="rId37"/>
    <p:sldId id="339" r:id="rId38"/>
    <p:sldId id="304" r:id="rId39"/>
    <p:sldId id="305" r:id="rId40"/>
    <p:sldId id="469" r:id="rId41"/>
    <p:sldId id="291" r:id="rId42"/>
    <p:sldId id="292" r:id="rId43"/>
    <p:sldId id="293" r:id="rId44"/>
    <p:sldId id="340" r:id="rId45"/>
    <p:sldId id="341" r:id="rId46"/>
    <p:sldId id="342" r:id="rId47"/>
    <p:sldId id="343" r:id="rId48"/>
    <p:sldId id="345" r:id="rId49"/>
    <p:sldId id="346" r:id="rId50"/>
    <p:sldId id="347" r:id="rId51"/>
    <p:sldId id="349" r:id="rId52"/>
    <p:sldId id="444" r:id="rId53"/>
    <p:sldId id="350" r:id="rId54"/>
    <p:sldId id="320" r:id="rId55"/>
    <p:sldId id="462" r:id="rId56"/>
    <p:sldId id="463" r:id="rId57"/>
    <p:sldId id="467" r:id="rId58"/>
    <p:sldId id="464" r:id="rId59"/>
    <p:sldId id="465" r:id="rId60"/>
    <p:sldId id="466" r:id="rId61"/>
    <p:sldId id="468" r:id="rId62"/>
    <p:sldId id="441" r:id="rId63"/>
    <p:sldId id="473" r:id="rId64"/>
    <p:sldId id="472" r:id="rId65"/>
    <p:sldId id="296" r:id="rId66"/>
    <p:sldId id="474" r:id="rId67"/>
    <p:sldId id="471"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1AD902-A986-255D-44C2-12F9EE331BED}" name="anthony@adthomas.org" initials="an" userId="S::urn:spo:guest#anthony@adthomas.org::" providerId="AD"/>
  <p188:author id="{CF1EC321-755D-D775-4107-DAA3A7C3378C}" name="Broadribb, Kate" initials="BK" userId="S::cseiwrkb@hants.gov.uk::168ed9d6-0894-4a86-8c92-b7a5b976335a" providerId="AD"/>
  <p188:author id="{9264E148-D455-98FC-94DE-7E3BA3B52E66}" name="Dominique Wade" initials="DW" userId="S::dominique.wade1@pearson.com::f9654a7a-acab-46b7-93b9-3cd24849d256" providerId="AD"/>
  <p188:author id="{07EF1F85-1939-0F71-CFB5-43F988A87E45}" name="Nigel Yates" initials="NY" userId="S::yatesn_00_yahoo.com#ext#@pearsoneducationinc.onmicrosoft.com::fe98174a-0934-4f9e-ab57-4a0e0544aee2" providerId="AD"/>
  <p188:author id="{E7795A89-E4B5-A0FD-426F-431A8663C279}" name="Laura Westcott" initials="LW" userId="S::laura.westcott@pearson.com::b039ef5d-59e6-4dbb-a267-47c4e933b6d8" providerId="AD"/>
  <p188:author id="{B5FD19A7-CF53-3F3D-F866-906DD453784B}" name="N YATES" initials="NY" userId="S::n.yates@dauntseys.wilts.sch.uk::b860c0d3-877b-4987-8e4d-8c5c07859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E7EA"/>
    <a:srgbClr val="56B9CA"/>
    <a:srgbClr val="CAD200"/>
    <a:srgbClr val="D8DB04"/>
    <a:srgbClr val="53B2E5"/>
    <a:srgbClr val="CFBDDD"/>
    <a:srgbClr val="FFD300"/>
    <a:srgbClr val="C9BBDD"/>
    <a:srgbClr val="A789BE"/>
    <a:srgbClr val="282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275AD-C953-45B4-FE92-0B981D39DF21}" v="141" dt="2023-10-30T15:23:19.896"/>
    <p1510:client id="{13EDBA1F-CAD8-3943-AE1D-64012A7AC873}" v="3" dt="2023-10-26T06:54:36.589"/>
    <p1510:client id="{4B4D4052-0DE9-BCC0-3E28-8601CB655327}" v="171" dt="2023-10-28T12:41:51.390"/>
    <p1510:client id="{7B5FC6CF-BB7F-432F-A9CA-1D7DF413CD41}" v="123" dt="2023-10-28T08:33:54.450"/>
    <p1510:client id="{8C3D5502-67AC-4C21-BD6A-BFDAF6F67CE0}" v="328" dt="2023-10-23T08:08:19.757"/>
    <p1510:client id="{C6C154E9-1BD1-E40E-13CA-BD374A95E5FA}" v="51" dt="2023-10-25T19:11:21.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211" autoAdjust="0"/>
  </p:normalViewPr>
  <p:slideViewPr>
    <p:cSldViewPr snapToGrid="0">
      <p:cViewPr varScale="1">
        <p:scale>
          <a:sx n="48" d="100"/>
          <a:sy n="48" d="100"/>
        </p:scale>
        <p:origin x="180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CDE77-A7D8-4337-B279-1359D073850B}" type="datetimeFigureOut">
              <a:rPr lang="en-GB" smtClean="0"/>
              <a:t>22/02/2024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A3B70-5811-4F60-8751-D895DB8E0A9C}" type="slidenum">
              <a:rPr lang="en-GB" smtClean="0"/>
              <a:t>‹#›</a:t>
            </a:fld>
            <a:endParaRPr lang="en-GB"/>
          </a:p>
        </p:txBody>
      </p:sp>
    </p:spTree>
    <p:extLst>
      <p:ext uri="{BB962C8B-B14F-4D97-AF65-F5344CB8AC3E}">
        <p14:creationId xmlns:p14="http://schemas.microsoft.com/office/powerpoint/2010/main" val="1971179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Welcome – this inset is devoted to improving performance on GCSE Specification B, with particular reference to Paper 2 ‘UK </a:t>
            </a:r>
            <a:r>
              <a:rPr lang="en-GB" dirty="0"/>
              <a:t>Geographical </a:t>
            </a:r>
            <a:r>
              <a:rPr lang="en-GB" b="0" i="0" dirty="0"/>
              <a:t>Issues’.</a:t>
            </a:r>
            <a:r>
              <a:rPr lang="en-GB" dirty="0"/>
              <a:t> </a:t>
            </a:r>
            <a:endParaRPr lang="en-GB" b="0" i="0" dirty="0"/>
          </a:p>
          <a:p>
            <a:endParaRPr lang="en-GB" b="0" i="0" dirty="0"/>
          </a:p>
          <a:p>
            <a:r>
              <a:rPr lang="en-GB" b="0" i="0" dirty="0"/>
              <a:t>In 2023 the paper was as it was in both 2018 and 2019 with the return of questions relating to familiar fieldwork missing from the 2022 papers– in other words what candidates did on their two days of compulsory fieldwork; one in either a coastal or river environment, the other in either an urban or rural environment.</a:t>
            </a:r>
            <a:r>
              <a:rPr lang="en-GB" dirty="0"/>
              <a:t> </a:t>
            </a:r>
            <a:endParaRPr lang="en-GB" b="0" i="0" dirty="0">
              <a:cs typeface="Calibri"/>
            </a:endParaRPr>
          </a:p>
        </p:txBody>
      </p:sp>
      <p:sp>
        <p:nvSpPr>
          <p:cNvPr id="4" name="Slide Number Placeholder 3"/>
          <p:cNvSpPr>
            <a:spLocks noGrp="1"/>
          </p:cNvSpPr>
          <p:nvPr>
            <p:ph type="sldNum" sz="quarter" idx="10"/>
          </p:nvPr>
        </p:nvSpPr>
        <p:spPr/>
        <p:txBody>
          <a:bodyPr/>
          <a:lstStyle/>
          <a:p>
            <a:fld id="{90DD94F8-4103-4B22-A402-6D8E483804BD}"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1354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sz="1800" dirty="0">
                <a:effectLst/>
                <a:highlight>
                  <a:srgbClr val="FFFF00"/>
                </a:highlight>
                <a:latin typeface="Arial"/>
                <a:ea typeface="Times New Roman" panose="02020603050405020304" pitchFamily="18" charset="0"/>
                <a:cs typeface="Arial"/>
              </a:rPr>
              <a:t>This style of question did not appear on the 2022 paper given the issues surrounding fieldwork during the pandemic. However, </a:t>
            </a:r>
            <a:r>
              <a:rPr lang="en-GB" sz="1800" dirty="0">
                <a:highlight>
                  <a:srgbClr val="FFFF00"/>
                </a:highlight>
                <a:latin typeface="Arial"/>
                <a:ea typeface="Times New Roman" panose="02020603050405020304" pitchFamily="18" charset="0"/>
                <a:cs typeface="Arial"/>
              </a:rPr>
              <a:t>it </a:t>
            </a:r>
            <a:r>
              <a:rPr lang="en-GB" sz="1800" dirty="0">
                <a:effectLst/>
                <a:highlight>
                  <a:srgbClr val="FFFF00"/>
                </a:highlight>
                <a:latin typeface="Arial"/>
                <a:ea typeface="Times New Roman" panose="02020603050405020304" pitchFamily="18" charset="0"/>
                <a:cs typeface="Arial"/>
              </a:rPr>
              <a:t>‘</a:t>
            </a:r>
            <a:r>
              <a:rPr lang="en-GB" sz="1800" dirty="0">
                <a:highlight>
                  <a:srgbClr val="FFFF00"/>
                </a:highlight>
                <a:latin typeface="Arial"/>
                <a:ea typeface="Times New Roman" panose="02020603050405020304" pitchFamily="18" charset="0"/>
                <a:cs typeface="Arial"/>
              </a:rPr>
              <a:t>reappeared</a:t>
            </a:r>
            <a:r>
              <a:rPr lang="en-GB" sz="1800" dirty="0">
                <a:effectLst/>
                <a:highlight>
                  <a:srgbClr val="FFFF00"/>
                </a:highlight>
                <a:latin typeface="Arial"/>
                <a:ea typeface="Times New Roman" panose="02020603050405020304" pitchFamily="18" charset="0"/>
                <a:cs typeface="Arial"/>
              </a:rPr>
              <a:t>’ in the 2023 paper. </a:t>
            </a:r>
            <a:r>
              <a:rPr lang="en-GB" sz="1800" dirty="0">
                <a:highlight>
                  <a:srgbClr val="FFFF00"/>
                </a:highlight>
                <a:latin typeface="Arial"/>
                <a:ea typeface="Times New Roman" panose="02020603050405020304" pitchFamily="18" charset="0"/>
                <a:cs typeface="Arial"/>
              </a:rPr>
              <a:t> </a:t>
            </a:r>
            <a:endParaRPr lang="en-GB" sz="1800" dirty="0">
              <a:effectLst/>
              <a:latin typeface="Times New Roman"/>
              <a:ea typeface="Times New Roman" panose="02020603050405020304" pitchFamily="18" charset="0"/>
            </a:endParaRPr>
          </a:p>
          <a:p>
            <a:r>
              <a:rPr lang="en-GB" sz="1800" dirty="0">
                <a:effectLst/>
                <a:highlight>
                  <a:srgbClr val="FFFF00"/>
                </a:highlight>
                <a:latin typeface="Arial"/>
                <a:ea typeface="Times New Roman" panose="02020603050405020304" pitchFamily="18" charset="0"/>
                <a:cs typeface="Arial"/>
              </a:rPr>
              <a:t> </a:t>
            </a:r>
            <a:endParaRPr lang="en-GB" sz="1800" dirty="0">
              <a:effectLst/>
              <a:latin typeface="Arial"/>
              <a:ea typeface="Times New Roman" panose="02020603050405020304" pitchFamily="18" charset="0"/>
              <a:cs typeface="Arial"/>
            </a:endParaRPr>
          </a:p>
          <a:p>
            <a:r>
              <a:rPr lang="en-GB" sz="1800" dirty="0">
                <a:effectLst/>
                <a:highlight>
                  <a:srgbClr val="FFFF00"/>
                </a:highlight>
                <a:latin typeface="Arial"/>
                <a:ea typeface="Times New Roman" panose="02020603050405020304" pitchFamily="18" charset="0"/>
                <a:cs typeface="Arial"/>
              </a:rPr>
              <a:t>These AO3/AO4 questions are built around candidates understanding of the six enquiry questions and a background understanding of how their own fieldwork was planned, executed and critically reviewed. Learning swathes of numeric data is not necessary but understanding why and how different types of data were collected</a:t>
            </a:r>
            <a:r>
              <a:rPr lang="en-GB" sz="1800" dirty="0">
                <a:highlight>
                  <a:srgbClr val="FFFF00"/>
                </a:highlight>
                <a:latin typeface="Arial"/>
                <a:ea typeface="Times New Roman" panose="02020603050405020304" pitchFamily="18" charset="0"/>
                <a:cs typeface="Arial"/>
              </a:rPr>
              <a:t> </a:t>
            </a:r>
            <a:r>
              <a:rPr lang="en-GB" sz="1800" dirty="0">
                <a:effectLst/>
                <a:highlight>
                  <a:srgbClr val="FFFF00"/>
                </a:highlight>
                <a:latin typeface="Arial"/>
                <a:ea typeface="Times New Roman" panose="02020603050405020304" pitchFamily="18" charset="0"/>
                <a:cs typeface="Arial"/>
              </a:rPr>
              <a:t> qualitative and quantitative and what was then done with that data in terms of its analysis and the conclusions drawn from it is expected.</a:t>
            </a:r>
            <a:r>
              <a:rPr lang="en-GB" sz="1800" dirty="0">
                <a:highlight>
                  <a:srgbClr val="FFFF00"/>
                </a:highlight>
                <a:latin typeface="Arial"/>
                <a:ea typeface="Times New Roman" panose="02020603050405020304" pitchFamily="18" charset="0"/>
                <a:cs typeface="Arial"/>
              </a:rPr>
              <a:t> </a:t>
            </a:r>
            <a:endParaRPr lang="en-GB" sz="1800" dirty="0">
              <a:effectLst/>
              <a:highlight>
                <a:srgbClr val="FFFF00"/>
              </a:highlight>
              <a:latin typeface="Arial" panose="020B0604020202020204" pitchFamily="34" charset="0"/>
              <a:ea typeface="Times New Roman" panose="02020603050405020304" pitchFamily="18" charset="0"/>
              <a:cs typeface="Arial"/>
            </a:endParaRPr>
          </a:p>
          <a:p>
            <a:endParaRPr lang="en-GB" sz="1800">
              <a:effectLst/>
              <a:highlight>
                <a:srgbClr val="FFFF00"/>
              </a:highlight>
              <a:latin typeface="Arial" panose="020B0604020202020204" pitchFamily="34"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effectLst/>
                <a:highlight>
                  <a:srgbClr val="FFFF00"/>
                </a:highlight>
                <a:latin typeface="Arial"/>
                <a:ea typeface="Times New Roman" panose="02020603050405020304" pitchFamily="18" charset="0"/>
                <a:cs typeface="Arial"/>
              </a:rPr>
              <a:t>It is vital that candidates are involved in the whole process. Even where centres have well-established fieldwork days planned candidates must be aware of why a particular location has been chosen, a particular method used and so on and so forth.</a:t>
            </a:r>
            <a:endParaRPr lang="en-GB" sz="1800" dirty="0">
              <a:effectLst/>
              <a:latin typeface="Arial"/>
              <a:ea typeface="Times New Roman" panose="02020603050405020304" pitchFamily="18" charset="0"/>
              <a:cs typeface="Arial"/>
            </a:endParaRPr>
          </a:p>
          <a:p>
            <a:endParaRPr lang="en-GB" sz="1800">
              <a:effectLst/>
              <a:latin typeface="Times New Roman" panose="02020603050405020304" pitchFamily="18" charset="0"/>
              <a:ea typeface="Times New Roman" panose="02020603050405020304" pitchFamily="18" charset="0"/>
            </a:endParaRPr>
          </a:p>
          <a:p>
            <a:r>
              <a:rPr lang="en-GB" sz="1800" dirty="0">
                <a:effectLst/>
                <a:highlight>
                  <a:srgbClr val="FFFF00"/>
                </a:highlight>
                <a:latin typeface="Arial"/>
                <a:ea typeface="Times New Roman" panose="02020603050405020304" pitchFamily="18" charset="0"/>
                <a:cs typeface="Arial"/>
              </a:rPr>
              <a:t> </a:t>
            </a:r>
            <a:endParaRPr lang="en-GB" sz="1800" dirty="0">
              <a:effectLst/>
              <a:latin typeface="Arial"/>
              <a:ea typeface="Times New Roman" panose="02020603050405020304" pitchFamily="18" charset="0"/>
              <a:cs typeface="Arial"/>
            </a:endParaRPr>
          </a:p>
          <a:p>
            <a:r>
              <a:rPr lang="en-GB" sz="1800" dirty="0">
                <a:effectLst/>
                <a:highlight>
                  <a:srgbClr val="FFFF00"/>
                </a:highlight>
                <a:latin typeface="Arial"/>
                <a:ea typeface="Times New Roman" panose="02020603050405020304" pitchFamily="18" charset="0"/>
                <a:cs typeface="Arial"/>
              </a:rPr>
              <a:t>.</a:t>
            </a:r>
            <a:endParaRPr lang="en-GB" sz="1800" dirty="0">
              <a:effectLst/>
              <a:latin typeface="Arial"/>
              <a:ea typeface="Times New Roman" panose="02020603050405020304" pitchFamily="18" charset="0"/>
              <a:cs typeface="Arial"/>
            </a:endParaRPr>
          </a:p>
          <a:p>
            <a:r>
              <a:rPr lang="en-GB" sz="1800" dirty="0">
                <a:effectLst/>
                <a:highlight>
                  <a:srgbClr val="FFFF00"/>
                </a:highlight>
                <a:latin typeface="Arial"/>
                <a:ea typeface="Times New Roman" panose="02020603050405020304" pitchFamily="18" charset="0"/>
                <a:cs typeface="Arial"/>
              </a:rPr>
              <a:t> </a:t>
            </a:r>
            <a:endParaRPr lang="en-GB" sz="1800" dirty="0">
              <a:effectLst/>
              <a:latin typeface="Arial"/>
              <a:ea typeface="Times New Roman" panose="02020603050405020304" pitchFamily="18" charset="0"/>
              <a:cs typeface="Arial"/>
            </a:endParaRP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9811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This session uses the 2023 paper and other resources to suggest to delegates methods of improving candidate performance on the questions that use ‘Explain..’ and ‘Assess..’ as their command words. As already noted these dominate the specification and particularly this paper with only a handful of marks delivered by ‘Contrast…’ and ‘Calculate..’ and the MCQs.</a:t>
            </a:r>
          </a:p>
          <a:p>
            <a:endParaRPr lang="en-GB"/>
          </a:p>
          <a:p>
            <a:r>
              <a:rPr lang="en-GB"/>
              <a:t>	The 2023 paper was statistically comparable to the 2018 and 2019 papers insofar as grade outcomes are concerned .</a:t>
            </a:r>
            <a:endParaRPr lang="en-GB">
              <a:cs typeface="Calibri"/>
            </a:endParaRPr>
          </a:p>
          <a:p>
            <a:endParaRPr lang="en-GB"/>
          </a:p>
          <a:p>
            <a:r>
              <a:rPr lang="en-GB"/>
              <a:t>	1. Despite different perceptions of Paper 1 and Paper 2 they produced a very similar profile of results in 2018 and 2019</a:t>
            </a:r>
            <a:endParaRPr lang="en-GB">
              <a:cs typeface="Calibri"/>
            </a:endParaRPr>
          </a:p>
          <a:p>
            <a:r>
              <a:rPr lang="en-GB"/>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2261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r>
              <a:rPr lang="en-GB" sz="1800">
                <a:effectLst/>
                <a:latin typeface="Arial" panose="020B0604020202020204" pitchFamily="34" charset="0"/>
                <a:ea typeface="Times New Roman" panose="02020603050405020304" pitchFamily="18" charset="0"/>
              </a:rPr>
              <a:t>In practice the distinction between explanation and description is not straightforward. Explaining a phenomena such the changing velocity of a river downstream (Question 3c 2022) might involve stating a chain of points in the correct sequence such as; velocity often decreases downstream because channel become more efficient, thus reducing friction thus increasing velocity.</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One would also expect some explanation of why they become more efficient and/or what that increased efficiency ‘looks like’ but not at GCSE.  </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This is, of course can be rather more challenging when applied to meanders or beach profiles.  </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025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	</a:t>
            </a:r>
            <a:r>
              <a:rPr lang="en-GB" sz="1800">
                <a:effectLst/>
                <a:highlight>
                  <a:srgbClr val="FFFF00"/>
                </a:highlight>
                <a:latin typeface="Arial" panose="020B0604020202020204" pitchFamily="34" charset="0"/>
                <a:ea typeface="Times New Roman" panose="02020603050405020304" pitchFamily="18" charset="0"/>
              </a:rPr>
              <a:t>Each of these questions is clearly rooted in the specification where one particular bullet-point can be identified as the source</a:t>
            </a:r>
            <a:r>
              <a:rPr lang="en-GB" sz="1800">
                <a:effectLst/>
                <a:latin typeface="Arial" panose="020B0604020202020204" pitchFamily="34" charset="0"/>
                <a:ea typeface="Times New Roman" panose="02020603050405020304" pitchFamily="18" charset="0"/>
              </a:rPr>
              <a:t>. I</a:t>
            </a:r>
            <a:r>
              <a:rPr lang="en-GB"/>
              <a:t>t is useful to remind delegates that we try to ensure that terminology used in the specification is also used in questions. The alternative of using non-spec terms would lead to justifiable criticism that candidates were not familiar with the vocabulary used in the questions. However, we are actively exploring ways to ensure that candidates are not shut out from questions on grounds unrelated to their geographical knowledge and understanding. This includes taking advice from experts on language and accessibility and includes a forensic examination of inclusivity.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a:p>
          <a:p>
            <a:r>
              <a:rPr lang="en-GB"/>
              <a:t>	This is not an issue specific to geography; biology is also very terminologically ‘heavy’. </a:t>
            </a:r>
          </a:p>
          <a:p>
            <a:endParaRPr lang="en-GB"/>
          </a:p>
          <a:p>
            <a:r>
              <a:rPr lang="en-GB"/>
              <a:t>	It is clearly challenging to maintain the structure, coverage and continuity of a specification whilst making reforms to some aspects of it but we are engaged in the process which also offers significant opportunities, especially for candidates at the lower end of the ability range. A major desirable outcome would be to reduce the number of candidates who leave a substantial number of questions unanswered.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358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expectation here is that they often find human geography more interesting but sometimes more challenging. </a:t>
            </a:r>
          </a:p>
        </p:txBody>
      </p:sp>
      <p:sp>
        <p:nvSpPr>
          <p:cNvPr id="4" name="Slide Number Placeholder 3"/>
          <p:cNvSpPr>
            <a:spLocks noGrp="1"/>
          </p:cNvSpPr>
          <p:nvPr>
            <p:ph type="sldNum" sz="quarter" idx="5"/>
          </p:nvPr>
        </p:nvSpPr>
        <p:spPr/>
        <p:txBody>
          <a:bodyPr/>
          <a:lstStyle/>
          <a:p>
            <a:fld id="{33DA3B70-5811-4F60-8751-D895DB8E0A9C}" type="slidenum">
              <a:rPr lang="en-GB" smtClean="0"/>
              <a:t>15</a:t>
            </a:fld>
            <a:endParaRPr lang="en-GB"/>
          </a:p>
        </p:txBody>
      </p:sp>
    </p:spTree>
    <p:extLst>
      <p:ext uri="{BB962C8B-B14F-4D97-AF65-F5344CB8AC3E}">
        <p14:creationId xmlns:p14="http://schemas.microsoft.com/office/powerpoint/2010/main" val="96801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The next five slides cover the five exemplar questions and a modified version of the feedback offered in the Examiners’ report. Keywords are emboldened and commented on in the text. Reference can be made to the exemplars in the delegate pack as directed/desired by the presenter.</a:t>
            </a:r>
          </a:p>
          <a:p>
            <a:endParaRPr lang="en-GB"/>
          </a:p>
          <a:p>
            <a:r>
              <a:rPr lang="en-GB"/>
              <a:t>	In this example there is a very simple message – take the specification and highlight the keywords and use them in routine classwork and other assignments making sure that can. ‘Human activity’  was not seen to include coastal management – this is in  marked contrast with Example 2.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924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buClr>
                <a:srgbClr val="000000"/>
              </a:buClr>
              <a:buSzPts val="1400"/>
              <a:defRPr/>
            </a:pPr>
            <a:r>
              <a:rPr lang="en-GB" dirty="0"/>
              <a:t>	As noted in the introduction to the 2022 examiners’ report it was a feature of that year’s data that the physical geography ‘explain’ questions produced lower mean and modal marks than the human geography equivalents.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457200" indent="-228600">
              <a:buClr>
                <a:srgbClr val="000000"/>
              </a:buClr>
              <a:buSzPts val="1400"/>
              <a:defRPr/>
            </a:pPr>
            <a:r>
              <a:rPr lang="en-GB" dirty="0"/>
              <a:t> 	This year’s paper added the evidence that the management of physical processes is better understood than the processes themselves. </a:t>
            </a:r>
            <a:r>
              <a:rPr lang="en-GB" sz="1200" dirty="0">
                <a:latin typeface="Calibri"/>
                <a:ea typeface="Calibri" panose="020F0502020204030204" pitchFamily="34" charset="0"/>
                <a:cs typeface="Calibri"/>
              </a:rPr>
              <a:t>This question produced a very high mean which is typical of questions addressing this section of the specification. This probably reinforces the view that many candidates did not recognise that ‘coastal management’ was a legitimate human activity in their answers to Q2c.</a:t>
            </a:r>
            <a:r>
              <a:rPr lang="en-GB" dirty="0">
                <a:latin typeface="Calibri"/>
                <a:ea typeface="Calibri" panose="020F0502020204030204" pitchFamily="34" charset="0"/>
                <a:cs typeface="Calibri"/>
              </a:rPr>
              <a:t>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9647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sensitive area of the specification and several examiners noted, with some distaste answers that were very close to the boundary of acceptability. Some, more thoughtful responses, recognised that constitutional racism might generate variations in diversity. 	</a:t>
            </a:r>
          </a:p>
          <a:p>
            <a:endParaRPr lang="en-GB">
              <a:cs typeface="Calibri"/>
            </a:endParaRPr>
          </a:p>
          <a:p>
            <a:r>
              <a:rPr lang="en-GB" dirty="0"/>
              <a:t>In 2022, one of most common avoidable errors was a failure to note that ‘international migration’ was the focus and not migration in general so a number of candidates concentrated on regional shifts perhaps reflecting a ‘mock’ paper or material gathered from their case-study city.  This years cohort had the previous question to thank for the definition of ethnic diversity!</a:t>
            </a:r>
            <a:endParaRPr lang="en-GB" dirty="0">
              <a:cs typeface="Calibri"/>
            </a:endParaRP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6166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r>
              <a:rPr lang="en-GB" dirty="0"/>
              <a:t>It is worth reminding candidates about the multiple overlaps between their fieldwork experiences and the questions on the paper and not just the Section C questions. Terminological overlap is particularly apparent in questions 2,3 and 6. </a:t>
            </a:r>
            <a:endParaRPr lang="en-GB"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092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one very significant point to make about preparing students for these ‘Explain…’ questions.  With the exception of the relatively rare ‘Explain one..’ or ‘Explain why… ‘ with a 4-mark tariff candidates will only need to make two explanatory points for each process or phenomenon that are asked to explain. The only 4-mark Explain why..’ question in this set is this example drawn from an area of the specification where candidates have usually performed well. </a:t>
            </a:r>
          </a:p>
          <a:p>
            <a:endParaRPr lang="en-GB" dirty="0"/>
          </a:p>
          <a:p>
            <a:r>
              <a:rPr lang="en-GB" dirty="0"/>
              <a:t>Another feature of candidate responses to be aware of is the general weakness of case-study knowledge. Despite the best efforts of many teachers the factual located evidence is often missing even with the clear instruction to name a city. For many that is all that they do by way of location and some don’t manage that. It is a shame because located adds detail and acts as an </a:t>
            </a:r>
            <a:r>
              <a:rPr lang="en-GB" i="1" dirty="0"/>
              <a:t>aide memoire </a:t>
            </a:r>
            <a:r>
              <a:rPr lang="en-GB" i="0" dirty="0"/>
              <a:t>over the processes,</a:t>
            </a:r>
            <a:endParaRPr lang="en-GB" i="0"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73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a:ea typeface="MS PGothic"/>
                <a:cs typeface="Arial"/>
              </a:rPr>
              <a:t>	We will divide the 2 hours into 3 unequal sessions. Given the importance of the ‘Explain..‘ and ‘Assess..’ questions which pose common challenges the second session will dominate. </a:t>
            </a:r>
            <a:endParaRPr lang="en-GB" altLang="en-US">
              <a:latin typeface="Arial" pitchFamily="34" charset="0"/>
              <a:ea typeface="MS PGothic" pitchFamily="34" charset="-128"/>
            </a:endParaRPr>
          </a:p>
          <a:p>
            <a:endParaRPr lang="en-GB" altLang="en-US">
              <a:latin typeface="Arial" pitchFamily="34" charset="0"/>
              <a:ea typeface="MS PGothic" pitchFamily="34" charset="-128"/>
            </a:endParaRPr>
          </a:p>
          <a:p>
            <a:r>
              <a:rPr lang="en-GB" altLang="en-US">
                <a:latin typeface="Arial"/>
                <a:ea typeface="MS PGothic"/>
                <a:cs typeface="Arial"/>
              </a:rPr>
              <a:t>	In both the Session 2 and Session 3 we’ll review candidate performance in the 2023 examination drawing lessons that will help improve performance in 2024.</a:t>
            </a:r>
          </a:p>
          <a:p>
            <a:endParaRPr lang="en-US" altLang="en-US">
              <a:latin typeface="Arial" pitchFamily="34" charset="0"/>
              <a:ea typeface="MS PGothic" pitchFamily="34" charset="-128"/>
            </a:endParaRPr>
          </a:p>
        </p:txBody>
      </p:sp>
      <p:sp>
        <p:nvSpPr>
          <p:cNvPr id="81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pitchFamily="34" charset="0"/>
                <a:ea typeface="MS PGothic" pitchFamily="34" charset="-128"/>
              </a:defRPr>
            </a:lvl1pPr>
            <a:lvl2pPr marL="702756" indent="-270291">
              <a:defRPr sz="2300">
                <a:solidFill>
                  <a:schemeClr val="tx1"/>
                </a:solidFill>
                <a:latin typeface="Arial" pitchFamily="34" charset="0"/>
                <a:ea typeface="MS PGothic" pitchFamily="34" charset="-128"/>
              </a:defRPr>
            </a:lvl2pPr>
            <a:lvl3pPr marL="1081164" indent="-216233">
              <a:defRPr sz="2300">
                <a:solidFill>
                  <a:schemeClr val="tx1"/>
                </a:solidFill>
                <a:latin typeface="Arial" pitchFamily="34" charset="0"/>
                <a:ea typeface="MS PGothic" pitchFamily="34" charset="-128"/>
              </a:defRPr>
            </a:lvl3pPr>
            <a:lvl4pPr marL="1513629" indent="-216233">
              <a:defRPr sz="2300">
                <a:solidFill>
                  <a:schemeClr val="tx1"/>
                </a:solidFill>
                <a:latin typeface="Arial" pitchFamily="34" charset="0"/>
                <a:ea typeface="MS PGothic" pitchFamily="34" charset="-128"/>
              </a:defRPr>
            </a:lvl4pPr>
            <a:lvl5pPr marL="1946095" indent="-216233">
              <a:defRPr sz="2300">
                <a:solidFill>
                  <a:schemeClr val="tx1"/>
                </a:solidFill>
                <a:latin typeface="Arial" pitchFamily="34" charset="0"/>
                <a:ea typeface="MS PGothic" pitchFamily="34" charset="-128"/>
              </a:defRPr>
            </a:lvl5pPr>
            <a:lvl6pPr marL="2378560" indent="-216233" eaLnBrk="0" fontAlgn="base" hangingPunct="0">
              <a:spcBef>
                <a:spcPct val="0"/>
              </a:spcBef>
              <a:spcAft>
                <a:spcPct val="0"/>
              </a:spcAft>
              <a:defRPr sz="2300">
                <a:solidFill>
                  <a:schemeClr val="tx1"/>
                </a:solidFill>
                <a:latin typeface="Arial" pitchFamily="34" charset="0"/>
                <a:ea typeface="MS PGothic" pitchFamily="34" charset="-128"/>
              </a:defRPr>
            </a:lvl6pPr>
            <a:lvl7pPr marL="2811026" indent="-216233" eaLnBrk="0" fontAlgn="base" hangingPunct="0">
              <a:spcBef>
                <a:spcPct val="0"/>
              </a:spcBef>
              <a:spcAft>
                <a:spcPct val="0"/>
              </a:spcAft>
              <a:defRPr sz="2300">
                <a:solidFill>
                  <a:schemeClr val="tx1"/>
                </a:solidFill>
                <a:latin typeface="Arial" pitchFamily="34" charset="0"/>
                <a:ea typeface="MS PGothic" pitchFamily="34" charset="-128"/>
              </a:defRPr>
            </a:lvl7pPr>
            <a:lvl8pPr marL="3243491" indent="-216233" eaLnBrk="0" fontAlgn="base" hangingPunct="0">
              <a:spcBef>
                <a:spcPct val="0"/>
              </a:spcBef>
              <a:spcAft>
                <a:spcPct val="0"/>
              </a:spcAft>
              <a:defRPr sz="2300">
                <a:solidFill>
                  <a:schemeClr val="tx1"/>
                </a:solidFill>
                <a:latin typeface="Arial" pitchFamily="34" charset="0"/>
                <a:ea typeface="MS PGothic" pitchFamily="34" charset="-128"/>
              </a:defRPr>
            </a:lvl8pPr>
            <a:lvl9pPr marL="3675957" indent="-216233" eaLnBrk="0" fontAlgn="base" hangingPunct="0">
              <a:spcBef>
                <a:spcPct val="0"/>
              </a:spcBef>
              <a:spcAft>
                <a:spcPct val="0"/>
              </a:spcAft>
              <a:defRPr sz="2300">
                <a:solidFill>
                  <a:schemeClr val="tx1"/>
                </a:solidFill>
                <a:latin typeface="Arial" pitchFamily="34" charset="0"/>
                <a:ea typeface="MS PGothic" pitchFamily="34" charset="-128"/>
              </a:defRPr>
            </a:lvl9pPr>
          </a:lstStyle>
          <a:p>
            <a:fld id="{1A6DAE7B-2A3F-4B2E-89D2-0AC5458659AE}" type="slidenum">
              <a:rPr lang="en-GB" altLang="en-US" sz="1100">
                <a:solidFill>
                  <a:prstClr val="black"/>
                </a:solidFill>
                <a:cs typeface="Arial" pitchFamily="34" charset="0"/>
              </a:rPr>
              <a:pPr/>
              <a:t>2</a:t>
            </a:fld>
            <a:endParaRPr lang="en-GB" altLang="en-US" sz="1100">
              <a:solidFill>
                <a:prstClr val="black"/>
              </a:solidFill>
              <a:cs typeface="Arial" pitchFamily="34" charset="0"/>
            </a:endParaRPr>
          </a:p>
        </p:txBody>
      </p:sp>
    </p:spTree>
    <p:extLst>
      <p:ext uri="{BB962C8B-B14F-4D97-AF65-F5344CB8AC3E}">
        <p14:creationId xmlns:p14="http://schemas.microsoft.com/office/powerpoint/2010/main" val="3278268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course it would be useful to build from early Year 10 questions that are dominated by two-mark ‘Explain one….’ moving on to three-mark ‘Explain one‘ and ‘Explain two’ (scaffolded) for 4-marks as the course unfolds. </a:t>
            </a:r>
          </a:p>
          <a:p>
            <a:pPr>
              <a:defRPr/>
            </a:pPr>
            <a:endParaRPr lang="en-GB" sz="1800" dirty="0">
              <a:effectLst/>
              <a:highlight>
                <a:srgbClr val="FFFF00"/>
              </a:highlight>
              <a:latin typeface="Arial"/>
              <a:ea typeface="Times New Roman" panose="02020603050405020304" pitchFamily="18" charset="0"/>
              <a:cs typeface="Arial"/>
            </a:endParaRPr>
          </a:p>
          <a:p>
            <a:pPr>
              <a:defRPr/>
            </a:pPr>
            <a:r>
              <a:rPr lang="en-GB" sz="1800" dirty="0">
                <a:effectLst/>
                <a:highlight>
                  <a:srgbClr val="FFFF00"/>
                </a:highlight>
                <a:latin typeface="Arial"/>
                <a:ea typeface="Times New Roman" panose="02020603050405020304" pitchFamily="18" charset="0"/>
                <a:cs typeface="Arial"/>
              </a:rPr>
              <a:t>There is a very wide range of </a:t>
            </a:r>
            <a:r>
              <a:rPr lang="en-GB" sz="1800" dirty="0">
                <a:highlight>
                  <a:srgbClr val="FFFF00"/>
                </a:highlight>
                <a:latin typeface="Arial"/>
                <a:ea typeface="Times New Roman" panose="02020603050405020304" pitchFamily="18" charset="0"/>
                <a:cs typeface="Arial"/>
              </a:rPr>
              <a:t>endorsed resources from publishers to</a:t>
            </a:r>
            <a:r>
              <a:rPr lang="en-GB" sz="1800" dirty="0">
                <a:effectLst/>
                <a:highlight>
                  <a:srgbClr val="FFFF00"/>
                </a:highlight>
                <a:latin typeface="Arial"/>
                <a:ea typeface="Times New Roman" panose="02020603050405020304" pitchFamily="18" charset="0"/>
                <a:cs typeface="Arial"/>
              </a:rPr>
              <a:t> </a:t>
            </a:r>
            <a:r>
              <a:rPr lang="en-GB" sz="1800" dirty="0">
                <a:highlight>
                  <a:srgbClr val="FFFF00"/>
                </a:highlight>
                <a:latin typeface="Arial"/>
                <a:ea typeface="Times New Roman" panose="02020603050405020304" pitchFamily="18" charset="0"/>
                <a:cs typeface="Arial"/>
              </a:rPr>
              <a:t>support centres with teaching Specification B</a:t>
            </a:r>
            <a:r>
              <a:rPr lang="en-GB" sz="1800" dirty="0">
                <a:effectLst/>
                <a:highlight>
                  <a:srgbClr val="FFFF00"/>
                </a:highlight>
                <a:latin typeface="Arial"/>
                <a:ea typeface="Times New Roman" panose="02020603050405020304" pitchFamily="18" charset="0"/>
                <a:cs typeface="Arial"/>
              </a:rPr>
              <a:t>.</a:t>
            </a:r>
            <a:r>
              <a:rPr lang="en-GB" sz="1800" dirty="0">
                <a:highlight>
                  <a:srgbClr val="FFFF00"/>
                </a:highlight>
                <a:latin typeface="Arial"/>
                <a:ea typeface="Times New Roman" panose="02020603050405020304" pitchFamily="18" charset="0"/>
                <a:cs typeface="Arial"/>
              </a:rPr>
              <a:t> Pearson, OUP, Pumpkin Interactive and </a:t>
            </a:r>
            <a:r>
              <a:rPr lang="en-GB" sz="1800" dirty="0" err="1">
                <a:highlight>
                  <a:srgbClr val="FFFF00"/>
                </a:highlight>
                <a:latin typeface="Arial"/>
                <a:ea typeface="Times New Roman" panose="02020603050405020304" pitchFamily="18" charset="0"/>
                <a:cs typeface="Arial"/>
              </a:rPr>
              <a:t>ZigZag</a:t>
            </a:r>
            <a:r>
              <a:rPr lang="en-GB" sz="1800" dirty="0">
                <a:highlight>
                  <a:srgbClr val="FFFF00"/>
                </a:highlight>
                <a:latin typeface="Arial"/>
                <a:ea typeface="Times New Roman" panose="02020603050405020304" pitchFamily="18" charset="0"/>
                <a:cs typeface="Arial"/>
              </a:rPr>
              <a:t> Education all publish endorsed resources for this specification. </a:t>
            </a:r>
            <a:endParaRPr lang="en-GB" sz="1800" dirty="0">
              <a:effectLst/>
              <a:latin typeface="Arial"/>
              <a:ea typeface="Times New Roman" panose="02020603050405020304" pitchFamily="18" charset="0"/>
              <a:cs typeface="Arial"/>
            </a:endParaRPr>
          </a:p>
          <a:p>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025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Image updated 29/06/23 by Dominique: AL1217924</a:t>
            </a:r>
            <a:endParaRPr lang="en-US"/>
          </a:p>
          <a:p>
            <a:endParaRPr lang="en-GB">
              <a:ea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2919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2800" dirty="0"/>
              <a:t>	The first ‘Assess..’ question on this paper produced a relatively high mean mark. It is reasonable to assume that this reflected both the familiarity of the topic but also the introduction of a specific instruction to all candidates that they ‘must use evidence from Figure 2a and 2b’ in their answers. It is worth remarking that tables and text are generally easier to process for candidates than maps and photographs. Centres would be well advised to build in map and photo resources into their schemes of work.</a:t>
            </a:r>
            <a:endParaRPr lang="en-GB" sz="280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2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28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2800" dirty="0"/>
          </a:p>
          <a:p>
            <a:pPr marL="457200" indent="-228600">
              <a:buClr>
                <a:srgbClr val="000000"/>
              </a:buClr>
              <a:buSzPts val="1400"/>
              <a:defRPr/>
            </a:pPr>
            <a:r>
              <a:rPr lang="en-GB" sz="2800" dirty="0"/>
              <a:t>	There were significantly fewer blank responses (just 9% failed to gain a mark) and although the AO3 material was patchy and sometimes missing altogether in level 1 answers a significant number did pick up an AO4 mark. This was often to note that in the twenty years between 2000 and 2019 there had been 17 major flood events. Obviously more developed answers offered possible reasons for this and also drew on the information in Figure 2b in pointing out that despite the abundance of flood events in the 2000-2019 period their impact is measured by the number who died was notably lower that the 1953 event. </a:t>
            </a:r>
            <a:endParaRPr lang="en-GB" sz="2800" dirty="0">
              <a:cs typeface="Calibri"/>
            </a:endParaRPr>
          </a:p>
          <a:p>
            <a:pPr marL="457200" indent="-228600">
              <a:buClr>
                <a:srgbClr val="000000"/>
              </a:buClr>
              <a:buSzPts val="1400"/>
              <a:defRPr/>
            </a:pPr>
            <a:endParaRPr lang="en-GB" sz="280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2800" dirty="0"/>
              <a:t>Generally, it was only the level 3 responses that made any comment at all about the geographical distribution of these events or, indeed, recognised that the events included both river flooding as well as coastal flooding.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buClr>
                <a:srgbClr val="000000"/>
              </a:buClr>
              <a:buSzPts val="1400"/>
              <a:defRPr/>
            </a:pPr>
            <a:r>
              <a:rPr lang="en-GB" sz="1800" dirty="0">
                <a:effectLst/>
                <a:latin typeface="Calibri"/>
                <a:ea typeface="Calibri" panose="020F0502020204030204" pitchFamily="34" charset="0"/>
                <a:cs typeface="Calibri"/>
              </a:rPr>
              <a:t>		The most obvious route to achieving improved performance is for candidates to recognise that there is AO4 credit 	available by extracting information from the resource.</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buClr>
                <a:srgbClr val="000000"/>
              </a:buClr>
              <a:buSzPts val="1400"/>
              <a:buFont typeface="Arial" panose="020B0604020202020204" pitchFamily="34" charset="0"/>
              <a:buChar char="•"/>
              <a:defRPr/>
            </a:pPr>
            <a:r>
              <a:rPr lang="en-GB" sz="1800" dirty="0">
                <a:effectLst/>
                <a:latin typeface="Calibri"/>
                <a:ea typeface="Calibri" panose="020F0502020204030204" pitchFamily="34" charset="0"/>
                <a:cs typeface="Calibri"/>
              </a:rPr>
              <a:t>	There is really no obvious reason why more candidates don’t achieve this, just by applying a few very simple rules as 	outlined in the ERA.</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0445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2800" dirty="0"/>
              <a:t>	As with Q4 this ‘geographical issue’ question stimulated some excellent answers. Similarly, the instruction that ‘You must use 	evidence from Figure 6 in your answer’ seems to have had a positive impact on candidates who, in the past, might have 	omitted to answer the question altogether. Certainly, the number of non-responses was significantly down from the levels 	recorded by the examining teams in previous years although we have work to do to reduce it further. </a:t>
            </a:r>
          </a:p>
          <a:p>
            <a:pPr>
              <a:lnSpc>
                <a:spcPct val="107000"/>
              </a:lnSpc>
              <a:spcAft>
                <a:spcPts val="800"/>
              </a:spcAft>
            </a:pPr>
            <a:endParaRPr lang="en-GB" sz="2800" dirty="0"/>
          </a:p>
          <a:p>
            <a:pPr>
              <a:lnSpc>
                <a:spcPct val="107000"/>
              </a:lnSpc>
              <a:spcAft>
                <a:spcPts val="800"/>
              </a:spcAft>
            </a:pPr>
            <a:r>
              <a:rPr lang="en-GB" sz="2800" dirty="0"/>
              <a:t>	The mean mark (out of 12) given that the 4 </a:t>
            </a:r>
            <a:r>
              <a:rPr lang="en-GB" sz="2800" dirty="0" err="1"/>
              <a:t>SPaG</a:t>
            </a:r>
            <a:r>
              <a:rPr lang="en-GB" sz="2800" dirty="0"/>
              <a:t> marks are added to this question was 6.40 and the modal mark 6 which is, 	as with Q4 , exactly the spread that these questions are designed to achieve. They should discriminate and they do. There are 	issues to debate about the focus of the questions but it the resource will always be unfamiliar.   </a:t>
            </a:r>
            <a:endParaRPr lang="en-GB" sz="2800" dirty="0">
              <a:cs typeface="Calibri"/>
            </a:endParaRPr>
          </a:p>
          <a:p>
            <a:pPr>
              <a:lnSpc>
                <a:spcPct val="107000"/>
              </a:lnSpc>
              <a:spcAft>
                <a:spcPts val="800"/>
              </a:spcAft>
            </a:pPr>
            <a:endParaRPr lang="en-GB" sz="2800" dirty="0"/>
          </a:p>
          <a:p>
            <a:pPr>
              <a:lnSpc>
                <a:spcPct val="107000"/>
              </a:lnSpc>
              <a:spcAft>
                <a:spcPts val="800"/>
              </a:spcAft>
            </a:pPr>
            <a:r>
              <a:rPr lang="en-GB" sz="2800" dirty="0"/>
              <a:t>	Both AO4 and AO3 content were highly variable across the cohort delivering a high standard deviation as is desirable in 	these demanding questions. Level 1 responses were characterised by a partial AO4 recognition of the differences between 	the populations in terms of their age structure generalised to be rural = old, urban = young. The AO3 explanation of this was 	generally related to either crime of the pursuit of a ‘quiet life’ driving urban to rural migration. Candidates that used the data 	at the bottom of page 16 were able to add more subtlety to their explanations and the most impressive responses 	recognised that the demographic distinction between urban and rural populations varied significantly depending on their 	relative locations and the economic and social relationships between them. The candidates who deployed their knowledge 	and understanding drawn from sections 5.7 and 5.8 on the specification often did very well indeed.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a:ea typeface="Calibri" panose="020F0502020204030204" pitchFamily="34" charset="0"/>
                <a:cs typeface="Calibri"/>
              </a:rPr>
              <a:t>Summary</a:t>
            </a:r>
            <a:r>
              <a:rPr lang="en-GB" sz="1800" b="1" dirty="0">
                <a:latin typeface="Calibri"/>
                <a:ea typeface="Calibri" panose="020F0502020204030204" pitchFamily="34" charset="0"/>
                <a:cs typeface="Calibri"/>
              </a:rPr>
              <a:t> </a:t>
            </a:r>
            <a:endParaRPr lang="en-GB" sz="1800" b="1" dirty="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r>
              <a:rPr lang="en-GB" sz="1800" b="0" dirty="0">
                <a:effectLst/>
                <a:latin typeface="Calibri"/>
                <a:ea typeface="Calibri" panose="020F0502020204030204" pitchFamily="34" charset="0"/>
                <a:cs typeface="Calibri"/>
              </a:rPr>
              <a:t>There was nothing untoward about the performance of this paper when compared with previous questions</a:t>
            </a:r>
          </a:p>
          <a:p>
            <a:pPr marL="228600" indent="0">
              <a:lnSpc>
                <a:spcPct val="107000"/>
              </a:lnSpc>
              <a:spcAft>
                <a:spcPts val="800"/>
              </a:spcAft>
              <a:buFont typeface="Arial" panose="020B0604020202020204" pitchFamily="34" charset="0"/>
              <a:buNone/>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r>
              <a:rPr lang="en-GB" sz="1800" b="0" dirty="0">
                <a:effectLst/>
                <a:latin typeface="Calibri"/>
                <a:ea typeface="Calibri" panose="020F0502020204030204" pitchFamily="34" charset="0"/>
                <a:cs typeface="Calibri"/>
              </a:rPr>
              <a:t>There is plenty of evidence that candidates at the lower end of the ability can and do tackle extended questions.</a:t>
            </a:r>
          </a:p>
          <a:p>
            <a:pPr marL="514350" indent="-285750">
              <a:lnSpc>
                <a:spcPct val="107000"/>
              </a:lnSpc>
              <a:spcAft>
                <a:spcPts val="800"/>
              </a:spcAft>
              <a:buFont typeface="Arial" panose="020B0604020202020204" pitchFamily="34" charset="0"/>
              <a:buChar char="•"/>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r>
              <a:rPr lang="en-GB" sz="1800" b="0" dirty="0">
                <a:effectLst/>
                <a:latin typeface="Calibri"/>
                <a:ea typeface="Calibri" panose="020F0502020204030204" pitchFamily="34" charset="0"/>
                <a:cs typeface="Calibri"/>
              </a:rPr>
              <a:t>The most obvious pathway to improving confidence on the resource based questions is to build it through classroom exercises that begin with simple extraction of information, especially</a:t>
            </a:r>
            <a:r>
              <a:rPr lang="en-GB" sz="18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 patterns and trends. In other words the AO4 element.</a:t>
            </a:r>
          </a:p>
          <a:p>
            <a:pPr marL="514350" indent="-285750">
              <a:lnSpc>
                <a:spcPct val="107000"/>
              </a:lnSpc>
              <a:spcAft>
                <a:spcPts val="800"/>
              </a:spcAft>
              <a:buFont typeface="Arial" panose="020B0604020202020204" pitchFamily="34" charset="0"/>
              <a:buChar char="•"/>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r>
              <a:rPr lang="en-GB" sz="1800" b="0" dirty="0">
                <a:effectLst/>
                <a:latin typeface="Calibri"/>
                <a:ea typeface="Calibri" panose="020F0502020204030204" pitchFamily="34" charset="0"/>
                <a:cs typeface="Calibri"/>
              </a:rPr>
              <a:t>Once this is achieved start introducing AO3 by follow up brainstorming the possible/plausible reasons for the patterns and trends.</a:t>
            </a:r>
            <a:r>
              <a:rPr lang="en-GB" sz="1800" dirty="0">
                <a:latin typeface="Calibri"/>
                <a:ea typeface="Calibri" panose="020F0502020204030204" pitchFamily="34" charset="0"/>
                <a:cs typeface="Calibri"/>
              </a:rPr>
              <a:t> </a:t>
            </a:r>
            <a:endParaRPr lang="en-GB" sz="1800" b="0" dirty="0">
              <a:effectLst/>
              <a:latin typeface="Calibri" panose="020F0502020204030204" pitchFamily="34" charset="0"/>
              <a:ea typeface="Calibri" panose="020F0502020204030204" pitchFamily="34" charset="0"/>
              <a:cs typeface="Calibri"/>
            </a:endParaRPr>
          </a:p>
          <a:p>
            <a:pPr marL="228600" indent="0">
              <a:lnSpc>
                <a:spcPct val="107000"/>
              </a:lnSpc>
              <a:spcAft>
                <a:spcPts val="800"/>
              </a:spcAft>
              <a:buFont typeface="Arial" panose="020B0604020202020204" pitchFamily="34" charset="0"/>
              <a:buNone/>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r>
              <a:rPr lang="en-GB" sz="1800" b="0" dirty="0">
                <a:effectLst/>
                <a:latin typeface="Calibri"/>
                <a:ea typeface="Calibri" panose="020F0502020204030204" pitchFamily="34" charset="0"/>
                <a:cs typeface="Calibri"/>
              </a:rPr>
              <a:t>Use past resources for these exercises drawing them from past papers including those used on questions other than the 8-markers – for example the Q10 resource on the SAMS – describe the pattern of deprivation and then explain possible reasons for it.</a:t>
            </a:r>
          </a:p>
          <a:p>
            <a:pPr marL="228600" indent="0">
              <a:lnSpc>
                <a:spcPct val="107000"/>
              </a:lnSpc>
              <a:spcAft>
                <a:spcPts val="800"/>
              </a:spcAft>
              <a:buFont typeface="Arial" panose="020B0604020202020204" pitchFamily="34" charset="0"/>
              <a:buNone/>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r>
              <a:rPr lang="en-GB" sz="1800" b="0" dirty="0">
                <a:effectLst/>
                <a:latin typeface="Calibri"/>
                <a:ea typeface="Calibri" panose="020F0502020204030204" pitchFamily="34" charset="0"/>
                <a:cs typeface="Calibri"/>
              </a:rPr>
              <a:t>The final part of this exercise would be assess the relative importance of these possible reasons.</a:t>
            </a:r>
          </a:p>
          <a:p>
            <a:pPr marL="228600" indent="0">
              <a:lnSpc>
                <a:spcPct val="107000"/>
              </a:lnSpc>
              <a:spcAft>
                <a:spcPts val="800"/>
              </a:spcAft>
              <a:buFont typeface="Arial" panose="020B0604020202020204" pitchFamily="34" charset="0"/>
              <a:buNone/>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42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few slides offer some suggestions of how to deliver the skills necessary to answer these resource based 8-mark questions. The AO4 here is that there is clearly a relationship; specifically that there is an inverse relationship between altitude and population density . One wouldn’t expect students to use a phrase such as ‘inverse relationship’ nor need they do so but however they express it the basic idea would get them credit. However they should also note that the relationship isn’t perfect. There are lowland areas with low population density as well as highland areas and some might identify these – at a basic level ‘eastern England, better would be East Anglia, some might identify Norfolk or Lincolnshire but not so many! All that is AO4 which with a little data e.g. quoting a little data from the resources would warrant 4 AO4 marks. Then the AO3 is what they do with it to answer the question. That is built on the knowledge and understanding that you have given them in delivering your overview of the UK’s physical and human geography. So altitude is really important because (here comes the AO3) the higher one gets the colder it is which;</a:t>
            </a:r>
          </a:p>
          <a:p>
            <a:endParaRPr lang="en-GB" dirty="0"/>
          </a:p>
          <a:p>
            <a:r>
              <a:rPr lang="en-GB" dirty="0"/>
              <a:t>A  Reduces the carrying capacity</a:t>
            </a:r>
          </a:p>
          <a:p>
            <a:r>
              <a:rPr lang="en-GB" dirty="0"/>
              <a:t>B  Makes it harder live because it is colder</a:t>
            </a:r>
          </a:p>
          <a:p>
            <a:r>
              <a:rPr lang="en-GB" dirty="0"/>
              <a:t>C  Is a bad thing</a:t>
            </a:r>
          </a:p>
          <a:p>
            <a:endParaRPr lang="en-GB" dirty="0"/>
          </a:p>
          <a:p>
            <a:r>
              <a:rPr lang="en-GB" dirty="0"/>
              <a:t>Of course (a) is better but (b) would also be credited whereas (c) would not because we are not told why.</a:t>
            </a:r>
          </a:p>
          <a:p>
            <a:endParaRPr lang="en-GB" dirty="0"/>
          </a:p>
          <a:p>
            <a:r>
              <a:rPr lang="en-GB" dirty="0"/>
              <a:t>We are already in level 2 and to round it off it might be suggested that</a:t>
            </a:r>
          </a:p>
          <a:p>
            <a:endParaRPr lang="en-GB" dirty="0"/>
          </a:p>
          <a:p>
            <a:r>
              <a:rPr lang="en-GB" dirty="0"/>
              <a:t>A  Some lowland areas have very poor soils</a:t>
            </a:r>
          </a:p>
          <a:p>
            <a:r>
              <a:rPr lang="en-GB" dirty="0"/>
              <a:t>B  Some lowland areas are used for other things such as farming</a:t>
            </a:r>
          </a:p>
          <a:p>
            <a:r>
              <a:rPr lang="en-GB" dirty="0"/>
              <a:t>C  Some lowland areas are too cold</a:t>
            </a:r>
          </a:p>
          <a:p>
            <a:endParaRPr lang="en-GB" dirty="0"/>
          </a:p>
          <a:p>
            <a:r>
              <a:rPr lang="en-GB" dirty="0"/>
              <a:t>Again (a)  works well and (b) is acceptable but (c) is adding nothing meaningful.</a:t>
            </a:r>
          </a:p>
          <a:p>
            <a:endParaRPr lang="en-GB" dirty="0"/>
          </a:p>
          <a:p>
            <a:r>
              <a:rPr lang="en-GB" dirty="0"/>
              <a:t>So the route to a 5+ answer is decent AO4 – skills that you can practice every lesson, should that be necessary,  whilst the AO3 comes from your teaching of basic relationships and concepts  - please see the following slides.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110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Centres might find it useful to review their candidates understanding of key ideas by choosing resources that lend themselves to questions very similar to that shown on the previous slide. Obviously they could, as here use the relief map but they could also use the population density/distribution map from the previous slide – a question that almost replicates that on the previous slide but with one less stage in establishing the relationship. Candidates might need reminding what exactly a mean temperature means! They will certainly need some help with the idea that in the pre-modern era climate, soils and geology, amongst other physical factors would determine the capacity of an area to support a population. There was a reason why south-east England was more densely populated than north-west Scotland. They are not, of course, going to be asked about the historical development on the UK’s population but understanding concepts such as growing season and carrying capacity are very helpful. So too the idea of inertia why patterns established a log time ago remain relevant today.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1474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	This technique is broken down into three parts, overview, sub-division and spotting any anomalies. It can be done with classroom seating. Is the distribution even or uneven, is it is uneven (as it almost always will be) can you divide up the room into homogenous zones? If you can area there any oddities or anomalies that might be worth mentioning – after population distribution doesn’t always decrease with altitude – certainly not in Ecuador; at least not consistently so</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9541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There is a very simple vocabulary here. Resource based questions frequently ask candidates to explain distributions in which case they will need to describe them too. The AO4 skill of extracting patterns from maps is markedly less well-developed than was once was the case, perhaps not helped by the rise of satnavs and other GIS locational tools. Candidates are less used to taking an overview than their parents and grandparents who needed basic map reading skills to get about.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There is a remarkable tendency to ignore information that is provided on maps especially but not exclusively numeric data. If we refer back to Slide 10 both the data on population density and the data on altitudes would have allowed candidates to note that in general population density above 100m was below i1 person per hectare. Candidates who were not able to offer any reasons for this drawn from their understanding of Topic 1 would still pick up credit for this observation. The use of comparative language also helps – A is more densely populated than B is better than A has a high population density. B has a low population density. If candidates can manipulate data further by saying that population density in A is ‘five times higher than it is in Area B’ or as with slide 11 ‘mean summer temperatures are at least 7</a:t>
            </a:r>
            <a:r>
              <a:rPr lang="en-GB" sz="1800" baseline="30000">
                <a:effectLst/>
                <a:latin typeface="Calibri" panose="020F0502020204030204" pitchFamily="34" charset="0"/>
                <a:ea typeface="Calibri" panose="020F0502020204030204" pitchFamily="34" charset="0"/>
                <a:cs typeface="Times New Roman" panose="02020603050405020304" pitchFamily="18" charset="0"/>
              </a:rPr>
              <a:t>o </a:t>
            </a:r>
            <a:r>
              <a:rPr lang="en-GB" sz="1800">
                <a:effectLst/>
                <a:latin typeface="Calibri" panose="020F0502020204030204" pitchFamily="34" charset="0"/>
                <a:ea typeface="Calibri" panose="020F0502020204030204" pitchFamily="34" charset="0"/>
                <a:cs typeface="Times New Roman" panose="02020603050405020304" pitchFamily="18" charset="0"/>
              </a:rPr>
              <a:t>C higher in central London than they are in parts of the Scottish Highlands’ then they have, in effect created their own data from the resource – a high level skill which is teachable and learnable with repetition and a bit of imagination. Of course not all will manage this in the examination hall but some will.</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6819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Give delegates a few minutes to gather their own thoughts about these four examples – you might suggest that to add a layer of reality a north point and a scale might be added. You can them make the point the candidates should use these pieces of information to describe the four contrasting distributions. </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717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	Once again this can be broken down and using quite a limited range of vocabulary trends can be described allowing better analysis; is the overall trend up/down or constant- in other words does it end up where it started or not; is that trend consistent or irregular and does the rate of change vary.</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04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196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	Once again this can be broken down and using quite a limited range of vocabulary trends can be described allowing better analysis; is the overall trend up/down or constant- in other words does it end up where it started or not; is that trend consistent or irregular and does the rate of change vary.</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4452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	Give delegates a few minutes to gather their own thoughts about this line graph – you might suggest that to add a layer of reality their students should imagine that this is a record of their marks in Geography (y-axis) over time (x-axis) although some might prefer not to do so!  You can them make the point the candidates should use these pieces of information to describe this trend, perhaps dividing it into three sub-sections</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2644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Image updated 05/07/23 by Dominique: </a:t>
            </a:r>
            <a:r>
              <a:rPr lang="en-GB" sz="2800" b="1" i="0">
                <a:effectLst/>
                <a:latin typeface="Roboto"/>
                <a:ea typeface="Roboto"/>
                <a:cs typeface="Roboto"/>
              </a:rPr>
              <a:t>AL1341357</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a:ea typeface="Calibri" panose="020F0502020204030204" pitchFamily="34" charset="0"/>
                <a:cs typeface="Calibri"/>
              </a:rPr>
              <a:t>There are two embedded links here to the NERC map(s) of UK land use and the BGS site within its extensive range of geology maps of the UK. Geology is an area of weakness for many candidates – the point of the image here is that this ‘rock’</a:t>
            </a:r>
            <a:r>
              <a:rPr lang="en-GB" sz="1800">
                <a:latin typeface="Calibri"/>
                <a:ea typeface="Calibri" panose="020F0502020204030204" pitchFamily="34" charset="0"/>
                <a:cs typeface="Calibri"/>
              </a:rPr>
              <a:t> </a:t>
            </a:r>
            <a:r>
              <a:rPr lang="en-GB" sz="1800">
                <a:effectLst/>
                <a:latin typeface="Calibri"/>
                <a:ea typeface="Calibri" panose="020F0502020204030204" pitchFamily="34" charset="0"/>
                <a:cs typeface="Calibri"/>
              </a:rPr>
              <a:t> is not uniform and many candidates do not get much beyond ‘hard’ and soft’ let alone show any understanding of variety with a rock type. Although not the focus of this training session it would a happy outcome is more candidates appreciated that rock structure; its faults fissures and bedding planes played a significant role in how they are weathered and eroded. Of course, an absence of fieldwork and our very ‘urban’ society and centre profile means that most 15/16-year olds have rarely come face to face with rock ‘in the wild’ so to speak</a:t>
            </a:r>
            <a:endParaRPr lang="en-GB">
              <a:latin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0388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t>Image updated 05/07/23 by Dominique: </a:t>
            </a:r>
            <a:r>
              <a:rPr lang="en-GB" sz="2800" b="1" i="0">
                <a:effectLst/>
                <a:latin typeface="Roboto" panose="02000000000000000000" pitchFamily="2" charset="0"/>
              </a:rPr>
              <a:t>AL1097006 and AL1418722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The point of these images is to reinforce the point that not all lowland areas of the UK are densely populated and that has been the case for many centuries. It returns us to the idea of inertia – the Somerset Levels reclaimed from the sea in the Middle Ages whilst </a:t>
            </a:r>
            <a:r>
              <a:rPr lang="en-GB" sz="1800" err="1">
                <a:effectLst/>
                <a:latin typeface="Calibri" panose="020F0502020204030204" pitchFamily="34" charset="0"/>
                <a:ea typeface="Calibri" panose="020F0502020204030204" pitchFamily="34" charset="0"/>
                <a:cs typeface="Times New Roman" panose="02020603050405020304" pitchFamily="18" charset="0"/>
              </a:rPr>
              <a:t>Breckland</a:t>
            </a:r>
            <a:r>
              <a:rPr lang="en-GB" sz="1800">
                <a:effectLst/>
                <a:latin typeface="Calibri" panose="020F0502020204030204" pitchFamily="34" charset="0"/>
                <a:ea typeface="Calibri" panose="020F0502020204030204" pitchFamily="34" charset="0"/>
                <a:cs typeface="Times New Roman" panose="02020603050405020304" pitchFamily="18" charset="0"/>
              </a:rPr>
              <a:t> with its post-glacial sandy soils is agriculturally unproductive. They could both with used with candidates by asking for 2 reasons why these areas of so lightly populated and then throwing it open for discussion. </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9339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t>Image updated 05/07/23 by Dominique</a:t>
            </a:r>
            <a:r>
              <a:rPr lang="en-GB" sz="1800" dirty="0">
                <a:effectLst/>
                <a:latin typeface="Calibri" panose="020F0502020204030204" pitchFamily="34" charset="0"/>
                <a:ea typeface="Calibri" panose="020F0502020204030204" pitchFamily="34" charset="0"/>
                <a:cs typeface="Times New Roman" panose="02020603050405020304" pitchFamily="18" charset="0"/>
              </a:rPr>
              <a:t> – park = </a:t>
            </a:r>
            <a:r>
              <a:rPr lang="en-GB" sz="2800" b="1" i="0" dirty="0">
                <a:effectLst/>
                <a:latin typeface="Roboto" panose="02000000000000000000" pitchFamily="2" charset="0"/>
              </a:rPr>
              <a:t>AL1400178</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three questions posed here; the first is probably the most useful both for the ‘assess ’questions’ and for other parts of Topic 5. The other two are more nuanced but reinforce a couple od points. You could ask candidates why the price of land varies – why a house or even a garage in south Kensington will cost you more than a whole road of houses in Merthyr Tydfil. The Hyde Park question is intended to get them to think about the value of land being a function what you a) can do with it and (b) what planning allows you to do with it. So, you can ask you students what they would pay for Hyde Park is it came onto the market now and what you might pay for it if you were allowed to build offices, shops or houses on that 142ha open space within central London? You might also ask them what they would prefer to build and why? The third image of a house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Imber</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a rather darker story in the history of planning and has an answer which partially answers Q2 – it is a village on Salisbury Plain that was taken over temporarily by the MoD in 1943 on behalf of American forces but never returned to the population that lived there. It remains part of the MoD’s largest military training area in the UK. That is, of course one of the reasons why Salisbury Plain is sparsely populated – its towns and villages have scarcely grown since the military occupation of so much of the land although it was not an attractive landscape for pre-modern farmers given its chalkland and its resultant absence of surface water. For the builders of Stonehenge it was relatively more attractive than the densely wooded clay vales with their heavy soils.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843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	This slide also illustrates change – the before and after pictures are intended to stimulate a debate about how the UK economy has changed over time and to be used to introduce the concept of deprivation. Overarching questions such as Q4 and Q7 will often touch on materials and ideas which make connections that candidates are not familiar with – that is part and parcel of an issues based qualification especially on those questions that are not testing learned material but asking for the application of higher cognitive skills.</a:t>
            </a:r>
          </a:p>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266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Another choropleth map but more of that later. Migration is an issue that challenges many students. Movements of populations can be seen as a type of large dining hall facility in which some students come in and others leave. Most questions about migration only address the people who arrive. So a lesson worth delivering is one that introduces the idea of ‘net’ migration . That could indeed be a dining hall but other venues are available. One could do worse than look at the population of north-west Scotland with its elderly population and ask students why that might be so? If they suggest retirement, which they will, ask them what they would do if in school in Ullapool and hoping to go to university. You’ll need to help them with that by illustrating the economy of north-west Scotland and the distribution  of Scottish universities. You might (reflecting Q7 in 2019) whether students from north-west Scotland would be likely to go home after graduating. That reflects the 2019 Q7 with London retaining most of its students because of its jobs market and also because a big city will have a large number of local students whereas Exeter will not so the only reason for staying there would be a job but given the size of the city.</a:t>
            </a:r>
          </a:p>
          <a:p>
            <a:endParaRPr lang="en-GB" dirty="0"/>
          </a:p>
          <a:p>
            <a:r>
              <a:rPr lang="en-GB" dirty="0"/>
              <a:t>It is also useful to make the link between mortality rates and fertility rates which feeds through to age structure. Older populations have lower fertility rates  and higher mortality rates just because they are older. We’ll explore this again on a later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1997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would be a good exercise for a Q7 question ‘Assess the relationship between the percentage (%) of migrants and the population density’. You might ask delegates to spend 5 minutes putting together a mark scheme for this x4 AO4 and x4 AO3</a:t>
            </a:r>
          </a:p>
          <a:p>
            <a:r>
              <a:rPr lang="en-GB"/>
              <a:t>It would useful to ask students to work together (perhaps in pairs) to put together a mark scheme for this question. Four marks for the AO4 and four marks for the AO3 application of that information to the question. So the AO4 points might include;</a:t>
            </a:r>
          </a:p>
          <a:p>
            <a:pPr>
              <a:buFont typeface="Arial" panose="020B0604020202020204" pitchFamily="34" charset="0"/>
              <a:buChar char="•"/>
            </a:pPr>
            <a:r>
              <a:rPr lang="en-GB"/>
              <a:t>The patterns are very uneven in both cases</a:t>
            </a:r>
          </a:p>
          <a:p>
            <a:pPr>
              <a:buFont typeface="Arial" panose="020B0604020202020204" pitchFamily="34" charset="0"/>
              <a:buChar char="•"/>
            </a:pPr>
            <a:r>
              <a:rPr lang="en-GB"/>
              <a:t>The patterns are very similar</a:t>
            </a:r>
          </a:p>
          <a:p>
            <a:pPr>
              <a:buFont typeface="Arial" panose="020B0604020202020204" pitchFamily="34" charset="0"/>
              <a:buChar char="•"/>
            </a:pPr>
            <a:r>
              <a:rPr lang="en-GB"/>
              <a:t>It would seem that big cities have most ‘foreign born’ </a:t>
            </a:r>
          </a:p>
          <a:p>
            <a:pPr>
              <a:buFont typeface="Arial" panose="020B0604020202020204" pitchFamily="34" charset="0"/>
              <a:buChar char="•"/>
            </a:pPr>
            <a:r>
              <a:rPr lang="en-GB"/>
              <a:t>This is especially true of London and the south-east</a:t>
            </a:r>
          </a:p>
          <a:p>
            <a:pPr>
              <a:buFont typeface="Arial" panose="020B0604020202020204" pitchFamily="34" charset="0"/>
              <a:buChar char="•"/>
            </a:pPr>
            <a:r>
              <a:rPr lang="en-GB"/>
              <a:t>Most high population density areas &gt;20 persons per hectare are also &gt;20% foreign born</a:t>
            </a:r>
          </a:p>
          <a:p>
            <a:pPr>
              <a:buFont typeface="Arial" panose="020B0604020202020204" pitchFamily="34" charset="0"/>
              <a:buChar char="•"/>
            </a:pPr>
            <a:r>
              <a:rPr lang="en-GB"/>
              <a:t>Some rural and relatively remote areas have 10%-20% </a:t>
            </a:r>
          </a:p>
          <a:p>
            <a:pPr marL="228600" indent="0">
              <a:buFont typeface="Arial" panose="020B0604020202020204" pitchFamily="34" charset="0"/>
              <a:buNone/>
            </a:pPr>
            <a:r>
              <a:rPr lang="en-GB"/>
              <a:t>Please remember that these questions are levels marked – it is NOT one mark for each point made – check the marks scheme please</a:t>
            </a:r>
          </a:p>
          <a:p>
            <a:pPr marL="228600" indent="0">
              <a:buFont typeface="Arial" panose="020B0604020202020204" pitchFamily="34" charset="0"/>
              <a:buNone/>
            </a:pPr>
            <a:endParaRPr lang="en-GB"/>
          </a:p>
          <a:p>
            <a:pPr marL="228600" indent="0">
              <a:buFont typeface="Arial" panose="020B0604020202020204" pitchFamily="34" charset="0"/>
              <a:buNone/>
            </a:pPr>
            <a:r>
              <a:rPr lang="en-GB"/>
              <a:t>The AO3 explanations are closely related to at least one of the points made on the previous slide</a:t>
            </a:r>
          </a:p>
          <a:p>
            <a:pPr marL="228600" indent="0">
              <a:buFont typeface="Arial" panose="020B0604020202020204" pitchFamily="34" charset="0"/>
              <a:buNone/>
            </a:pPr>
            <a:endParaRPr lang="en-GB"/>
          </a:p>
          <a:p>
            <a:pPr marL="400050" indent="-171450">
              <a:buFont typeface="Arial" panose="020B0604020202020204" pitchFamily="34" charset="0"/>
              <a:buChar char="•"/>
            </a:pPr>
            <a:r>
              <a:rPr lang="en-GB"/>
              <a:t>Employment opportunities thin outside cities</a:t>
            </a:r>
          </a:p>
          <a:p>
            <a:pPr marL="400050" indent="-171450">
              <a:buFont typeface="Arial" panose="020B0604020202020204" pitchFamily="34" charset="0"/>
              <a:buChar char="•"/>
            </a:pPr>
            <a:r>
              <a:rPr lang="en-GB"/>
              <a:t>Family reformation – links with previous pioneer migrants</a:t>
            </a:r>
          </a:p>
          <a:p>
            <a:pPr marL="400050" indent="-171450">
              <a:buFont typeface="Arial" panose="020B0604020202020204" pitchFamily="34" charset="0"/>
              <a:buChar char="•"/>
            </a:pPr>
            <a:r>
              <a:rPr lang="en-GB"/>
              <a:t>Close to entry points e.g. airports</a:t>
            </a:r>
          </a:p>
          <a:p>
            <a:pPr marL="400050" indent="-171450">
              <a:buFont typeface="Arial" panose="020B0604020202020204" pitchFamily="34" charset="0"/>
              <a:buChar char="•"/>
            </a:pPr>
            <a:r>
              <a:rPr lang="en-GB"/>
              <a:t>Migrant workers in some industries e.g. leisure and hospitality might explain local ‘hotspots’ in more remote rural areas </a:t>
            </a:r>
          </a:p>
          <a:p>
            <a:pPr marL="400050" indent="-171450">
              <a:buFont typeface="Arial" panose="020B0604020202020204" pitchFamily="34" charset="0"/>
              <a:buChar char="•"/>
            </a:pP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7660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It is not suggested that the Myrdal model is used with students to explain the population changes but it might help if the kernel idea is passed on. That is to say that once area is growing it will tend to attract new in-migrants which in turn creates more opportunities. Larger population pools have a wider range of skills and so attract more businesses as a result  and this stimulates feeder Tier 1 suppliers to be attracted to these successful regions and so it goes on. The map reflects that but it also reflects international migration – see previous slides.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9540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There are significant teaching points to be made here which will be useful in many parts of this issues based specification, not least in Paper 3 but also for the ‘assess questions on Paper 2. Many candidates struggle with map data – an irony that we have already addressed. One of the most pervasive issues is how populations and places vary on a local scale that is brushed aside in larger scale data. It is a sensitive and upsetting fact that Grenfell Tower is located in the borough of Kensington and Chelsea, one of the UK local government areas with the highest ‘average/mean’ household income. If we can get students to recognise these variations at a local level it will have a direct benefit in allowing them to develop their answers to all three ‘Assess’ questions on Paper 2.</a:t>
            </a:r>
          </a:p>
          <a:p>
            <a:endParaRPr lang="en-GB"/>
          </a:p>
          <a:p>
            <a:r>
              <a:rPr lang="en-GB"/>
              <a:t>	One way of delivering a view about how useful the mean is as a measure of populations is to cask a class the average age of everyone in the room. They may well ignore you but when you draw attention to your existence you can make the point that X (number of students) x 15  + your age divided by X+1 will always be higher than 15 thus 90-95% od=f people in room are younger than average whereas you are a very long way above the mean. That is a much better description of the mean than they generally get in Maths lessons!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701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2391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3DA3B70-5811-4F60-8751-D895DB8E0A9C}" type="slidenum">
              <a:rPr lang="en-GB" smtClean="0"/>
              <a:t>41</a:t>
            </a:fld>
            <a:endParaRPr lang="en-GB"/>
          </a:p>
        </p:txBody>
      </p:sp>
    </p:spTree>
    <p:extLst>
      <p:ext uri="{BB962C8B-B14F-4D97-AF65-F5344CB8AC3E}">
        <p14:creationId xmlns:p14="http://schemas.microsoft.com/office/powerpoint/2010/main" val="12785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Perhaps a 5 minute break?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8237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 three year break we are back in a world in which our students and candidates are exposed to the world of fieldwork and will be examined on both their own fieldwork (the familiar element)  and the broader understanding of what  other students might have been doing (the unfamiliar element). </a:t>
            </a:r>
          </a:p>
          <a:p>
            <a:endParaRPr lang="en-GB" dirty="0"/>
          </a:p>
          <a:p>
            <a:r>
              <a:rPr lang="en-GB" dirty="0"/>
              <a:t>Forgive the patronising message, but do remember that it is a compulsory requirement of all GCSEs in Geography that centres provide opportunities for fieldwork to be conducted on two separate occasions. Our recommendation is that centres provide the opportunity to take part in two days of fieldwork during the GCSE course – one day focussed on either rivers or coasts and the other day on either urban or rural environments.</a:t>
            </a:r>
          </a:p>
          <a:p>
            <a:pPr>
              <a:lnSpc>
                <a:spcPct val="114999"/>
              </a:lnSpc>
            </a:pPr>
            <a:endParaRPr lang="en-GB" dirty="0">
              <a:ea typeface="Calibri"/>
              <a:cs typeface="Calibri"/>
            </a:endParaRPr>
          </a:p>
          <a:p>
            <a:pPr>
              <a:lnSpc>
                <a:spcPct val="115000"/>
              </a:lnSpc>
            </a:pPr>
            <a:r>
              <a:rPr lang="en-GB" sz="1800" dirty="0">
                <a:effectLst/>
                <a:latin typeface="Arial"/>
                <a:ea typeface="Times New Roman" panose="02020603050405020304" pitchFamily="18" charset="0"/>
                <a:cs typeface="Arial"/>
              </a:rPr>
              <a:t>	</a:t>
            </a:r>
          </a:p>
          <a:p>
            <a:pPr>
              <a:lnSpc>
                <a:spcPct val="115000"/>
              </a:lnSpc>
            </a:pPr>
            <a:r>
              <a:rPr lang="en-GB" sz="1800" dirty="0">
                <a:effectLst/>
                <a:latin typeface="Arial"/>
                <a:ea typeface="Times New Roman" panose="02020603050405020304" pitchFamily="18" charset="0"/>
                <a:cs typeface="Arial"/>
              </a:rPr>
              <a:t>	</a:t>
            </a:r>
            <a:r>
              <a:rPr lang="en-GB" sz="1800" dirty="0">
                <a:effectLst/>
                <a:highlight>
                  <a:srgbClr val="FFFF00"/>
                </a:highlight>
                <a:latin typeface="Arial"/>
                <a:ea typeface="Times New Roman" panose="02020603050405020304" pitchFamily="18" charset="0"/>
                <a:cs typeface="Arial"/>
              </a:rPr>
              <a:t>In this session we’ll</a:t>
            </a:r>
            <a:r>
              <a:rPr lang="en-GB" sz="1800" dirty="0">
                <a:highlight>
                  <a:srgbClr val="FFFF00"/>
                </a:highlight>
                <a:latin typeface="Arial"/>
                <a:ea typeface="Times New Roman" panose="02020603050405020304" pitchFamily="18" charset="0"/>
                <a:cs typeface="Arial"/>
              </a:rPr>
              <a:t> </a:t>
            </a:r>
            <a:r>
              <a:rPr lang="en-GB" sz="1800" dirty="0">
                <a:effectLst/>
                <a:highlight>
                  <a:srgbClr val="FFFF00"/>
                </a:highlight>
                <a:latin typeface="Arial"/>
                <a:ea typeface="Times New Roman" panose="02020603050405020304" pitchFamily="18" charset="0"/>
                <a:cs typeface="Arial"/>
              </a:rPr>
              <a:t> use the 2023 paper to help delegates prepare for 2024 and beyond. We’ll also pay particular attention to the preparation of candidates for the familiar fieldwork questions.</a:t>
            </a:r>
            <a:endParaRPr lang="en-GB" sz="1800" dirty="0">
              <a:effectLst/>
              <a:latin typeface="Arial"/>
              <a:ea typeface="Times New Roman" panose="02020603050405020304" pitchFamily="18" charset="0"/>
              <a:cs typeface="Arial"/>
            </a:endParaRPr>
          </a:p>
          <a:p>
            <a:pPr>
              <a:lnSpc>
                <a:spcPct val="115000"/>
              </a:lnSpc>
            </a:pPr>
            <a:r>
              <a:rPr lang="en-GB" sz="1800" dirty="0">
                <a:effectLst/>
                <a:latin typeface="Arial"/>
                <a:ea typeface="Times New Roman" panose="02020603050405020304" pitchFamily="18" charset="0"/>
                <a:cs typeface="Arial"/>
              </a:rPr>
              <a:t>	</a:t>
            </a:r>
          </a:p>
          <a:p>
            <a:pPr>
              <a:lnSpc>
                <a:spcPct val="115000"/>
              </a:lnSpc>
            </a:pPr>
            <a:r>
              <a:rPr lang="en-GB" sz="1800" dirty="0">
                <a:latin typeface="Arial"/>
                <a:ea typeface="Times New Roman" panose="02020603050405020304" pitchFamily="18" charset="0"/>
                <a:cs typeface="Arial"/>
              </a:rPr>
              <a:t> 	</a:t>
            </a:r>
            <a:r>
              <a:rPr lang="en-GB" sz="1800" dirty="0">
                <a:effectLst/>
                <a:latin typeface="Arial"/>
                <a:ea typeface="Times New Roman" panose="02020603050405020304" pitchFamily="18" charset="0"/>
                <a:cs typeface="Arial"/>
              </a:rPr>
              <a:t>The next few slides are offered as a reminder of the two different structures in this Section.</a:t>
            </a:r>
          </a:p>
          <a:p>
            <a:pPr>
              <a:lnSpc>
                <a:spcPct val="115000"/>
              </a:lnSpc>
            </a:pPr>
            <a:r>
              <a:rPr lang="en-GB" sz="1800" dirty="0">
                <a:effectLst/>
                <a:latin typeface="Arial"/>
                <a:ea typeface="Times New Roman" panose="02020603050405020304" pitchFamily="18" charset="0"/>
                <a:cs typeface="Arial"/>
              </a:rPr>
              <a:t>	1. Obviously there is optionality, with centres opting for one of coasts and rivers and one of urban and rural human environment.</a:t>
            </a:r>
          </a:p>
          <a:p>
            <a:pPr>
              <a:lnSpc>
                <a:spcPct val="115000"/>
              </a:lnSpc>
            </a:pPr>
            <a:r>
              <a:rPr lang="en-GB" sz="1800" dirty="0">
                <a:latin typeface="Arial"/>
                <a:ea typeface="Times New Roman" panose="02020603050405020304" pitchFamily="18" charset="0"/>
                <a:cs typeface="Arial"/>
              </a:rPr>
              <a:t> </a:t>
            </a:r>
            <a:endParaRPr lang="en-GB" sz="1800" dirty="0">
              <a:effectLst/>
              <a:latin typeface="Times New Roman" panose="02020603050405020304" pitchFamily="18" charset="0"/>
              <a:ea typeface="Times New Roman" panose="02020603050405020304" pitchFamily="18" charset="0"/>
            </a:endParaRPr>
          </a:p>
          <a:p>
            <a:pPr>
              <a:lnSpc>
                <a:spcPct val="115000"/>
              </a:lnSpc>
            </a:pPr>
            <a:r>
              <a:rPr lang="en-GB" sz="1800" dirty="0">
                <a:effectLst/>
                <a:latin typeface="Arial"/>
                <a:ea typeface="Times New Roman" panose="02020603050405020304" pitchFamily="18" charset="0"/>
                <a:cs typeface="Arial"/>
              </a:rPr>
              <a:t>	2. There are two types of question structure. Structure one is a series of three of four questions based on an unfamiliar scenario totalling 10 marks (either 2,2,2,4 or 2,4,4) followed by an </a:t>
            </a:r>
            <a:r>
              <a:rPr lang="en-GB" sz="1800" dirty="0">
                <a:effectLst/>
                <a:highlight>
                  <a:srgbClr val="FFFF00"/>
                </a:highlight>
                <a:latin typeface="Arial"/>
                <a:ea typeface="Times New Roman" panose="02020603050405020304" pitchFamily="18" charset="0"/>
                <a:cs typeface="Arial"/>
              </a:rPr>
              <a:t>8-mark (AO3/AO4)</a:t>
            </a:r>
            <a:r>
              <a:rPr lang="en-GB" sz="1800" dirty="0">
                <a:effectLst/>
                <a:latin typeface="Arial"/>
                <a:ea typeface="Times New Roman" panose="02020603050405020304" pitchFamily="18" charset="0"/>
                <a:cs typeface="Arial"/>
              </a:rPr>
              <a:t> question on the familiar fieldwork.</a:t>
            </a:r>
          </a:p>
          <a:p>
            <a:pPr>
              <a:lnSpc>
                <a:spcPct val="115000"/>
              </a:lnSpc>
            </a:pPr>
            <a:r>
              <a:rPr lang="en-GB" sz="1800" dirty="0">
                <a:effectLst/>
                <a:latin typeface="Arial"/>
                <a:ea typeface="Times New Roman" panose="02020603050405020304" pitchFamily="18" charset="0"/>
                <a:cs typeface="Arial"/>
              </a:rPr>
              <a:t>	3. Structure 2 is the reverse – it begins with three of four questions based on the candidates’ familiar fieldwork totalling 10 marks (either 2,2,2,4 or 2,4,4) followed by an 8-	mark (AO3AO4) question based on an unfamiliar scenario.</a:t>
            </a:r>
            <a:r>
              <a:rPr lang="en-GB" sz="1800" dirty="0">
                <a:latin typeface="Arial"/>
                <a:ea typeface="Times New Roman" panose="02020603050405020304" pitchFamily="18" charset="0"/>
                <a:cs typeface="Arial"/>
              </a:rPr>
              <a:t> </a:t>
            </a:r>
            <a:endParaRPr lang="en-GB" sz="1800" dirty="0">
              <a:effectLst/>
              <a:latin typeface="Times New Roman" panose="02020603050405020304" pitchFamily="18" charset="0"/>
              <a:ea typeface="Times New Roman" panose="02020603050405020304" pitchFamily="18" charset="0"/>
            </a:endParaRPr>
          </a:p>
          <a:p>
            <a:pPr>
              <a:lnSpc>
                <a:spcPct val="115000"/>
              </a:lnSpc>
            </a:pPr>
            <a:r>
              <a:rPr lang="en-GB" sz="1800" dirty="0">
                <a:effectLst/>
                <a:latin typeface="Arial"/>
                <a:ea typeface="Times New Roman" panose="02020603050405020304" pitchFamily="18" charset="0"/>
                <a:cs typeface="Arial"/>
              </a:rPr>
              <a:t>	4. Whichever structure in used for Q8 and Q9 the other structure will be used in Q10 and Q11. That will not be predictable.</a:t>
            </a:r>
          </a:p>
          <a:p>
            <a:pPr>
              <a:lnSpc>
                <a:spcPct val="115000"/>
              </a:lnSpc>
            </a:pPr>
            <a:r>
              <a:rPr lang="en-GB" sz="1800" dirty="0">
                <a:effectLst/>
                <a:latin typeface="Arial"/>
                <a:ea typeface="Times New Roman" panose="02020603050405020304" pitchFamily="18" charset="0"/>
                <a:cs typeface="Arial"/>
              </a:rPr>
              <a:t>	5. In so far as is possible, the questions asked will be the same to ensure comparability between options.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953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Last year we reviewed the Q8 responses so this year we’ll look at the Q9 responses. Given that the questions are identical the messages can be carried over.</a:t>
            </a:r>
          </a:p>
          <a:p>
            <a:endParaRPr lang="en-GB"/>
          </a:p>
          <a:p>
            <a:r>
              <a:rPr lang="en-GB" dirty="0"/>
              <a:t>	The unfamiliar questions are so named because there is no expectation that candidates will have any knowledge of the location and not necessarily have any 	experience of conducting this particular type of fieldwork. As commented elsewhere the only knowledge that the question setter has about the candidates fieldwork 	experience is, in this ‘coastal’ option as with others laid out on pages 27 and 28 of the specification as well as having familiarity with the 6-stage enquiry process on 	page 29 of the specification. In the context of ‘Investigating coastal change and conflict’ the relevant page 27 fieldwork methods are identified as;</a:t>
            </a:r>
            <a:endParaRPr lang="en-GB" dirty="0">
              <a:cs typeface="Calibri"/>
            </a:endParaRPr>
          </a:p>
          <a:p>
            <a:endParaRPr lang="en-GB"/>
          </a:p>
          <a:p>
            <a:pPr lvl="2">
              <a:buFont typeface="Arial" panose="020B0604020202020204" pitchFamily="34" charset="0"/>
              <a:buChar char="•"/>
            </a:pPr>
            <a:r>
              <a:rPr lang="en-GB" dirty="0"/>
              <a:t>One quantitative method to measure how coastal management has affected beach morphology and sediment characteristics.</a:t>
            </a:r>
            <a:endParaRPr lang="en-GB" dirty="0">
              <a:cs typeface="Calibri"/>
            </a:endParaRPr>
          </a:p>
          <a:p>
            <a:pPr lvl="2">
              <a:buFont typeface="Arial" panose="020B0604020202020204" pitchFamily="34" charset="0"/>
              <a:buChar char="•"/>
            </a:pPr>
            <a:r>
              <a:rPr lang="en-GB" dirty="0"/>
              <a:t>One qualitative fieldwork method to collect data on coastal management and their success. </a:t>
            </a:r>
          </a:p>
          <a:p>
            <a:endParaRPr lang="en-GB">
              <a:cs typeface="Calibri" panose="020F0502020204030204"/>
            </a:endParaRPr>
          </a:p>
          <a:p>
            <a:r>
              <a:rPr lang="en-GB" dirty="0"/>
              <a:t>	The setter also knows that they’ve used an environmental agency flood map and ‘one other source’ of secondary data.</a:t>
            </a:r>
            <a:endParaRPr lang="en-GB" dirty="0">
              <a:cs typeface="Calibri"/>
            </a:endParaRPr>
          </a:p>
          <a:p>
            <a:endParaRPr lang="en-GB"/>
          </a:p>
          <a:p>
            <a:r>
              <a:rPr lang="en-GB" dirty="0"/>
              <a:t>	So all the unfamiliar questions carry a ‘scenario’ which lays out in some detail what the students have done. </a:t>
            </a:r>
            <a:endParaRPr lang="en-GB" dirty="0">
              <a:cs typeface="Calibri"/>
            </a:endParaRPr>
          </a:p>
          <a:p>
            <a:endParaRPr lang="en-GB"/>
          </a:p>
          <a:p>
            <a:r>
              <a:rPr lang="en-GB" dirty="0"/>
              <a:t>	</a:t>
            </a:r>
            <a:endParaRPr lang="en-GB"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0785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Delegates who have been delivering this specification for more than three years will recall that following 10 marks worth of questions based on an unfamiliar scenario (either 2,4,4 or 2,2,2,4) the final part is examining the ‘familiar’; absent in 2022 of course. In some years as here that will be the structure of the Section C1 ‘physical’ topics – in others it will be the structure for Section C2. A quick look at the 2019 Section C2 Q10 on the following slide will show the alternative structure.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5179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year we focussed on Q8 – this year it is Q9 but do remember that the questions are the same other than their 	environmental focus.</a:t>
            </a:r>
          </a:p>
          <a:p>
            <a:endParaRPr lang="en-GB" dirty="0"/>
          </a:p>
          <a:p>
            <a:r>
              <a:rPr lang="en-GB" dirty="0"/>
              <a:t>More generally it is worth repeating that there are often issues over terminology as elsewhere on the specification. Obvious candidates for confusion are;</a:t>
            </a:r>
            <a:endParaRPr lang="en-GB" dirty="0">
              <a:ea typeface="Calibri"/>
              <a:cs typeface="Calibri"/>
            </a:endParaRPr>
          </a:p>
          <a:p>
            <a:endParaRPr lang="en-GB" dirty="0"/>
          </a:p>
          <a:p>
            <a:pPr lvl="1">
              <a:buFont typeface="+mj-lt"/>
              <a:buAutoNum type="arabicPeriod"/>
            </a:pPr>
            <a:r>
              <a:rPr lang="en-GB" dirty="0"/>
              <a:t>quantitative and qualitative</a:t>
            </a:r>
            <a:endParaRPr lang="en-GB" dirty="0">
              <a:ea typeface="Calibri"/>
              <a:cs typeface="Calibri"/>
            </a:endParaRPr>
          </a:p>
          <a:p>
            <a:pPr lvl="1">
              <a:buFont typeface="+mj-lt"/>
              <a:buAutoNum type="arabicPeriod"/>
            </a:pPr>
            <a:r>
              <a:rPr lang="en-GB" dirty="0"/>
              <a:t>primary and secondary data</a:t>
            </a:r>
            <a:endParaRPr lang="en-GB" dirty="0">
              <a:ea typeface="Calibri"/>
              <a:cs typeface="Calibri"/>
            </a:endParaRPr>
          </a:p>
          <a:p>
            <a:pPr lvl="1">
              <a:buFont typeface="+mj-lt"/>
              <a:buAutoNum type="arabicPeriod"/>
            </a:pPr>
            <a:r>
              <a:rPr lang="en-GB" dirty="0"/>
              <a:t>sampling </a:t>
            </a:r>
            <a:endParaRPr lang="en-GB" dirty="0">
              <a:ea typeface="Calibri"/>
              <a:cs typeface="Calibri"/>
            </a:endParaRPr>
          </a:p>
          <a:p>
            <a:pPr lvl="1">
              <a:buFont typeface="+mj-lt"/>
              <a:buAutoNum type="arabicPeriod"/>
            </a:pPr>
            <a:r>
              <a:rPr lang="en-GB" dirty="0"/>
              <a:t>enquiry question(s)</a:t>
            </a:r>
            <a:endParaRPr lang="en-GB" dirty="0">
              <a:ea typeface="Calibri"/>
              <a:cs typeface="Calibri"/>
            </a:endParaRPr>
          </a:p>
          <a:p>
            <a:pPr lvl="1">
              <a:buFont typeface="+mj-lt"/>
              <a:buAutoNum type="arabicPeriod"/>
            </a:pPr>
            <a:r>
              <a:rPr lang="en-GB" dirty="0"/>
              <a:t>perception</a:t>
            </a:r>
            <a:endParaRPr lang="en-GB" dirty="0">
              <a:ea typeface="Calibri"/>
              <a:cs typeface="Calibri"/>
            </a:endParaRPr>
          </a:p>
          <a:p>
            <a:pPr lvl="1">
              <a:buFont typeface="+mj-lt"/>
              <a:buAutoNum type="arabicPeriod"/>
            </a:pPr>
            <a:r>
              <a:rPr lang="en-GB" dirty="0"/>
              <a:t>environmental quality</a:t>
            </a:r>
            <a:endParaRPr lang="en-GB" dirty="0">
              <a:ea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025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structure starts with an examination of the candidates own ‘familiar’ fieldwork also likely to be three or four questions totalling ten marks (2,2,4 or 2,2,2,4) but ends with a scenario based 8-mark questions, as shown on the next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7255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3478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a:t>As with Q4 and Q7 candidates this 2023 question produced stronger responses than had been the case in previous years. What was especially encouraging was that only 7% of candidates scored 0 on the question. Interestingly, according to the examining team only a minority of those appear to have written nothing at all. This evidence suggests that time constraints might have been less problematic this year, perhaps because more accessible questions are obviously quicker to answer than those which involve much more reflection time. </a:t>
            </a:r>
          </a:p>
          <a:p>
            <a:pPr>
              <a:lnSpc>
                <a:spcPct val="107000"/>
              </a:lnSpc>
              <a:spcAft>
                <a:spcPts val="800"/>
              </a:spcAft>
            </a:pPr>
            <a:endParaRPr lang="en-GB"/>
          </a:p>
          <a:p>
            <a:pPr>
              <a:lnSpc>
                <a:spcPct val="107000"/>
              </a:lnSpc>
              <a:spcAft>
                <a:spcPts val="800"/>
              </a:spcAft>
            </a:pPr>
            <a:r>
              <a:rPr lang="en-GB"/>
              <a:t>With a mean mark of 3.7 and a modal mark of 4 this is another resource based question that generated results that offered opportunities for all candidates but also discriminated effectively. </a:t>
            </a:r>
          </a:p>
          <a:p>
            <a:pPr>
              <a:lnSpc>
                <a:spcPct val="107000"/>
              </a:lnSpc>
              <a:spcAft>
                <a:spcPts val="800"/>
              </a:spcAft>
            </a:pPr>
            <a:endParaRPr lang="en-GB"/>
          </a:p>
          <a:p>
            <a:pPr>
              <a:lnSpc>
                <a:spcPct val="107000"/>
              </a:lnSpc>
              <a:spcAft>
                <a:spcPts val="800"/>
              </a:spcAft>
            </a:pPr>
            <a:r>
              <a:rPr lang="en-GB"/>
              <a:t>The standard answers tended to be dominated by the divided bar charts but ignored the implications of some parts of the text. The stronger responses had some AO4 drawn from the bar-charts but also reflected on sample sizes, the limited range of the three questions asked, the necessarily subjective nature of, for example, agreeing or strong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0089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trick here is to revise your own fieldwork forensically which will help you critically assess the scenarios that you are presented with whether it be the 8-mark or the 2,4,4 combo. It would be good to revise this material at the same time that you are revising the appropriate part of Topic 4 and Topic 5.</a:t>
            </a:r>
          </a:p>
          <a:p>
            <a:endParaRPr lang="en-GB" dirty="0"/>
          </a:p>
          <a:p>
            <a:r>
              <a:rPr lang="en-GB" dirty="0"/>
              <a:t>The list here is not exhaustive but sets the tone.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786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also worth adding that many of the questions produced higher mean scores and modes partly because of the scaffolding added but also the topics covered proving to be accessible – more of this later.</a:t>
            </a:r>
          </a:p>
        </p:txBody>
      </p:sp>
      <p:sp>
        <p:nvSpPr>
          <p:cNvPr id="4" name="Slide Number Placeholder 3"/>
          <p:cNvSpPr>
            <a:spLocks noGrp="1"/>
          </p:cNvSpPr>
          <p:nvPr>
            <p:ph type="sldNum" sz="quarter" idx="5"/>
          </p:nvPr>
        </p:nvSpPr>
        <p:spPr/>
        <p:txBody>
          <a:bodyPr/>
          <a:lstStyle/>
          <a:p>
            <a:fld id="{33DA3B70-5811-4F60-8751-D895DB8E0A9C}" type="slidenum">
              <a:rPr lang="en-GB" smtClean="0"/>
              <a:t>6</a:t>
            </a:fld>
            <a:endParaRPr lang="en-GB"/>
          </a:p>
        </p:txBody>
      </p:sp>
    </p:spTree>
    <p:extLst>
      <p:ext uri="{BB962C8B-B14F-4D97-AF65-F5344CB8AC3E}">
        <p14:creationId xmlns:p14="http://schemas.microsoft.com/office/powerpoint/2010/main" val="3148868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144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n-GB" sz="1800" dirty="0">
                <a:solidFill>
                  <a:srgbClr val="000000"/>
                </a:solidFill>
                <a:effectLst/>
                <a:latin typeface="Verdana-Bold"/>
                <a:ea typeface="Calibri" panose="020F0502020204030204" pitchFamily="34" charset="0"/>
                <a:cs typeface="Verdana-Bold"/>
              </a:rPr>
              <a:t>MCQs (Multiple Choice Questions) which have four possible responses only ONE of which is correct. The usual command phrase is ‘Identify which </a:t>
            </a:r>
            <a:r>
              <a:rPr lang="en-GB" sz="1800" b="1" dirty="0">
                <a:solidFill>
                  <a:srgbClr val="000000"/>
                </a:solidFill>
                <a:effectLst/>
                <a:latin typeface="Verdana-Bold"/>
                <a:ea typeface="Calibri" panose="020F0502020204030204" pitchFamily="34" charset="0"/>
                <a:cs typeface="Verdana-Bold"/>
              </a:rPr>
              <a:t>one</a:t>
            </a:r>
            <a:r>
              <a:rPr lang="en-GB" sz="1800" dirty="0">
                <a:solidFill>
                  <a:srgbClr val="000000"/>
                </a:solidFill>
                <a:effectLst/>
                <a:latin typeface="Verdana-Bold"/>
                <a:ea typeface="Calibri" panose="020F0502020204030204" pitchFamily="34" charset="0"/>
                <a:cs typeface="Verdana-Bold"/>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solidFill>
                  <a:srgbClr val="000000"/>
                </a:solidFill>
                <a:effectLst/>
                <a:latin typeface="Verdana-Bold"/>
                <a:ea typeface="Calibri" panose="020F0502020204030204" pitchFamily="34" charset="0"/>
                <a:cs typeface="Verdana-Bold"/>
              </a:rPr>
              <a:t>Skills questions which ask for the interpretation of a resource - these are usually one-mark or two-mark questions. Command words might include ‘Describe’, ‘Compare’, ‘Identify’ or ‘State’.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solidFill>
                  <a:srgbClr val="000000"/>
                </a:solidFill>
                <a:effectLst/>
                <a:latin typeface="Verdana-Bold"/>
                <a:ea typeface="Calibri" panose="020F0502020204030204" pitchFamily="34" charset="0"/>
                <a:cs typeface="Verdana-Bold"/>
              </a:rPr>
              <a:t>Skills questions which ask for a calculation or a diagram/graph to be drawn or completed – these usually have a tariff of two marks and use the command words ‘Calculate’ or ‘Complete’.</a:t>
            </a:r>
          </a:p>
          <a:p>
            <a:pPr marL="342900" lvl="0" indent="-342900">
              <a:lnSpc>
                <a:spcPct val="107000"/>
              </a:lnSpc>
              <a:buFont typeface="+mj-lt"/>
              <a:buAutoNum type="arabicPeriod"/>
            </a:pPr>
            <a:r>
              <a:rPr lang="en-GB" sz="1800" dirty="0">
                <a:solidFill>
                  <a:srgbClr val="000000"/>
                </a:solidFill>
                <a:effectLst/>
                <a:latin typeface="Verdana-Bold"/>
                <a:ea typeface="Calibri" panose="020F0502020204030204" pitchFamily="34" charset="0"/>
                <a:cs typeface="Times New Roman" panose="02020603050405020304" pitchFamily="18" charset="0"/>
              </a:rPr>
              <a:t>Calculate questions usually carry x2 marks and often require an answer (1 mark) and the correct procedure (working) for the other mark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solidFill>
                  <a:srgbClr val="000000"/>
                </a:solidFill>
                <a:effectLst/>
                <a:latin typeface="Verdana-Bold"/>
                <a:ea typeface="Calibri" panose="020F0502020204030204" pitchFamily="34" charset="0"/>
                <a:cs typeface="Verdana-Bold"/>
              </a:rPr>
              <a:t>Short answer questions which usually ask for </a:t>
            </a:r>
            <a:r>
              <a:rPr lang="en-GB" sz="1800" b="1" dirty="0">
                <a:solidFill>
                  <a:srgbClr val="000000"/>
                </a:solidFill>
                <a:effectLst/>
                <a:latin typeface="Verdana-Bold"/>
                <a:ea typeface="Calibri" panose="020F0502020204030204" pitchFamily="34" charset="0"/>
                <a:cs typeface="Verdana-Bold"/>
              </a:rPr>
              <a:t>one </a:t>
            </a:r>
            <a:r>
              <a:rPr lang="en-GB" sz="1800" dirty="0">
                <a:solidFill>
                  <a:srgbClr val="000000"/>
                </a:solidFill>
                <a:effectLst/>
                <a:latin typeface="Verdana-Bold"/>
                <a:ea typeface="Calibri" panose="020F0502020204030204" pitchFamily="34" charset="0"/>
                <a:cs typeface="Verdana-Bold"/>
              </a:rPr>
              <a:t>or </a:t>
            </a:r>
            <a:r>
              <a:rPr lang="en-GB" sz="1800" b="1" dirty="0">
                <a:solidFill>
                  <a:srgbClr val="000000"/>
                </a:solidFill>
                <a:effectLst/>
                <a:latin typeface="Verdana-Bold"/>
                <a:ea typeface="Calibri" panose="020F0502020204030204" pitchFamily="34" charset="0"/>
                <a:cs typeface="Verdana-Bold"/>
              </a:rPr>
              <a:t>two </a:t>
            </a:r>
            <a:r>
              <a:rPr lang="en-GB" sz="1800" dirty="0">
                <a:solidFill>
                  <a:srgbClr val="000000"/>
                </a:solidFill>
                <a:effectLst/>
                <a:latin typeface="Verdana-Bold"/>
                <a:ea typeface="Calibri" panose="020F0502020204030204" pitchFamily="34" charset="0"/>
                <a:cs typeface="Verdana-Bold"/>
              </a:rPr>
              <a:t>explanations of a process, theory or characteristic. They carry either 2,3 or 4 marks. They will usually employ the command phrases ‘Explain </a:t>
            </a:r>
            <a:r>
              <a:rPr lang="en-GB" sz="1800" b="1" dirty="0">
                <a:solidFill>
                  <a:srgbClr val="000000"/>
                </a:solidFill>
                <a:effectLst/>
                <a:latin typeface="Verdana-Bold"/>
                <a:ea typeface="Calibri" panose="020F0502020204030204" pitchFamily="34" charset="0"/>
                <a:cs typeface="Verdana-Bold"/>
              </a:rPr>
              <a:t>one </a:t>
            </a:r>
            <a:r>
              <a:rPr lang="en-GB" sz="1800" b="0" dirty="0">
                <a:solidFill>
                  <a:srgbClr val="000000"/>
                </a:solidFill>
                <a:effectLst/>
                <a:latin typeface="Verdana-Bold"/>
                <a:ea typeface="Calibri" panose="020F0502020204030204" pitchFamily="34" charset="0"/>
                <a:cs typeface="Verdana-Bold"/>
              </a:rPr>
              <a:t>reason</a:t>
            </a:r>
            <a:r>
              <a:rPr lang="en-GB" sz="1800" dirty="0">
                <a:solidFill>
                  <a:srgbClr val="000000"/>
                </a:solidFill>
                <a:effectLst/>
                <a:latin typeface="Verdana-Bold"/>
                <a:ea typeface="Calibri" panose="020F0502020204030204" pitchFamily="34" charset="0"/>
                <a:cs typeface="Verdana-Bold"/>
              </a:rPr>
              <a:t>… or Explain </a:t>
            </a:r>
            <a:r>
              <a:rPr lang="en-GB" sz="1800" b="1" dirty="0">
                <a:solidFill>
                  <a:srgbClr val="000000"/>
                </a:solidFill>
                <a:effectLst/>
                <a:latin typeface="Verdana-Bold"/>
                <a:ea typeface="Calibri" panose="020F0502020204030204" pitchFamily="34" charset="0"/>
                <a:cs typeface="Verdana-Bold"/>
              </a:rPr>
              <a:t>two</a:t>
            </a:r>
            <a:r>
              <a:rPr lang="en-GB" sz="1800" dirty="0">
                <a:solidFill>
                  <a:srgbClr val="000000"/>
                </a:solidFill>
                <a:effectLst/>
                <a:latin typeface="Verdana-Bold"/>
                <a:ea typeface="Calibri" panose="020F0502020204030204" pitchFamily="34" charset="0"/>
                <a:cs typeface="Verdana-Bold"/>
              </a:rPr>
              <a:t> reason(s)’’ or ‘Suggest one/two reason(s)’ – ‘Suggest reasons… is generally used when candidates are asked to offer a plausible reason generally based on a resource. These are quite common in Section C.</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800" dirty="0">
                <a:solidFill>
                  <a:srgbClr val="000000"/>
                </a:solidFill>
                <a:effectLst/>
                <a:latin typeface="Verdana-Bold"/>
                <a:ea typeface="Calibri" panose="020F0502020204030204" pitchFamily="34" charset="0"/>
                <a:cs typeface="Verdana-Bold"/>
              </a:rPr>
              <a:t>Extended written answers (mini-essays) which carry 8 or 12 marks (12 marks for the question that carries the x4 </a:t>
            </a:r>
            <a:r>
              <a:rPr lang="en-GB" sz="1800" dirty="0" err="1">
                <a:solidFill>
                  <a:srgbClr val="000000"/>
                </a:solidFill>
                <a:effectLst/>
                <a:latin typeface="Verdana-Bold"/>
                <a:ea typeface="Calibri" panose="020F0502020204030204" pitchFamily="34" charset="0"/>
                <a:cs typeface="Verdana-Bold"/>
              </a:rPr>
              <a:t>SPaG</a:t>
            </a:r>
            <a:r>
              <a:rPr lang="en-GB" sz="1800" dirty="0">
                <a:solidFill>
                  <a:srgbClr val="000000"/>
                </a:solidFill>
                <a:effectLst/>
                <a:latin typeface="Verdana-Bold"/>
                <a:ea typeface="Calibri" panose="020F0502020204030204" pitchFamily="34" charset="0"/>
                <a:cs typeface="Verdana-Bold"/>
              </a:rPr>
              <a:t> marks for this paper which is Q7). There are four of these on the 2023 paper; specifically three resource-based AO3 and AO4 questions; Q4 and Q7 in Sections A and B respectively and one in either  Sections C1 and C2. The other 8-mark question will be on the Section C that doesn’t include the 8-mark resource based question.</a:t>
            </a:r>
          </a:p>
          <a:p>
            <a:pPr marL="342900" lvl="0" indent="-342900">
              <a:lnSpc>
                <a:spcPct val="107000"/>
              </a:lnSpc>
              <a:spcAft>
                <a:spcPts val="800"/>
              </a:spcAft>
              <a:buFont typeface="+mj-lt"/>
              <a:buAutoNum type="arabicPeriod"/>
            </a:pPr>
            <a:endParaRPr lang="en-GB" sz="1800" dirty="0">
              <a:solidFill>
                <a:srgbClr val="000000"/>
              </a:solidFill>
              <a:effectLst/>
              <a:latin typeface="Verdana-Bold"/>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GB" sz="1800" dirty="0">
                <a:solidFill>
                  <a:srgbClr val="000000"/>
                </a:solidFill>
                <a:effectLst/>
                <a:latin typeface="Verdana-Bold"/>
                <a:ea typeface="Calibri" panose="020F0502020204030204" pitchFamily="34" charset="0"/>
                <a:cs typeface="Times New Roman" panose="02020603050405020304" pitchFamily="18" charset="0"/>
              </a:rPr>
              <a:t>It is fair to say that Grade 2/3 candidates rarely attempt the 8-mark ‘Assess’ questions. It would be very helpful for them to do so if only by pulling a pattern or a data point from the resources. Those who struggle to unpick the question but can spot something on the resource will be rewarded (AO4) so getting them to try is important. If they pull even 1 or 2 marks from that they will improve their grade. We’ll spend some time doing that in next session.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1488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itchFamily="34" charset="0"/>
              <a:ea typeface="MS PGothic" pitchFamily="34" charset="-128"/>
            </a:endParaRPr>
          </a:p>
          <a:p>
            <a:r>
              <a:rPr lang="en-US" altLang="en-US" dirty="0">
                <a:latin typeface="Arial" pitchFamily="34" charset="0"/>
                <a:ea typeface="MS PGothic" pitchFamily="34" charset="-128"/>
              </a:rPr>
              <a:t>  	The weighting of the three sections on this paper was established from the outset with 27 marks for Section A and 31 for Section B including the 4-Spag marks attached to Q7. There are 36 in Section C – 18 in both C1 and C2 thus 94 marks in total, just as for Paper 1</a:t>
            </a:r>
          </a:p>
          <a:p>
            <a:endParaRPr lang="en-US" altLang="en-US" dirty="0">
              <a:latin typeface="Arial" pitchFamily="34" charset="0"/>
              <a:ea typeface="MS PGothic" pitchFamily="34" charset="-128"/>
            </a:endParaRPr>
          </a:p>
          <a:p>
            <a:r>
              <a:rPr lang="en-US" altLang="en-US" dirty="0">
                <a:latin typeface="Arial" pitchFamily="34" charset="0"/>
                <a:ea typeface="MS PGothic" pitchFamily="34" charset="-128"/>
              </a:rPr>
              <a:t>	The longer 8-mark questions are worth about 38% of the total available marks on this paper whilst the ‘Explain/suggest questions carry another 51% of the total marks. So this paper is dominated by two command words ‘Explain’ and ‘Assess’. </a:t>
            </a:r>
          </a:p>
          <a:p>
            <a:endParaRPr lang="en-US" altLang="en-US" dirty="0">
              <a:latin typeface="Arial" pitchFamily="34" charset="0"/>
              <a:ea typeface="MS PGothic" pitchFamily="34" charset="-128"/>
            </a:endParaRPr>
          </a:p>
          <a:p>
            <a:r>
              <a:rPr lang="en-US" altLang="en-US" dirty="0">
                <a:latin typeface="Arial" pitchFamily="34" charset="0"/>
                <a:ea typeface="MS PGothic" pitchFamily="34" charset="-128"/>
              </a:rPr>
              <a:t>	The obvious challenge is to prepare candidates for these questions in a way that will give them the confidence to extract as many marks as possible from them according to their abilities – obviously it would be a pointless exercise if all candidates reached maximum marks because the point is to set questions that discriminate but failing to give one’s best in a exam is especially disappointing if that is a function of candidates not knowing quite what to do with questions that go beyond ‘Explain one advantage of hard-engineering’. An exam paper dominated by questions of that type would not, by and large, allow candidates who are operating week-in and week-out at Grade 6 and above to show those cognitive skills to their advantage. </a:t>
            </a:r>
          </a:p>
          <a:p>
            <a:endParaRPr lang="en-US" altLang="en-US" dirty="0">
              <a:latin typeface="Arial" pitchFamily="34" charset="0"/>
              <a:ea typeface="MS PGothic" pitchFamily="34" charset="-128"/>
            </a:endParaRPr>
          </a:p>
          <a:p>
            <a:r>
              <a:rPr lang="en-US" altLang="en-US" dirty="0">
                <a:latin typeface="Arial" pitchFamily="34" charset="0"/>
                <a:ea typeface="MS PGothic" pitchFamily="34" charset="-128"/>
              </a:rPr>
              <a:t>	</a:t>
            </a:r>
          </a:p>
          <a:p>
            <a:endParaRPr lang="en-US" altLang="en-US" dirty="0">
              <a:latin typeface="Arial" pitchFamily="34" charset="0"/>
              <a:ea typeface="MS PGothic" pitchFamily="34" charset="-128"/>
            </a:endParaRPr>
          </a:p>
        </p:txBody>
      </p:sp>
      <p:sp>
        <p:nvSpPr>
          <p:cNvPr id="81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pitchFamily="34" charset="0"/>
                <a:ea typeface="MS PGothic" pitchFamily="34" charset="-128"/>
              </a:defRPr>
            </a:lvl1pPr>
            <a:lvl2pPr marL="702756" indent="-270291">
              <a:defRPr sz="2300">
                <a:solidFill>
                  <a:schemeClr val="tx1"/>
                </a:solidFill>
                <a:latin typeface="Arial" pitchFamily="34" charset="0"/>
                <a:ea typeface="MS PGothic" pitchFamily="34" charset="-128"/>
              </a:defRPr>
            </a:lvl2pPr>
            <a:lvl3pPr marL="1081164" indent="-216233">
              <a:defRPr sz="2300">
                <a:solidFill>
                  <a:schemeClr val="tx1"/>
                </a:solidFill>
                <a:latin typeface="Arial" pitchFamily="34" charset="0"/>
                <a:ea typeface="MS PGothic" pitchFamily="34" charset="-128"/>
              </a:defRPr>
            </a:lvl3pPr>
            <a:lvl4pPr marL="1513629" indent="-216233">
              <a:defRPr sz="2300">
                <a:solidFill>
                  <a:schemeClr val="tx1"/>
                </a:solidFill>
                <a:latin typeface="Arial" pitchFamily="34" charset="0"/>
                <a:ea typeface="MS PGothic" pitchFamily="34" charset="-128"/>
              </a:defRPr>
            </a:lvl4pPr>
            <a:lvl5pPr marL="1946095" indent="-216233">
              <a:defRPr sz="2300">
                <a:solidFill>
                  <a:schemeClr val="tx1"/>
                </a:solidFill>
                <a:latin typeface="Arial" pitchFamily="34" charset="0"/>
                <a:ea typeface="MS PGothic" pitchFamily="34" charset="-128"/>
              </a:defRPr>
            </a:lvl5pPr>
            <a:lvl6pPr marL="2378560" indent="-216233" eaLnBrk="0" fontAlgn="base" hangingPunct="0">
              <a:spcBef>
                <a:spcPct val="0"/>
              </a:spcBef>
              <a:spcAft>
                <a:spcPct val="0"/>
              </a:spcAft>
              <a:defRPr sz="2300">
                <a:solidFill>
                  <a:schemeClr val="tx1"/>
                </a:solidFill>
                <a:latin typeface="Arial" pitchFamily="34" charset="0"/>
                <a:ea typeface="MS PGothic" pitchFamily="34" charset="-128"/>
              </a:defRPr>
            </a:lvl6pPr>
            <a:lvl7pPr marL="2811026" indent="-216233" eaLnBrk="0" fontAlgn="base" hangingPunct="0">
              <a:spcBef>
                <a:spcPct val="0"/>
              </a:spcBef>
              <a:spcAft>
                <a:spcPct val="0"/>
              </a:spcAft>
              <a:defRPr sz="2300">
                <a:solidFill>
                  <a:schemeClr val="tx1"/>
                </a:solidFill>
                <a:latin typeface="Arial" pitchFamily="34" charset="0"/>
                <a:ea typeface="MS PGothic" pitchFamily="34" charset="-128"/>
              </a:defRPr>
            </a:lvl7pPr>
            <a:lvl8pPr marL="3243491" indent="-216233" eaLnBrk="0" fontAlgn="base" hangingPunct="0">
              <a:spcBef>
                <a:spcPct val="0"/>
              </a:spcBef>
              <a:spcAft>
                <a:spcPct val="0"/>
              </a:spcAft>
              <a:defRPr sz="2300">
                <a:solidFill>
                  <a:schemeClr val="tx1"/>
                </a:solidFill>
                <a:latin typeface="Arial" pitchFamily="34" charset="0"/>
                <a:ea typeface="MS PGothic" pitchFamily="34" charset="-128"/>
              </a:defRPr>
            </a:lvl8pPr>
            <a:lvl9pPr marL="3675957" indent="-216233" eaLnBrk="0" fontAlgn="base" hangingPunct="0">
              <a:spcBef>
                <a:spcPct val="0"/>
              </a:spcBef>
              <a:spcAft>
                <a:spcPct val="0"/>
              </a:spcAft>
              <a:defRPr sz="2300">
                <a:solidFill>
                  <a:schemeClr val="tx1"/>
                </a:solidFill>
                <a:latin typeface="Arial" pitchFamily="34" charset="0"/>
                <a:ea typeface="MS PGothic" pitchFamily="34" charset="-128"/>
              </a:defRPr>
            </a:lvl9pPr>
          </a:lstStyle>
          <a:p>
            <a:fld id="{1A6DAE7B-2A3F-4B2E-89D2-0AC5458659AE}" type="slidenum">
              <a:rPr lang="en-GB" altLang="en-US" sz="1100">
                <a:solidFill>
                  <a:prstClr val="black"/>
                </a:solidFill>
                <a:cs typeface="Arial" pitchFamily="34" charset="0"/>
              </a:rPr>
              <a:pPr/>
              <a:t>8</a:t>
            </a:fld>
            <a:endParaRPr lang="en-GB" altLang="en-US" sz="1100">
              <a:solidFill>
                <a:prstClr val="black"/>
              </a:solidFill>
              <a:cs typeface="Arial" pitchFamily="34" charset="0"/>
            </a:endParaRPr>
          </a:p>
        </p:txBody>
      </p:sp>
    </p:spTree>
    <p:extLst>
      <p:ext uri="{BB962C8B-B14F-4D97-AF65-F5344CB8AC3E}">
        <p14:creationId xmlns:p14="http://schemas.microsoft.com/office/powerpoint/2010/main" val="3278268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worth saying that back in 2016, those handed the job of writing all the new Geography specifications were obliged to make Geography more challenging with a move away from AO1 recall of learned facts to an understanding of processes . That followed an earlier round of specification reform which had already increased the demand. When combined with the loss of a Foundation level paper design became much more challenging. An examination paper that allows Grade 8 and 9 candidates to show-off their cognitive skills but also allows candidates at the lower end of the ability range to gather marks is not straightforward.   </a:t>
            </a:r>
          </a:p>
          <a:p>
            <a:endParaRPr lang="en-GB" dirty="0"/>
          </a:p>
          <a:p>
            <a:r>
              <a:rPr lang="en-GB" dirty="0"/>
              <a:t>On  this paper as on Paper 1 and Paper 3 the explanations required candidates to move beyond a simple descriptive point. When asked to ‘Explain one impact of glaciation on the UK’ landscape’ there is no reward for commenting that glaciation created many different landscapes but an answer which explained that ’Glaciers eroded  distinctive valleys in mountainous areas by eroding them (1) by moving ice removing rock by abrasion (1) would have been awarded 2 marks. Suggest questions are resource related so a map/photo/graph might be shown of a city with a question related to that resource but expecting no specialist knowledge of that particular place so ‘Suggest two reasons for the pattern of land use…’ is an ‘Explain..’ question that does not expect any local knowledge to be deployed. </a:t>
            </a:r>
          </a:p>
          <a:p>
            <a:endParaRPr lang="en-GB" dirty="0"/>
          </a:p>
          <a:p>
            <a:r>
              <a:rPr lang="en-GB" dirty="0"/>
              <a:t>An important note to add here is that in both Section A and Section B no ‘explain’ question will ever require more than two elements. So, a question asking students to explain three differences between upland and lowland river landscapes is just not possible. If centres  make sure that there candidates know two differences than that will be fine! If they know three that might be useful for Q4 but it is probably best to add that quickly and move on. Nor will we ever ask an ‘assess’ question based on one point on the specification. The questions below are just not possible because they would be built on AO2/AO3 and not AO4/AO3. </a:t>
            </a:r>
          </a:p>
          <a:p>
            <a:endParaRPr lang="en-GB" dirty="0"/>
          </a:p>
          <a:p>
            <a:r>
              <a:rPr lang="en-GB" dirty="0"/>
              <a:t>	‘Assess the impact of longshore drift on this coastal landscape’  (8)</a:t>
            </a:r>
          </a:p>
          <a:p>
            <a:r>
              <a:rPr lang="en-GB" dirty="0"/>
              <a:t>	‘For a city that you have studied assess the impact of deindustrialisation on its land-use’  (8)</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	The challenge of the resource based ‘Assess..’ questions is that they will inevitably present students with resources that are new to them, and focus on connections that they haven’t learnt. </a:t>
            </a:r>
          </a:p>
          <a:p>
            <a:endParaRPr lang="en-GB" dirty="0"/>
          </a:p>
          <a:p>
            <a:endParaRPr lang="en-GB" dirty="0"/>
          </a:p>
          <a:p>
            <a:r>
              <a:rPr lang="en-GB" dirty="0"/>
              <a:t>	However, both of these might be 4-mark questions as in;</a:t>
            </a:r>
          </a:p>
          <a:p>
            <a:endParaRPr lang="en-GB" dirty="0"/>
          </a:p>
          <a:p>
            <a:r>
              <a:rPr lang="en-GB" dirty="0"/>
              <a:t>	‘Explain two impacts of longshore drift on coastal landforms’ (4)</a:t>
            </a:r>
          </a:p>
          <a:p>
            <a:endParaRPr lang="en-GB" dirty="0"/>
          </a:p>
          <a:p>
            <a:r>
              <a:rPr lang="en-GB" dirty="0"/>
              <a:t>	‘Explain one impact of deindustrialisation on the land use of cities’  (2)</a:t>
            </a:r>
          </a:p>
          <a:p>
            <a:endParaRPr lang="en-GB" dirty="0"/>
          </a:p>
          <a:p>
            <a:r>
              <a:rPr lang="en-GB" dirty="0"/>
              <a:t>	..but never 8-mark assess questions.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035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questions are best started by excavating as much information as possible from the resource(s) and then using that information to answer the question – so this is AO4 driving AO3. There is no expectation of knowledge of all of the information contained on the resource(s). But there is an expectation that they have a background understanding of patterns and trends as well as the skills to use the AO4 extracted information thoughtfully. These questions are designed to differentiate but at quite a high level – the data suggests that Grade 6/7 students do less well on these questions than Grade 8/9 candidates. Part of the purpose of this  presentation is to empower Grade 3 and 4 candidates to pick up a few more marks on these critical questions. The next section is specifically aimed to help improve performance on Q4 and Q7.</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36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FE989A-0F9B-D30F-D1F0-DA8111D83CB3}"/>
              </a:ext>
            </a:extLst>
          </p:cNvPr>
          <p:cNvSpPr/>
          <p:nvPr userDrawn="1"/>
        </p:nvSpPr>
        <p:spPr>
          <a:xfrm>
            <a:off x="0" y="0"/>
            <a:ext cx="9144000" cy="6858000"/>
          </a:xfrm>
          <a:prstGeom prst="rect">
            <a:avLst/>
          </a:prstGeom>
          <a:solidFill>
            <a:srgbClr val="C9B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504BD88-9D82-63DD-8434-01888D905575}"/>
              </a:ext>
            </a:extLst>
          </p:cNvPr>
          <p:cNvSpPr>
            <a:spLocks noGrp="1"/>
          </p:cNvSpPr>
          <p:nvPr>
            <p:ph type="body" sz="quarter" idx="14" hasCustomPrompt="1"/>
          </p:nvPr>
        </p:nvSpPr>
        <p:spPr>
          <a:xfrm>
            <a:off x="611741" y="2905074"/>
            <a:ext cx="4163460" cy="2723565"/>
          </a:xfrm>
        </p:spPr>
        <p:txBody>
          <a:bodyPr>
            <a:normAutofit/>
          </a:bodyPr>
          <a:lstStyle>
            <a:lvl1pPr marL="50800" indent="0">
              <a:lnSpc>
                <a:spcPct val="100000"/>
              </a:lnSpc>
              <a:spcBef>
                <a:spcPts val="0"/>
              </a:spcBef>
              <a:buFontTx/>
              <a:buNone/>
              <a:defRPr sz="2400">
                <a:solidFill>
                  <a:schemeClr val="tx1"/>
                </a:solidFill>
                <a:latin typeface="Arial" panose="020B0604020202020204" pitchFamily="34" charset="0"/>
                <a:cs typeface="Arial" panose="020B0604020202020204" pitchFamily="34" charset="0"/>
              </a:defRPr>
            </a:lvl1pPr>
          </a:lstStyle>
          <a:p>
            <a:r>
              <a:rPr lang="en-GB"/>
              <a:t>Sub-heading text here</a:t>
            </a:r>
          </a:p>
        </p:txBody>
      </p:sp>
      <p:sp>
        <p:nvSpPr>
          <p:cNvPr id="13" name="TextBox 12">
            <a:extLst>
              <a:ext uri="{FF2B5EF4-FFF2-40B4-BE49-F238E27FC236}">
                <a16:creationId xmlns:a16="http://schemas.microsoft.com/office/drawing/2014/main" id="{664CDC9F-5B72-B423-97B0-5348328A8DC8}"/>
              </a:ext>
            </a:extLst>
          </p:cNvPr>
          <p:cNvSpPr txBox="1"/>
          <p:nvPr userDrawn="1"/>
        </p:nvSpPr>
        <p:spPr>
          <a:xfrm>
            <a:off x="611740" y="354915"/>
            <a:ext cx="7920519"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800">
                <a:solidFill>
                  <a:schemeClr val="tx1"/>
                </a:solidFill>
                <a:latin typeface="Arial" panose="020B0604020202020204" pitchFamily="34" charset="0"/>
                <a:cs typeface="Arial" panose="020B0604020202020204" pitchFamily="34" charset="0"/>
              </a:rPr>
              <a:t>A Level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4800">
                <a:solidFill>
                  <a:schemeClr val="tx1"/>
                </a:solidFill>
                <a:latin typeface="Arial" panose="020B0604020202020204" pitchFamily="34" charset="0"/>
                <a:cs typeface="Arial" panose="020B0604020202020204" pitchFamily="34" charset="0"/>
              </a:rPr>
              <a:t>Geography</a:t>
            </a:r>
          </a:p>
          <a:p>
            <a:endParaRPr lang="en-US">
              <a:solidFill>
                <a:schemeClr val="tx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B4EBED24-550A-7704-8221-CC4559B84A83}"/>
              </a:ext>
            </a:extLst>
          </p:cNvPr>
          <p:cNvPicPr>
            <a:picLocks noChangeAspect="1"/>
          </p:cNvPicPr>
          <p:nvPr userDrawn="1"/>
        </p:nvPicPr>
        <p:blipFill>
          <a:blip r:embed="rId2"/>
          <a:stretch>
            <a:fillRect/>
          </a:stretch>
        </p:blipFill>
        <p:spPr>
          <a:xfrm>
            <a:off x="115462" y="6054725"/>
            <a:ext cx="1532363" cy="702220"/>
          </a:xfrm>
          <a:prstGeom prst="rect">
            <a:avLst/>
          </a:prstGeom>
        </p:spPr>
      </p:pic>
      <p:pic>
        <p:nvPicPr>
          <p:cNvPr id="5" name="Picture 4" descr="A bird made from paper&#10;&#10;Description automatically generated with low confidence">
            <a:extLst>
              <a:ext uri="{FF2B5EF4-FFF2-40B4-BE49-F238E27FC236}">
                <a16:creationId xmlns:a16="http://schemas.microsoft.com/office/drawing/2014/main" id="{F8B6BD28-EF7C-447C-4F16-DBEC3D77F66D}"/>
              </a:ext>
            </a:extLst>
          </p:cNvPr>
          <p:cNvPicPr>
            <a:picLocks noChangeAspect="1"/>
          </p:cNvPicPr>
          <p:nvPr userDrawn="1"/>
        </p:nvPicPr>
        <p:blipFill>
          <a:blip r:embed="rId3"/>
          <a:stretch>
            <a:fillRect/>
          </a:stretch>
        </p:blipFill>
        <p:spPr>
          <a:xfrm>
            <a:off x="4953658" y="1845270"/>
            <a:ext cx="4190341" cy="5364480"/>
          </a:xfrm>
          <a:prstGeom prst="rect">
            <a:avLst/>
          </a:prstGeom>
        </p:spPr>
      </p:pic>
    </p:spTree>
    <p:extLst>
      <p:ext uri="{BB962C8B-B14F-4D97-AF65-F5344CB8AC3E}">
        <p14:creationId xmlns:p14="http://schemas.microsoft.com/office/powerpoint/2010/main" val="20836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14E20D0-1E6E-BB51-F688-EB281328111C}"/>
              </a:ext>
            </a:extLst>
          </p:cNvPr>
          <p:cNvSpPr>
            <a:spLocks noChangeAspect="1"/>
          </p:cNvSpPr>
          <p:nvPr userDrawn="1"/>
        </p:nvSpPr>
        <p:spPr>
          <a:xfrm>
            <a:off x="1494968" y="379294"/>
            <a:ext cx="6154066" cy="6116320"/>
          </a:xfrm>
          <a:prstGeom prst="ellipse">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2;p3">
            <a:extLst>
              <a:ext uri="{FF2B5EF4-FFF2-40B4-BE49-F238E27FC236}">
                <a16:creationId xmlns:a16="http://schemas.microsoft.com/office/drawing/2014/main" id="{7AC52974-E6F5-4440-B8C0-319F205FA113}"/>
              </a:ext>
            </a:extLst>
          </p:cNvPr>
          <p:cNvSpPr txBox="1">
            <a:spLocks noGrp="1"/>
          </p:cNvSpPr>
          <p:nvPr>
            <p:ph type="title"/>
          </p:nvPr>
        </p:nvSpPr>
        <p:spPr>
          <a:xfrm>
            <a:off x="1393890" y="2324958"/>
            <a:ext cx="6356220" cy="2208084"/>
          </a:xfrm>
          <a:prstGeom prst="rect">
            <a:avLst/>
          </a:prstGeom>
          <a:noFill/>
        </p:spPr>
        <p:txBody>
          <a:bodyPr spcFirstLastPara="1" wrap="square" lIns="91425" tIns="91425" rIns="91425" bIns="91425" anchor="ctr" anchorCtr="0">
            <a:noAutofit/>
          </a:bodyPr>
          <a:lstStyle>
            <a:lvl1pPr marL="11113" lvl="0" indent="1588" algn="ctr">
              <a:spcBef>
                <a:spcPts val="0"/>
              </a:spcBef>
              <a:spcAft>
                <a:spcPts val="0"/>
              </a:spcAft>
              <a:buSzPts val="3600"/>
              <a:buNone/>
              <a:tabLst/>
              <a:defRPr sz="40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254321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17B2CC8-F844-0546-A5E8-5054010CC1E8}"/>
              </a:ext>
            </a:extLst>
          </p:cNvPr>
          <p:cNvSpPr/>
          <p:nvPr userDrawn="1"/>
        </p:nvSpPr>
        <p:spPr>
          <a:xfrm>
            <a:off x="1494967" y="382772"/>
            <a:ext cx="6154066" cy="6070167"/>
          </a:xfrm>
          <a:prstGeom prst="ellipse">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22;p3">
            <a:extLst>
              <a:ext uri="{FF2B5EF4-FFF2-40B4-BE49-F238E27FC236}">
                <a16:creationId xmlns:a16="http://schemas.microsoft.com/office/drawing/2014/main" id="{B92C88C1-10D7-2A46-9119-7FD1AE125F99}"/>
              </a:ext>
            </a:extLst>
          </p:cNvPr>
          <p:cNvSpPr txBox="1">
            <a:spLocks noGrp="1"/>
          </p:cNvSpPr>
          <p:nvPr>
            <p:ph type="title"/>
          </p:nvPr>
        </p:nvSpPr>
        <p:spPr>
          <a:xfrm>
            <a:off x="1393890" y="2324958"/>
            <a:ext cx="6356220" cy="2208084"/>
          </a:xfrm>
          <a:prstGeom prst="rect">
            <a:avLst/>
          </a:prstGeom>
          <a:noFill/>
        </p:spPr>
        <p:txBody>
          <a:bodyPr spcFirstLastPara="1" wrap="square" lIns="91425" tIns="91425" rIns="91425" bIns="91425" anchor="ctr" anchorCtr="0">
            <a:noAutofit/>
          </a:bodyPr>
          <a:lstStyle>
            <a:lvl1pPr marL="11113" lvl="0" indent="1588" algn="ctr">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83347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2FDF0EE-8982-E94E-9A1C-EB30692C27E0}"/>
              </a:ext>
            </a:extLst>
          </p:cNvPr>
          <p:cNvSpPr/>
          <p:nvPr userDrawn="1"/>
        </p:nvSpPr>
        <p:spPr>
          <a:xfrm>
            <a:off x="1494967" y="382772"/>
            <a:ext cx="6154066" cy="6070167"/>
          </a:xfrm>
          <a:prstGeom prst="ellipse">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22;p3">
            <a:extLst>
              <a:ext uri="{FF2B5EF4-FFF2-40B4-BE49-F238E27FC236}">
                <a16:creationId xmlns:a16="http://schemas.microsoft.com/office/drawing/2014/main" id="{942D3CE4-80F4-6F48-8C01-3E6FC6B89A1B}"/>
              </a:ext>
            </a:extLst>
          </p:cNvPr>
          <p:cNvSpPr txBox="1">
            <a:spLocks noGrp="1"/>
          </p:cNvSpPr>
          <p:nvPr>
            <p:ph type="title"/>
          </p:nvPr>
        </p:nvSpPr>
        <p:spPr>
          <a:xfrm>
            <a:off x="1393890" y="2324958"/>
            <a:ext cx="6356220" cy="2208084"/>
          </a:xfrm>
          <a:prstGeom prst="rect">
            <a:avLst/>
          </a:prstGeom>
          <a:noFill/>
        </p:spPr>
        <p:txBody>
          <a:bodyPr spcFirstLastPara="1" wrap="square" lIns="91425" tIns="91425" rIns="91425" bIns="91425" anchor="ctr" anchorCtr="0">
            <a:noAutofit/>
          </a:bodyPr>
          <a:lstStyle>
            <a:lvl1pPr marL="11113" lvl="0" indent="1588" algn="ctr">
              <a:spcBef>
                <a:spcPts val="0"/>
              </a:spcBef>
              <a:spcAft>
                <a:spcPts val="0"/>
              </a:spcAft>
              <a:buSzPts val="3600"/>
              <a:buNone/>
              <a:tabLst/>
              <a:defRPr sz="40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71966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4DAF8E4-F250-D047-AAA3-C223257A1B23}"/>
              </a:ext>
            </a:extLst>
          </p:cNvPr>
          <p:cNvSpPr/>
          <p:nvPr userDrawn="1"/>
        </p:nvSpPr>
        <p:spPr>
          <a:xfrm>
            <a:off x="1494967" y="382772"/>
            <a:ext cx="6154066" cy="6070167"/>
          </a:xfrm>
          <a:prstGeom prst="ellipse">
            <a:avLst/>
          </a:prstGeom>
          <a:solidFill>
            <a:srgbClr val="505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22;p3">
            <a:extLst>
              <a:ext uri="{FF2B5EF4-FFF2-40B4-BE49-F238E27FC236}">
                <a16:creationId xmlns:a16="http://schemas.microsoft.com/office/drawing/2014/main" id="{6779CFA1-84D3-BE42-874E-3AD74C70EE14}"/>
              </a:ext>
            </a:extLst>
          </p:cNvPr>
          <p:cNvSpPr txBox="1">
            <a:spLocks noGrp="1"/>
          </p:cNvSpPr>
          <p:nvPr>
            <p:ph type="title"/>
          </p:nvPr>
        </p:nvSpPr>
        <p:spPr>
          <a:xfrm>
            <a:off x="1393890" y="2324958"/>
            <a:ext cx="6356220" cy="2208084"/>
          </a:xfrm>
          <a:prstGeom prst="rect">
            <a:avLst/>
          </a:prstGeom>
          <a:noFill/>
        </p:spPr>
        <p:txBody>
          <a:bodyPr spcFirstLastPara="1" wrap="square" lIns="91425" tIns="91425" rIns="91425" bIns="91425" anchor="ctr" anchorCtr="0">
            <a:noAutofit/>
          </a:bodyPr>
          <a:lstStyle>
            <a:lvl1pPr marL="11113" lvl="0" indent="1588" algn="ctr">
              <a:spcBef>
                <a:spcPts val="0"/>
              </a:spcBef>
              <a:spcAft>
                <a:spcPts val="0"/>
              </a:spcAft>
              <a:buSzPts val="3600"/>
              <a:buNone/>
              <a:tabLst/>
              <a:defRPr sz="40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654455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15">
            <a:extLst>
              <a:ext uri="{FF2B5EF4-FFF2-40B4-BE49-F238E27FC236}">
                <a16:creationId xmlns:a16="http://schemas.microsoft.com/office/drawing/2014/main" id="{D670955E-33C7-544E-B9AE-0C482B8CD901}"/>
              </a:ext>
            </a:extLst>
          </p:cNvPr>
          <p:cNvSpPr>
            <a:spLocks noGrp="1"/>
          </p:cNvSpPr>
          <p:nvPr>
            <p:ph type="pic" sz="quarter" idx="11" hasCustomPrompt="1"/>
          </p:nvPr>
        </p:nvSpPr>
        <p:spPr>
          <a:xfrm>
            <a:off x="1798178" y="0"/>
            <a:ext cx="7345822"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8" name="Rectangle 7">
            <a:extLst>
              <a:ext uri="{FF2B5EF4-FFF2-40B4-BE49-F238E27FC236}">
                <a16:creationId xmlns:a16="http://schemas.microsoft.com/office/drawing/2014/main" id="{859821B7-8ABF-8C42-8139-3F0576ECD573}"/>
              </a:ext>
            </a:extLst>
          </p:cNvPr>
          <p:cNvSpPr/>
          <p:nvPr userDrawn="1"/>
        </p:nvSpPr>
        <p:spPr>
          <a:xfrm>
            <a:off x="0" y="5577840"/>
            <a:ext cx="2753360" cy="1280160"/>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Google Shape;26;p3">
            <a:extLst>
              <a:ext uri="{FF2B5EF4-FFF2-40B4-BE49-F238E27FC236}">
                <a16:creationId xmlns:a16="http://schemas.microsoft.com/office/drawing/2014/main" id="{2F62CD83-B72E-BE4B-A702-FD665EC1CDCF}"/>
              </a:ext>
            </a:extLst>
          </p:cNvPr>
          <p:cNvSpPr txBox="1">
            <a:spLocks noGrp="1"/>
          </p:cNvSpPr>
          <p:nvPr>
            <p:ph type="body" idx="1"/>
          </p:nvPr>
        </p:nvSpPr>
        <p:spPr>
          <a:xfrm>
            <a:off x="611738" y="1651235"/>
            <a:ext cx="3960261" cy="4286578"/>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Shape 18">
            <a:extLst>
              <a:ext uri="{FF2B5EF4-FFF2-40B4-BE49-F238E27FC236}">
                <a16:creationId xmlns:a16="http://schemas.microsoft.com/office/drawing/2014/main" id="{49EE0A2D-64E8-6340-AE3E-FD31E19BFAE7}"/>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18E0BB3-BEAE-9843-A800-1946147CEDA5}"/>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5" name="Google Shape;22;p3">
            <a:extLst>
              <a:ext uri="{FF2B5EF4-FFF2-40B4-BE49-F238E27FC236}">
                <a16:creationId xmlns:a16="http://schemas.microsoft.com/office/drawing/2014/main" id="{1ED765DF-6E9E-7C41-B836-CC4C2AD48FCA}"/>
              </a:ext>
            </a:extLst>
          </p:cNvPr>
          <p:cNvSpPr txBox="1">
            <a:spLocks noGrp="1"/>
          </p:cNvSpPr>
          <p:nvPr>
            <p:ph type="title"/>
          </p:nvPr>
        </p:nvSpPr>
        <p:spPr>
          <a:xfrm>
            <a:off x="611739" y="343825"/>
            <a:ext cx="3960258" cy="1122300"/>
          </a:xfrm>
          <a:prstGeom prst="rect">
            <a:avLst/>
          </a:prstGeom>
          <a:solidFill>
            <a:schemeClr val="bg1"/>
          </a:solid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cxnSp>
        <p:nvCxnSpPr>
          <p:cNvPr id="16" name="Straight Connector 15">
            <a:extLst>
              <a:ext uri="{FF2B5EF4-FFF2-40B4-BE49-F238E27FC236}">
                <a16:creationId xmlns:a16="http://schemas.microsoft.com/office/drawing/2014/main" id="{80A163EE-F477-A64E-A048-3C76F9C3AA51}"/>
              </a:ext>
            </a:extLst>
          </p:cNvPr>
          <p:cNvCxnSpPr>
            <a:cxnSpLocks/>
          </p:cNvCxnSpPr>
          <p:nvPr userDrawn="1"/>
        </p:nvCxnSpPr>
        <p:spPr>
          <a:xfrm>
            <a:off x="575778" y="343825"/>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915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15">
            <a:extLst>
              <a:ext uri="{FF2B5EF4-FFF2-40B4-BE49-F238E27FC236}">
                <a16:creationId xmlns:a16="http://schemas.microsoft.com/office/drawing/2014/main" id="{CEC443E1-16C0-0E45-B04E-69C5916D1A2D}"/>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8" name="Google Shape;26;p3">
            <a:extLst>
              <a:ext uri="{FF2B5EF4-FFF2-40B4-BE49-F238E27FC236}">
                <a16:creationId xmlns:a16="http://schemas.microsoft.com/office/drawing/2014/main" id="{15BEBC6C-12B9-8942-B6A0-215A47D28ED0}"/>
              </a:ext>
            </a:extLst>
          </p:cNvPr>
          <p:cNvSpPr txBox="1">
            <a:spLocks noGrp="1"/>
          </p:cNvSpPr>
          <p:nvPr>
            <p:ph type="body" idx="1"/>
          </p:nvPr>
        </p:nvSpPr>
        <p:spPr>
          <a:xfrm>
            <a:off x="611741" y="1632559"/>
            <a:ext cx="3786640" cy="4617769"/>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9" name="Rectangle 8">
            <a:extLst>
              <a:ext uri="{FF2B5EF4-FFF2-40B4-BE49-F238E27FC236}">
                <a16:creationId xmlns:a16="http://schemas.microsoft.com/office/drawing/2014/main" id="{A081336F-8B3B-DD49-8F6D-4DDF38EFF9EF}"/>
              </a:ext>
            </a:extLst>
          </p:cNvPr>
          <p:cNvSpPr/>
          <p:nvPr userDrawn="1"/>
        </p:nvSpPr>
        <p:spPr>
          <a:xfrm>
            <a:off x="0" y="0"/>
            <a:ext cx="2753360" cy="1280160"/>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Google Shape;22;p3">
            <a:extLst>
              <a:ext uri="{FF2B5EF4-FFF2-40B4-BE49-F238E27FC236}">
                <a16:creationId xmlns:a16="http://schemas.microsoft.com/office/drawing/2014/main" id="{D67FE7F7-ADAB-C547-8A5F-07BF4E79B56D}"/>
              </a:ext>
            </a:extLst>
          </p:cNvPr>
          <p:cNvSpPr txBox="1">
            <a:spLocks noGrp="1"/>
          </p:cNvSpPr>
          <p:nvPr>
            <p:ph type="title"/>
          </p:nvPr>
        </p:nvSpPr>
        <p:spPr>
          <a:xfrm>
            <a:off x="611739" y="343825"/>
            <a:ext cx="3786638" cy="1122300"/>
          </a:xfrm>
          <a:prstGeom prst="rect">
            <a:avLst/>
          </a:prstGeom>
          <a:solidFill>
            <a:schemeClr val="bg1"/>
          </a:solid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cxnSp>
        <p:nvCxnSpPr>
          <p:cNvPr id="11" name="Straight Connector 10">
            <a:extLst>
              <a:ext uri="{FF2B5EF4-FFF2-40B4-BE49-F238E27FC236}">
                <a16:creationId xmlns:a16="http://schemas.microsoft.com/office/drawing/2014/main" id="{8FFAD351-A177-AD41-8270-34DAA44C4594}"/>
              </a:ext>
            </a:extLst>
          </p:cNvPr>
          <p:cNvCxnSpPr>
            <a:cxnSpLocks/>
          </p:cNvCxnSpPr>
          <p:nvPr userDrawn="1"/>
        </p:nvCxnSpPr>
        <p:spPr>
          <a:xfrm>
            <a:off x="575778" y="343825"/>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hape 18">
            <a:extLst>
              <a:ext uri="{FF2B5EF4-FFF2-40B4-BE49-F238E27FC236}">
                <a16:creationId xmlns:a16="http://schemas.microsoft.com/office/drawing/2014/main" id="{2E1484CA-8B46-4849-A01A-AA7AA11456CE}"/>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19A2D9B-1421-5D41-B6D9-8CCEF8755B63}"/>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37347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7747C1-FDF9-4A4C-A106-2957A49535C0}"/>
              </a:ext>
            </a:extLst>
          </p:cNvPr>
          <p:cNvSpPr/>
          <p:nvPr userDrawn="1"/>
        </p:nvSpPr>
        <p:spPr>
          <a:xfrm>
            <a:off x="6390640" y="0"/>
            <a:ext cx="2753360" cy="1280160"/>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15">
            <a:extLst>
              <a:ext uri="{FF2B5EF4-FFF2-40B4-BE49-F238E27FC236}">
                <a16:creationId xmlns:a16="http://schemas.microsoft.com/office/drawing/2014/main" id="{EF7626D8-34EF-9749-A224-C98FB027952E}"/>
              </a:ext>
            </a:extLst>
          </p:cNvPr>
          <p:cNvSpPr>
            <a:spLocks noGrp="1"/>
          </p:cNvSpPr>
          <p:nvPr>
            <p:ph type="pic" sz="quarter" idx="11" hasCustomPrompt="1"/>
          </p:nvPr>
        </p:nvSpPr>
        <p:spPr>
          <a:xfrm>
            <a:off x="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9" name="Google Shape;26;p3">
            <a:extLst>
              <a:ext uri="{FF2B5EF4-FFF2-40B4-BE49-F238E27FC236}">
                <a16:creationId xmlns:a16="http://schemas.microsoft.com/office/drawing/2014/main" id="{6A3C261C-2AC4-D342-8B90-5D2ED4AFCB30}"/>
              </a:ext>
            </a:extLst>
          </p:cNvPr>
          <p:cNvSpPr txBox="1">
            <a:spLocks noGrp="1"/>
          </p:cNvSpPr>
          <p:nvPr>
            <p:ph type="body" idx="1"/>
          </p:nvPr>
        </p:nvSpPr>
        <p:spPr>
          <a:xfrm>
            <a:off x="4216402" y="343825"/>
            <a:ext cx="4351820" cy="5906503"/>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cxnSp>
        <p:nvCxnSpPr>
          <p:cNvPr id="10" name="Straight Connector 9">
            <a:extLst>
              <a:ext uri="{FF2B5EF4-FFF2-40B4-BE49-F238E27FC236}">
                <a16:creationId xmlns:a16="http://schemas.microsoft.com/office/drawing/2014/main" id="{C700ECD3-2A88-3B42-9F99-E8540E5F1D8D}"/>
              </a:ext>
            </a:extLst>
          </p:cNvPr>
          <p:cNvCxnSpPr>
            <a:cxnSpLocks/>
          </p:cNvCxnSpPr>
          <p:nvPr userDrawn="1"/>
        </p:nvCxnSpPr>
        <p:spPr>
          <a:xfrm>
            <a:off x="8581858" y="343825"/>
            <a:ext cx="0" cy="59065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hape 18">
            <a:extLst>
              <a:ext uri="{FF2B5EF4-FFF2-40B4-BE49-F238E27FC236}">
                <a16:creationId xmlns:a16="http://schemas.microsoft.com/office/drawing/2014/main" id="{95380D3F-4D1C-DA49-A398-FFFAFD68A29D}"/>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2" name="Shape 18">
            <a:extLst>
              <a:ext uri="{FF2B5EF4-FFF2-40B4-BE49-F238E27FC236}">
                <a16:creationId xmlns:a16="http://schemas.microsoft.com/office/drawing/2014/main" id="{A65B1F2A-25F2-564F-9289-8B4083A992C7}"/>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591607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C6F50B-30B5-9C41-BA1F-33870FB710FE}"/>
              </a:ext>
            </a:extLst>
          </p:cNvPr>
          <p:cNvSpPr/>
          <p:nvPr userDrawn="1"/>
        </p:nvSpPr>
        <p:spPr>
          <a:xfrm>
            <a:off x="6390640" y="0"/>
            <a:ext cx="2753360" cy="1280160"/>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15">
            <a:extLst>
              <a:ext uri="{FF2B5EF4-FFF2-40B4-BE49-F238E27FC236}">
                <a16:creationId xmlns:a16="http://schemas.microsoft.com/office/drawing/2014/main" id="{8EDFCF57-2341-0445-BCB5-944F54BBE0A1}"/>
              </a:ext>
            </a:extLst>
          </p:cNvPr>
          <p:cNvSpPr>
            <a:spLocks noGrp="1"/>
          </p:cNvSpPr>
          <p:nvPr>
            <p:ph type="pic" sz="quarter" idx="11" hasCustomPrompt="1"/>
          </p:nvPr>
        </p:nvSpPr>
        <p:spPr>
          <a:xfrm>
            <a:off x="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10" name="Google Shape;22;p3">
            <a:extLst>
              <a:ext uri="{FF2B5EF4-FFF2-40B4-BE49-F238E27FC236}">
                <a16:creationId xmlns:a16="http://schemas.microsoft.com/office/drawing/2014/main" id="{005FBFB7-76BC-0544-82E5-3DC7FAD11F23}"/>
              </a:ext>
            </a:extLst>
          </p:cNvPr>
          <p:cNvSpPr txBox="1">
            <a:spLocks noGrp="1"/>
          </p:cNvSpPr>
          <p:nvPr>
            <p:ph type="title"/>
          </p:nvPr>
        </p:nvSpPr>
        <p:spPr>
          <a:xfrm>
            <a:off x="4184501" y="343825"/>
            <a:ext cx="4351817" cy="1122300"/>
          </a:xfrm>
          <a:prstGeom prst="rect">
            <a:avLst/>
          </a:prstGeom>
          <a:solidFill>
            <a:schemeClr val="bg1"/>
          </a:solid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26;p3">
            <a:extLst>
              <a:ext uri="{FF2B5EF4-FFF2-40B4-BE49-F238E27FC236}">
                <a16:creationId xmlns:a16="http://schemas.microsoft.com/office/drawing/2014/main" id="{FA3EF671-A552-754D-B97C-C56E84DBFBFC}"/>
              </a:ext>
            </a:extLst>
          </p:cNvPr>
          <p:cNvSpPr txBox="1">
            <a:spLocks noGrp="1"/>
          </p:cNvSpPr>
          <p:nvPr>
            <p:ph type="body" idx="1"/>
          </p:nvPr>
        </p:nvSpPr>
        <p:spPr>
          <a:xfrm>
            <a:off x="4184503" y="1623985"/>
            <a:ext cx="4351820" cy="4626343"/>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cxnSp>
        <p:nvCxnSpPr>
          <p:cNvPr id="12" name="Straight Connector 11">
            <a:extLst>
              <a:ext uri="{FF2B5EF4-FFF2-40B4-BE49-F238E27FC236}">
                <a16:creationId xmlns:a16="http://schemas.microsoft.com/office/drawing/2014/main" id="{A341455B-9DB6-D748-AD48-9CA387F11F5E}"/>
              </a:ext>
            </a:extLst>
          </p:cNvPr>
          <p:cNvCxnSpPr>
            <a:cxnSpLocks/>
          </p:cNvCxnSpPr>
          <p:nvPr userDrawn="1"/>
        </p:nvCxnSpPr>
        <p:spPr>
          <a:xfrm>
            <a:off x="8581858" y="343825"/>
            <a:ext cx="0" cy="59065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hape 18">
            <a:extLst>
              <a:ext uri="{FF2B5EF4-FFF2-40B4-BE49-F238E27FC236}">
                <a16:creationId xmlns:a16="http://schemas.microsoft.com/office/drawing/2014/main" id="{7B9A61FD-0605-B245-9B4A-656C6B5FA7AE}"/>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4" name="Shape 18">
            <a:extLst>
              <a:ext uri="{FF2B5EF4-FFF2-40B4-BE49-F238E27FC236}">
                <a16:creationId xmlns:a16="http://schemas.microsoft.com/office/drawing/2014/main" id="{00F19245-D9A0-9D46-98CA-47D3B07FFCF9}"/>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548327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E9827DEC-A193-904B-89A1-DA7A4FB6C83D}"/>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11" name="Google Shape;26;p3">
            <a:extLst>
              <a:ext uri="{FF2B5EF4-FFF2-40B4-BE49-F238E27FC236}">
                <a16:creationId xmlns:a16="http://schemas.microsoft.com/office/drawing/2014/main" id="{9294F03A-707D-DC40-9C1D-D5A37C249D95}"/>
              </a:ext>
            </a:extLst>
          </p:cNvPr>
          <p:cNvSpPr txBox="1">
            <a:spLocks noGrp="1"/>
          </p:cNvSpPr>
          <p:nvPr>
            <p:ph type="body" idx="1"/>
          </p:nvPr>
        </p:nvSpPr>
        <p:spPr>
          <a:xfrm>
            <a:off x="611741" y="1632559"/>
            <a:ext cx="3786640" cy="4617769"/>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Rectangle 11">
            <a:extLst>
              <a:ext uri="{FF2B5EF4-FFF2-40B4-BE49-F238E27FC236}">
                <a16:creationId xmlns:a16="http://schemas.microsoft.com/office/drawing/2014/main" id="{A69CF9A3-F75E-1543-A4D6-D433935AC8E6}"/>
              </a:ext>
            </a:extLst>
          </p:cNvPr>
          <p:cNvSpPr/>
          <p:nvPr userDrawn="1"/>
        </p:nvSpPr>
        <p:spPr>
          <a:xfrm>
            <a:off x="0" y="0"/>
            <a:ext cx="2753360" cy="1280160"/>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Google Shape;22;p3">
            <a:extLst>
              <a:ext uri="{FF2B5EF4-FFF2-40B4-BE49-F238E27FC236}">
                <a16:creationId xmlns:a16="http://schemas.microsoft.com/office/drawing/2014/main" id="{F57D1E2D-6A2A-D644-B788-7E68A28211CB}"/>
              </a:ext>
            </a:extLst>
          </p:cNvPr>
          <p:cNvSpPr txBox="1">
            <a:spLocks noGrp="1"/>
          </p:cNvSpPr>
          <p:nvPr>
            <p:ph type="title"/>
          </p:nvPr>
        </p:nvSpPr>
        <p:spPr>
          <a:xfrm>
            <a:off x="611739" y="343825"/>
            <a:ext cx="6356220" cy="1122300"/>
          </a:xfrm>
          <a:prstGeom prst="rect">
            <a:avLst/>
          </a:prstGeom>
          <a:solidFill>
            <a:schemeClr val="bg1"/>
          </a:solid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cxnSp>
        <p:nvCxnSpPr>
          <p:cNvPr id="14" name="Straight Connector 13">
            <a:extLst>
              <a:ext uri="{FF2B5EF4-FFF2-40B4-BE49-F238E27FC236}">
                <a16:creationId xmlns:a16="http://schemas.microsoft.com/office/drawing/2014/main" id="{E3B44435-34A2-FC4D-8F89-3A7C1B13A54F}"/>
              </a:ext>
            </a:extLst>
          </p:cNvPr>
          <p:cNvCxnSpPr>
            <a:cxnSpLocks/>
          </p:cNvCxnSpPr>
          <p:nvPr userDrawn="1"/>
        </p:nvCxnSpPr>
        <p:spPr>
          <a:xfrm>
            <a:off x="575778" y="343825"/>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hape 18">
            <a:extLst>
              <a:ext uri="{FF2B5EF4-FFF2-40B4-BE49-F238E27FC236}">
                <a16:creationId xmlns:a16="http://schemas.microsoft.com/office/drawing/2014/main" id="{420B2069-7D4D-8344-974F-6B180CDBC8BE}"/>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6" name="Shape 18">
            <a:extLst>
              <a:ext uri="{FF2B5EF4-FFF2-40B4-BE49-F238E27FC236}">
                <a16:creationId xmlns:a16="http://schemas.microsoft.com/office/drawing/2014/main" id="{92F4F474-4FA1-BD42-AB68-D77C0A130301}"/>
              </a:ext>
            </a:extLst>
          </p:cNvPr>
          <p:cNvSpPr txBox="1"/>
          <p:nvPr userDrawn="1"/>
        </p:nvSpPr>
        <p:spPr>
          <a:xfrm>
            <a:off x="6305254"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2368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7B7026-61AD-0D49-A753-33C2C5101D02}"/>
              </a:ext>
            </a:extLst>
          </p:cNvPr>
          <p:cNvSpPr/>
          <p:nvPr userDrawn="1"/>
        </p:nvSpPr>
        <p:spPr>
          <a:xfrm>
            <a:off x="0" y="0"/>
            <a:ext cx="2753360" cy="1979271"/>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15">
            <a:extLst>
              <a:ext uri="{FF2B5EF4-FFF2-40B4-BE49-F238E27FC236}">
                <a16:creationId xmlns:a16="http://schemas.microsoft.com/office/drawing/2014/main" id="{080748CC-96DB-7448-80AB-53DA3CC54162}"/>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8" name="Google Shape;26;p3">
            <a:extLst>
              <a:ext uri="{FF2B5EF4-FFF2-40B4-BE49-F238E27FC236}">
                <a16:creationId xmlns:a16="http://schemas.microsoft.com/office/drawing/2014/main" id="{5B509D30-D5BE-4C4D-A556-B38DC389F5C1}"/>
              </a:ext>
            </a:extLst>
          </p:cNvPr>
          <p:cNvSpPr txBox="1">
            <a:spLocks noGrp="1"/>
          </p:cNvSpPr>
          <p:nvPr>
            <p:ph type="body" idx="1"/>
          </p:nvPr>
        </p:nvSpPr>
        <p:spPr>
          <a:xfrm>
            <a:off x="611739" y="2699860"/>
            <a:ext cx="5432964" cy="3677920"/>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9" name="Google Shape;22;p3">
            <a:extLst>
              <a:ext uri="{FF2B5EF4-FFF2-40B4-BE49-F238E27FC236}">
                <a16:creationId xmlns:a16="http://schemas.microsoft.com/office/drawing/2014/main" id="{37FEEC04-374F-A345-9800-E41EA81B4940}"/>
              </a:ext>
            </a:extLst>
          </p:cNvPr>
          <p:cNvSpPr txBox="1">
            <a:spLocks noGrp="1"/>
          </p:cNvSpPr>
          <p:nvPr>
            <p:ph type="title"/>
          </p:nvPr>
        </p:nvSpPr>
        <p:spPr>
          <a:xfrm>
            <a:off x="611739" y="1392450"/>
            <a:ext cx="5432964" cy="1122300"/>
          </a:xfrm>
          <a:prstGeom prst="rect">
            <a:avLst/>
          </a:prstGeom>
          <a:solidFill>
            <a:schemeClr val="bg1"/>
          </a:solidFill>
        </p:spPr>
        <p:txBody>
          <a:bodyPr spcFirstLastPara="1" wrap="square" lIns="91425" tIns="91425" rIns="91425" bIns="91425" anchor="ctr" anchorCtr="0">
            <a:noAutofit/>
          </a:bodyPr>
          <a:lstStyle>
            <a:lvl1pPr marL="12700" lvl="0" indent="0"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cxnSp>
        <p:nvCxnSpPr>
          <p:cNvPr id="10" name="Straight Connector 9">
            <a:extLst>
              <a:ext uri="{FF2B5EF4-FFF2-40B4-BE49-F238E27FC236}">
                <a16:creationId xmlns:a16="http://schemas.microsoft.com/office/drawing/2014/main" id="{FEB75C23-F5C8-3B4C-AEE7-6CDAF7070B56}"/>
              </a:ext>
            </a:extLst>
          </p:cNvPr>
          <p:cNvCxnSpPr>
            <a:cxnSpLocks/>
          </p:cNvCxnSpPr>
          <p:nvPr userDrawn="1"/>
        </p:nvCxnSpPr>
        <p:spPr>
          <a:xfrm>
            <a:off x="575778" y="1392450"/>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hape 18">
            <a:extLst>
              <a:ext uri="{FF2B5EF4-FFF2-40B4-BE49-F238E27FC236}">
                <a16:creationId xmlns:a16="http://schemas.microsoft.com/office/drawing/2014/main" id="{749BED04-511C-014C-8A66-2098624C0DF8}"/>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2" name="Shape 18">
            <a:extLst>
              <a:ext uri="{FF2B5EF4-FFF2-40B4-BE49-F238E27FC236}">
                <a16:creationId xmlns:a16="http://schemas.microsoft.com/office/drawing/2014/main" id="{AE22B68C-57EE-8C46-A730-004157CDD96D}"/>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96667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F2D988-0B74-A787-FA5F-04C785BE3DAD}"/>
              </a:ext>
            </a:extLst>
          </p:cNvPr>
          <p:cNvSpPr/>
          <p:nvPr userDrawn="1"/>
        </p:nvSpPr>
        <p:spPr>
          <a:xfrm>
            <a:off x="0" y="0"/>
            <a:ext cx="9144000" cy="6858000"/>
          </a:xfrm>
          <a:prstGeom prst="rect">
            <a:avLst/>
          </a:prstGeom>
          <a:solidFill>
            <a:srgbClr val="C9B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2;p3">
            <a:extLst>
              <a:ext uri="{FF2B5EF4-FFF2-40B4-BE49-F238E27FC236}">
                <a16:creationId xmlns:a16="http://schemas.microsoft.com/office/drawing/2014/main" id="{95B5E5B5-3ECE-7A8D-4435-7E88092930D8}"/>
              </a:ext>
            </a:extLst>
          </p:cNvPr>
          <p:cNvSpPr txBox="1">
            <a:spLocks noGrp="1"/>
          </p:cNvSpPr>
          <p:nvPr>
            <p:ph type="title"/>
          </p:nvPr>
        </p:nvSpPr>
        <p:spPr>
          <a:xfrm>
            <a:off x="611739" y="2866707"/>
            <a:ext cx="6356220" cy="1124587"/>
          </a:xfrm>
          <a:prstGeom prst="rect">
            <a:avLst/>
          </a:prstGeom>
          <a:no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6" name="Picture 5" descr="A picture containing graphical user interface&#10;&#10;Description automatically generated">
            <a:extLst>
              <a:ext uri="{FF2B5EF4-FFF2-40B4-BE49-F238E27FC236}">
                <a16:creationId xmlns:a16="http://schemas.microsoft.com/office/drawing/2014/main" id="{106A583A-4FB2-AB5C-8ACE-89809AE04D3C}"/>
              </a:ext>
            </a:extLst>
          </p:cNvPr>
          <p:cNvPicPr>
            <a:picLocks noChangeAspect="1"/>
          </p:cNvPicPr>
          <p:nvPr userDrawn="1"/>
        </p:nvPicPr>
        <p:blipFill>
          <a:blip r:embed="rId2"/>
          <a:stretch>
            <a:fillRect/>
          </a:stretch>
        </p:blipFill>
        <p:spPr>
          <a:xfrm>
            <a:off x="115462" y="6054725"/>
            <a:ext cx="1532363" cy="702220"/>
          </a:xfrm>
          <a:prstGeom prst="rect">
            <a:avLst/>
          </a:prstGeom>
        </p:spPr>
      </p:pic>
      <p:pic>
        <p:nvPicPr>
          <p:cNvPr id="3" name="Picture 2" descr="A bird made from paper&#10;&#10;Description automatically generated with low confidence">
            <a:extLst>
              <a:ext uri="{FF2B5EF4-FFF2-40B4-BE49-F238E27FC236}">
                <a16:creationId xmlns:a16="http://schemas.microsoft.com/office/drawing/2014/main" id="{4C25593C-0621-8C67-B091-EEC86C29A7E8}"/>
              </a:ext>
            </a:extLst>
          </p:cNvPr>
          <p:cNvPicPr>
            <a:picLocks noChangeAspect="1"/>
          </p:cNvPicPr>
          <p:nvPr userDrawn="1"/>
        </p:nvPicPr>
        <p:blipFill>
          <a:blip r:embed="rId3"/>
          <a:stretch>
            <a:fillRect/>
          </a:stretch>
        </p:blipFill>
        <p:spPr>
          <a:xfrm>
            <a:off x="6028059" y="3220720"/>
            <a:ext cx="3115940" cy="3989030"/>
          </a:xfrm>
          <a:prstGeom prst="rect">
            <a:avLst/>
          </a:prstGeom>
        </p:spPr>
      </p:pic>
    </p:spTree>
    <p:extLst>
      <p:ext uri="{BB962C8B-B14F-4D97-AF65-F5344CB8AC3E}">
        <p14:creationId xmlns:p14="http://schemas.microsoft.com/office/powerpoint/2010/main" val="26258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84391-D1C0-AB45-B95A-398B6FED1CCA}"/>
              </a:ext>
            </a:extLst>
          </p:cNvPr>
          <p:cNvSpPr/>
          <p:nvPr userDrawn="1"/>
        </p:nvSpPr>
        <p:spPr>
          <a:xfrm>
            <a:off x="1" y="0"/>
            <a:ext cx="2753360" cy="1979271"/>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15">
            <a:extLst>
              <a:ext uri="{FF2B5EF4-FFF2-40B4-BE49-F238E27FC236}">
                <a16:creationId xmlns:a16="http://schemas.microsoft.com/office/drawing/2014/main" id="{317BB512-C5DE-D746-8A5F-0215BDBC6B5E}"/>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7" name="Google Shape;26;p3">
            <a:extLst>
              <a:ext uri="{FF2B5EF4-FFF2-40B4-BE49-F238E27FC236}">
                <a16:creationId xmlns:a16="http://schemas.microsoft.com/office/drawing/2014/main" id="{D7C0B1B3-A847-2042-B1C1-2294AD157008}"/>
              </a:ext>
            </a:extLst>
          </p:cNvPr>
          <p:cNvSpPr txBox="1">
            <a:spLocks noGrp="1"/>
          </p:cNvSpPr>
          <p:nvPr>
            <p:ph type="body" idx="1"/>
          </p:nvPr>
        </p:nvSpPr>
        <p:spPr>
          <a:xfrm>
            <a:off x="611739" y="2699860"/>
            <a:ext cx="5432964" cy="3677920"/>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cxnSp>
        <p:nvCxnSpPr>
          <p:cNvPr id="8" name="Straight Connector 7">
            <a:extLst>
              <a:ext uri="{FF2B5EF4-FFF2-40B4-BE49-F238E27FC236}">
                <a16:creationId xmlns:a16="http://schemas.microsoft.com/office/drawing/2014/main" id="{B9573E9D-30FF-9F43-B07B-89B38C9003EA}"/>
              </a:ext>
            </a:extLst>
          </p:cNvPr>
          <p:cNvCxnSpPr>
            <a:cxnSpLocks/>
          </p:cNvCxnSpPr>
          <p:nvPr userDrawn="1"/>
        </p:nvCxnSpPr>
        <p:spPr>
          <a:xfrm>
            <a:off x="507998" y="1392450"/>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7FB2713-6A95-8F4D-BFEC-60BB0758DB86}"/>
              </a:ext>
            </a:extLst>
          </p:cNvPr>
          <p:cNvSpPr txBox="1">
            <a:spLocks noGrp="1"/>
          </p:cNvSpPr>
          <p:nvPr>
            <p:ph type="title"/>
          </p:nvPr>
        </p:nvSpPr>
        <p:spPr>
          <a:xfrm>
            <a:off x="547639" y="1392450"/>
            <a:ext cx="8088356" cy="1122300"/>
          </a:xfrm>
          <a:prstGeom prst="rect">
            <a:avLst/>
          </a:prstGeom>
          <a:solidFill>
            <a:schemeClr val="bg1"/>
          </a:solidFill>
        </p:spPr>
        <p:txBody>
          <a:bodyPr spcFirstLastPara="1" wrap="square" lIns="91425" tIns="91425" rIns="91425" bIns="91425" anchor="ctr" anchorCtr="0">
            <a:noAutofit/>
          </a:bodyPr>
          <a:lstStyle>
            <a:lvl1pPr marL="47625" lvl="0" indent="0"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Shape 18">
            <a:extLst>
              <a:ext uri="{FF2B5EF4-FFF2-40B4-BE49-F238E27FC236}">
                <a16:creationId xmlns:a16="http://schemas.microsoft.com/office/drawing/2014/main" id="{635E2F9A-6386-F141-94EF-28A0B44CEAFF}"/>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1" name="Shape 18">
            <a:extLst>
              <a:ext uri="{FF2B5EF4-FFF2-40B4-BE49-F238E27FC236}">
                <a16:creationId xmlns:a16="http://schemas.microsoft.com/office/drawing/2014/main" id="{81CA6B00-C43B-7146-8F7F-0ABCCAF5946C}"/>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7844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C386037C-EB8F-FF45-9526-C930D04B68F9}"/>
              </a:ext>
            </a:extLst>
          </p:cNvPr>
          <p:cNvSpPr>
            <a:spLocks noGrp="1"/>
          </p:cNvSpPr>
          <p:nvPr>
            <p:ph type="pic" sz="quarter" idx="11" hasCustomPrompt="1"/>
          </p:nvPr>
        </p:nvSpPr>
        <p:spPr>
          <a:xfrm>
            <a:off x="3474720" y="3180080"/>
            <a:ext cx="5669280" cy="367792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9" name="Rectangle 8">
            <a:extLst>
              <a:ext uri="{FF2B5EF4-FFF2-40B4-BE49-F238E27FC236}">
                <a16:creationId xmlns:a16="http://schemas.microsoft.com/office/drawing/2014/main" id="{1507455B-4D51-B24D-B2AB-38EB65937949}"/>
              </a:ext>
            </a:extLst>
          </p:cNvPr>
          <p:cNvSpPr/>
          <p:nvPr userDrawn="1"/>
        </p:nvSpPr>
        <p:spPr>
          <a:xfrm>
            <a:off x="0" y="0"/>
            <a:ext cx="2753360" cy="1280160"/>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a:extLst>
              <a:ext uri="{FF2B5EF4-FFF2-40B4-BE49-F238E27FC236}">
                <a16:creationId xmlns:a16="http://schemas.microsoft.com/office/drawing/2014/main" id="{CCF8261B-B14B-FE44-9F7D-1D16591ABD16}"/>
              </a:ext>
            </a:extLst>
          </p:cNvPr>
          <p:cNvCxnSpPr>
            <a:cxnSpLocks/>
          </p:cNvCxnSpPr>
          <p:nvPr userDrawn="1"/>
        </p:nvCxnSpPr>
        <p:spPr>
          <a:xfrm>
            <a:off x="507998" y="348587"/>
            <a:ext cx="0" cy="111753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Google Shape;22;p3">
            <a:extLst>
              <a:ext uri="{FF2B5EF4-FFF2-40B4-BE49-F238E27FC236}">
                <a16:creationId xmlns:a16="http://schemas.microsoft.com/office/drawing/2014/main" id="{93EB43C9-9115-F142-9669-30D7A097A2F9}"/>
              </a:ext>
            </a:extLst>
          </p:cNvPr>
          <p:cNvSpPr txBox="1">
            <a:spLocks noGrp="1"/>
          </p:cNvSpPr>
          <p:nvPr>
            <p:ph type="title"/>
          </p:nvPr>
        </p:nvSpPr>
        <p:spPr>
          <a:xfrm>
            <a:off x="556889" y="343825"/>
            <a:ext cx="8079105" cy="1122300"/>
          </a:xfrm>
          <a:prstGeom prst="rect">
            <a:avLst/>
          </a:prstGeom>
          <a:solidFill>
            <a:schemeClr val="bg1"/>
          </a:solidFill>
        </p:spPr>
        <p:txBody>
          <a:bodyPr spcFirstLastPara="1" wrap="square" lIns="91425" tIns="91425" rIns="91425" bIns="91425" anchor="ctr" anchorCtr="0">
            <a:noAutofit/>
          </a:bodyPr>
          <a:lstStyle>
            <a:lvl1pPr marL="47625" lvl="0" indent="0"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2" name="Google Shape;26;p3">
            <a:extLst>
              <a:ext uri="{FF2B5EF4-FFF2-40B4-BE49-F238E27FC236}">
                <a16:creationId xmlns:a16="http://schemas.microsoft.com/office/drawing/2014/main" id="{5E740199-FC33-F744-9253-FAD59447BC01}"/>
              </a:ext>
            </a:extLst>
          </p:cNvPr>
          <p:cNvSpPr txBox="1">
            <a:spLocks noGrp="1"/>
          </p:cNvSpPr>
          <p:nvPr>
            <p:ph type="body" idx="1"/>
          </p:nvPr>
        </p:nvSpPr>
        <p:spPr>
          <a:xfrm>
            <a:off x="611740" y="1632560"/>
            <a:ext cx="5281060"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3" name="Shape 18">
            <a:extLst>
              <a:ext uri="{FF2B5EF4-FFF2-40B4-BE49-F238E27FC236}">
                <a16:creationId xmlns:a16="http://schemas.microsoft.com/office/drawing/2014/main" id="{BFA1C70D-1C61-8E49-B7DC-53880C4C191F}"/>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4" name="Shape 18">
            <a:extLst>
              <a:ext uri="{FF2B5EF4-FFF2-40B4-BE49-F238E27FC236}">
                <a16:creationId xmlns:a16="http://schemas.microsoft.com/office/drawing/2014/main" id="{08923958-BB56-0342-9A0D-10A1D48A263B}"/>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77099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CE7A6D-03B8-074D-BF71-21ADD4C06A98}"/>
              </a:ext>
            </a:extLst>
          </p:cNvPr>
          <p:cNvSpPr/>
          <p:nvPr userDrawn="1"/>
        </p:nvSpPr>
        <p:spPr>
          <a:xfrm>
            <a:off x="0"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0" name="Straight Connector 19">
            <a:extLst>
              <a:ext uri="{FF2B5EF4-FFF2-40B4-BE49-F238E27FC236}">
                <a16:creationId xmlns:a16="http://schemas.microsoft.com/office/drawing/2014/main" id="{FB4F2E6A-20C6-2F43-B38F-B418E76F81F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Google Shape;22;p3">
            <a:extLst>
              <a:ext uri="{FF2B5EF4-FFF2-40B4-BE49-F238E27FC236}">
                <a16:creationId xmlns:a16="http://schemas.microsoft.com/office/drawing/2014/main" id="{A15D03B9-66C5-504C-8108-72C9917E3989}"/>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6;p3">
            <a:extLst>
              <a:ext uri="{FF2B5EF4-FFF2-40B4-BE49-F238E27FC236}">
                <a16:creationId xmlns:a16="http://schemas.microsoft.com/office/drawing/2014/main" id="{14E51DBD-9718-9D4D-BB44-735DF21DDFD8}"/>
              </a:ext>
            </a:extLst>
          </p:cNvPr>
          <p:cNvSpPr txBox="1">
            <a:spLocks noGrp="1"/>
          </p:cNvSpPr>
          <p:nvPr>
            <p:ph type="body" idx="1"/>
          </p:nvPr>
        </p:nvSpPr>
        <p:spPr>
          <a:xfrm>
            <a:off x="611740" y="1632560"/>
            <a:ext cx="5281060"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23" name="Shape 18">
            <a:extLst>
              <a:ext uri="{FF2B5EF4-FFF2-40B4-BE49-F238E27FC236}">
                <a16:creationId xmlns:a16="http://schemas.microsoft.com/office/drawing/2014/main" id="{6A24D8D4-2F76-874D-90FB-A1FD312DC89C}"/>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24" name="Shape 18">
            <a:extLst>
              <a:ext uri="{FF2B5EF4-FFF2-40B4-BE49-F238E27FC236}">
                <a16:creationId xmlns:a16="http://schemas.microsoft.com/office/drawing/2014/main" id="{A78793B2-B820-4849-8AC0-EA4E21E73902}"/>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53002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5F9558-1E65-CB4B-AF2F-8E8583AA1748}"/>
              </a:ext>
            </a:extLst>
          </p:cNvPr>
          <p:cNvSpPr/>
          <p:nvPr userDrawn="1"/>
        </p:nvSpPr>
        <p:spPr>
          <a:xfrm>
            <a:off x="0"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F067B544-9E07-AF43-AA05-2D67CA035F5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A333FB5-B565-924D-9F0C-BD4141C27818}"/>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Google Shape;26;p3">
            <a:extLst>
              <a:ext uri="{FF2B5EF4-FFF2-40B4-BE49-F238E27FC236}">
                <a16:creationId xmlns:a16="http://schemas.microsoft.com/office/drawing/2014/main" id="{B5755930-2203-3943-952B-CE0779C1B921}"/>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1" name="Google Shape;26;p3">
            <a:extLst>
              <a:ext uri="{FF2B5EF4-FFF2-40B4-BE49-F238E27FC236}">
                <a16:creationId xmlns:a16="http://schemas.microsoft.com/office/drawing/2014/main" id="{A8B617D5-88DF-BB49-95FC-9D86474E8F27}"/>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Shape 18">
            <a:extLst>
              <a:ext uri="{FF2B5EF4-FFF2-40B4-BE49-F238E27FC236}">
                <a16:creationId xmlns:a16="http://schemas.microsoft.com/office/drawing/2014/main" id="{6B6E6BB4-68AF-8740-99AC-6901B3A20508}"/>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426D364-3849-D645-9E72-DEE5F66505AB}"/>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10017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4B488B-AFCB-0B4C-BBC3-ED838A99B7EA}"/>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67144D6-7189-5346-8FC1-BD2555EB7882}"/>
              </a:ext>
            </a:extLst>
          </p:cNvPr>
          <p:cNvCxnSpPr>
            <a:cxnSpLocks/>
          </p:cNvCxnSpPr>
          <p:nvPr userDrawn="1"/>
        </p:nvCxnSpPr>
        <p:spPr>
          <a:xfrm>
            <a:off x="508001"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3169D907-9B9D-774B-B8B8-0614C36F55D3}"/>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Google Shape;26;p3">
            <a:extLst>
              <a:ext uri="{FF2B5EF4-FFF2-40B4-BE49-F238E27FC236}">
                <a16:creationId xmlns:a16="http://schemas.microsoft.com/office/drawing/2014/main" id="{7CBAA379-7C55-0A4C-8E79-215F48888E1B}"/>
              </a:ext>
            </a:extLst>
          </p:cNvPr>
          <p:cNvSpPr txBox="1">
            <a:spLocks noGrp="1"/>
          </p:cNvSpPr>
          <p:nvPr>
            <p:ph type="body" idx="1"/>
          </p:nvPr>
        </p:nvSpPr>
        <p:spPr>
          <a:xfrm>
            <a:off x="611740" y="1632560"/>
            <a:ext cx="5281060"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1" name="Shape 18">
            <a:extLst>
              <a:ext uri="{FF2B5EF4-FFF2-40B4-BE49-F238E27FC236}">
                <a16:creationId xmlns:a16="http://schemas.microsoft.com/office/drawing/2014/main" id="{E452DC6E-D284-DA4A-B95E-C40FCD559981}"/>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2" name="Shape 18">
            <a:extLst>
              <a:ext uri="{FF2B5EF4-FFF2-40B4-BE49-F238E27FC236}">
                <a16:creationId xmlns:a16="http://schemas.microsoft.com/office/drawing/2014/main" id="{F40BD09F-49C4-6347-A228-33926B2A459F}"/>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88898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BC3ABC-BB92-F24A-9443-5F11AA3CF77C}"/>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9E37B8A3-F4D3-BD43-B7AD-0543C2FB6E1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oogle Shape;22;p3">
            <a:extLst>
              <a:ext uri="{FF2B5EF4-FFF2-40B4-BE49-F238E27FC236}">
                <a16:creationId xmlns:a16="http://schemas.microsoft.com/office/drawing/2014/main" id="{E3B1E944-B3C8-074B-88AF-38464F9B4180}"/>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26;p3">
            <a:extLst>
              <a:ext uri="{FF2B5EF4-FFF2-40B4-BE49-F238E27FC236}">
                <a16:creationId xmlns:a16="http://schemas.microsoft.com/office/drawing/2014/main" id="{A84C9203-5A95-414F-BE89-EB1505C5846F}"/>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Google Shape;26;p3">
            <a:extLst>
              <a:ext uri="{FF2B5EF4-FFF2-40B4-BE49-F238E27FC236}">
                <a16:creationId xmlns:a16="http://schemas.microsoft.com/office/drawing/2014/main" id="{0C704A5B-26B8-084C-A774-FE9530AFBCD1}"/>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3" name="Shape 18">
            <a:extLst>
              <a:ext uri="{FF2B5EF4-FFF2-40B4-BE49-F238E27FC236}">
                <a16:creationId xmlns:a16="http://schemas.microsoft.com/office/drawing/2014/main" id="{53C50927-6EAA-6C40-8DE0-C1092418B913}"/>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4" name="Shape 18">
            <a:extLst>
              <a:ext uri="{FF2B5EF4-FFF2-40B4-BE49-F238E27FC236}">
                <a16:creationId xmlns:a16="http://schemas.microsoft.com/office/drawing/2014/main" id="{6A65FE04-49BD-C54D-AB33-F919B91B66F3}"/>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552109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E7D900-D136-BF47-B693-5059DAAAC9B5}"/>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11" name="Rectangle 10">
            <a:extLst>
              <a:ext uri="{FF2B5EF4-FFF2-40B4-BE49-F238E27FC236}">
                <a16:creationId xmlns:a16="http://schemas.microsoft.com/office/drawing/2014/main" id="{6C65ED82-B9F1-DE4E-966F-928A9A917F6C}"/>
              </a:ext>
            </a:extLst>
          </p:cNvPr>
          <p:cNvSpPr/>
          <p:nvPr userDrawn="1"/>
        </p:nvSpPr>
        <p:spPr>
          <a:xfrm>
            <a:off x="3"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2" name="Straight Connector 11">
            <a:extLst>
              <a:ext uri="{FF2B5EF4-FFF2-40B4-BE49-F238E27FC236}">
                <a16:creationId xmlns:a16="http://schemas.microsoft.com/office/drawing/2014/main" id="{49BEC2AD-1C22-014F-8407-32D20ECA0DA1}"/>
              </a:ext>
            </a:extLst>
          </p:cNvPr>
          <p:cNvCxnSpPr>
            <a:cxnSpLocks/>
          </p:cNvCxnSpPr>
          <p:nvPr userDrawn="1"/>
        </p:nvCxnSpPr>
        <p:spPr>
          <a:xfrm>
            <a:off x="508001"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Google Shape;22;p3">
            <a:extLst>
              <a:ext uri="{FF2B5EF4-FFF2-40B4-BE49-F238E27FC236}">
                <a16:creationId xmlns:a16="http://schemas.microsoft.com/office/drawing/2014/main" id="{B9AFF49C-82E7-4441-B27D-ED02C6B0EF82}"/>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26;p3">
            <a:extLst>
              <a:ext uri="{FF2B5EF4-FFF2-40B4-BE49-F238E27FC236}">
                <a16:creationId xmlns:a16="http://schemas.microsoft.com/office/drawing/2014/main" id="{8F2CA12B-A61E-B44D-8860-6F150FD3585F}"/>
              </a:ext>
            </a:extLst>
          </p:cNvPr>
          <p:cNvSpPr txBox="1">
            <a:spLocks noGrp="1"/>
          </p:cNvSpPr>
          <p:nvPr>
            <p:ph type="body" idx="1"/>
          </p:nvPr>
        </p:nvSpPr>
        <p:spPr>
          <a:xfrm>
            <a:off x="611740" y="1632560"/>
            <a:ext cx="5281060"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5" name="Shape 18">
            <a:extLst>
              <a:ext uri="{FF2B5EF4-FFF2-40B4-BE49-F238E27FC236}">
                <a16:creationId xmlns:a16="http://schemas.microsoft.com/office/drawing/2014/main" id="{A5C37964-46C7-314E-9370-D4C9898C9AA4}"/>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6" name="Shape 18">
            <a:extLst>
              <a:ext uri="{FF2B5EF4-FFF2-40B4-BE49-F238E27FC236}">
                <a16:creationId xmlns:a16="http://schemas.microsoft.com/office/drawing/2014/main" id="{E791B120-C979-7747-87E7-EC6FF80227C1}"/>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6374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13DAB9AC-A96D-7E4A-9052-A3B08CCEA548}"/>
              </a:ext>
            </a:extLst>
          </p:cNvPr>
          <p:cNvSpPr>
            <a:spLocks noGrp="1"/>
          </p:cNvSpPr>
          <p:nvPr>
            <p:ph type="pic" sz="quarter" idx="11" hasCustomPrompt="1"/>
          </p:nvPr>
        </p:nvSpPr>
        <p:spPr>
          <a:xfrm>
            <a:off x="3840480" y="3728720"/>
            <a:ext cx="5303520" cy="312928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7" name="Google Shape;22;p3">
            <a:extLst>
              <a:ext uri="{FF2B5EF4-FFF2-40B4-BE49-F238E27FC236}">
                <a16:creationId xmlns:a16="http://schemas.microsoft.com/office/drawing/2014/main" id="{5967B75C-130F-404B-8884-1ADCE26C2933}"/>
              </a:ext>
            </a:extLst>
          </p:cNvPr>
          <p:cNvSpPr txBox="1">
            <a:spLocks noGrp="1"/>
          </p:cNvSpPr>
          <p:nvPr>
            <p:ph type="title"/>
          </p:nvPr>
        </p:nvSpPr>
        <p:spPr>
          <a:xfrm>
            <a:off x="611739" y="343825"/>
            <a:ext cx="8109249" cy="11223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 name="Google Shape;26;p3">
            <a:extLst>
              <a:ext uri="{FF2B5EF4-FFF2-40B4-BE49-F238E27FC236}">
                <a16:creationId xmlns:a16="http://schemas.microsoft.com/office/drawing/2014/main" id="{96026F97-E295-EE44-8918-397E895CF51B}"/>
              </a:ext>
            </a:extLst>
          </p:cNvPr>
          <p:cNvSpPr txBox="1">
            <a:spLocks noGrp="1"/>
          </p:cNvSpPr>
          <p:nvPr>
            <p:ph type="body" idx="1"/>
          </p:nvPr>
        </p:nvSpPr>
        <p:spPr>
          <a:xfrm>
            <a:off x="611740" y="1632560"/>
            <a:ext cx="5758580" cy="3213760"/>
          </a:xfrm>
          <a:prstGeom prst="rect">
            <a:avLst/>
          </a:prstGeom>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9" name="Rectangle 8">
            <a:extLst>
              <a:ext uri="{FF2B5EF4-FFF2-40B4-BE49-F238E27FC236}">
                <a16:creationId xmlns:a16="http://schemas.microsoft.com/office/drawing/2014/main" id="{57922E3B-EE72-A440-B354-D1DD05C40F24}"/>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a:extLst>
              <a:ext uri="{FF2B5EF4-FFF2-40B4-BE49-F238E27FC236}">
                <a16:creationId xmlns:a16="http://schemas.microsoft.com/office/drawing/2014/main" id="{367D4394-22FD-3541-A613-77ED038350A4}"/>
              </a:ext>
            </a:extLst>
          </p:cNvPr>
          <p:cNvCxnSpPr>
            <a:cxnSpLocks/>
          </p:cNvCxnSpPr>
          <p:nvPr userDrawn="1"/>
        </p:nvCxnSpPr>
        <p:spPr>
          <a:xfrm>
            <a:off x="508001"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hape 18">
            <a:extLst>
              <a:ext uri="{FF2B5EF4-FFF2-40B4-BE49-F238E27FC236}">
                <a16:creationId xmlns:a16="http://schemas.microsoft.com/office/drawing/2014/main" id="{02ADAEC2-6E07-AB4E-A256-8186970FF5B0}"/>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2" name="Shape 18">
            <a:extLst>
              <a:ext uri="{FF2B5EF4-FFF2-40B4-BE49-F238E27FC236}">
                <a16:creationId xmlns:a16="http://schemas.microsoft.com/office/drawing/2014/main" id="{1389EABA-3A51-F946-979B-2FCEF711E2C2}"/>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10864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5F9558-1E65-CB4B-AF2F-8E8583AA1748}"/>
              </a:ext>
            </a:extLst>
          </p:cNvPr>
          <p:cNvSpPr/>
          <p:nvPr userDrawn="1"/>
        </p:nvSpPr>
        <p:spPr>
          <a:xfrm>
            <a:off x="0" y="343825"/>
            <a:ext cx="507998" cy="1158875"/>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F067B544-9E07-AF43-AA05-2D67CA035F5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A333FB5-B565-924D-9F0C-BD4141C27818}"/>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Google Shape;26;p3">
            <a:extLst>
              <a:ext uri="{FF2B5EF4-FFF2-40B4-BE49-F238E27FC236}">
                <a16:creationId xmlns:a16="http://schemas.microsoft.com/office/drawing/2014/main" id="{B5755930-2203-3943-952B-CE0779C1B921}"/>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1" name="Google Shape;26;p3">
            <a:extLst>
              <a:ext uri="{FF2B5EF4-FFF2-40B4-BE49-F238E27FC236}">
                <a16:creationId xmlns:a16="http://schemas.microsoft.com/office/drawing/2014/main" id="{A8B617D5-88DF-BB49-95FC-9D86474E8F27}"/>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Shape 18">
            <a:extLst>
              <a:ext uri="{FF2B5EF4-FFF2-40B4-BE49-F238E27FC236}">
                <a16:creationId xmlns:a16="http://schemas.microsoft.com/office/drawing/2014/main" id="{6B6E6BB4-68AF-8740-99AC-6901B3A20508}"/>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426D364-3849-D645-9E72-DEE5F66505AB}"/>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29606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5F9558-1E65-CB4B-AF2F-8E8583AA1748}"/>
              </a:ext>
            </a:extLst>
          </p:cNvPr>
          <p:cNvSpPr/>
          <p:nvPr userDrawn="1"/>
        </p:nvSpPr>
        <p:spPr>
          <a:xfrm>
            <a:off x="0"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F067B544-9E07-AF43-AA05-2D67CA035F5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A333FB5-B565-924D-9F0C-BD4141C27818}"/>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Google Shape;26;p3">
            <a:extLst>
              <a:ext uri="{FF2B5EF4-FFF2-40B4-BE49-F238E27FC236}">
                <a16:creationId xmlns:a16="http://schemas.microsoft.com/office/drawing/2014/main" id="{B5755930-2203-3943-952B-CE0779C1B921}"/>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1" name="Google Shape;26;p3">
            <a:extLst>
              <a:ext uri="{FF2B5EF4-FFF2-40B4-BE49-F238E27FC236}">
                <a16:creationId xmlns:a16="http://schemas.microsoft.com/office/drawing/2014/main" id="{A8B617D5-88DF-BB49-95FC-9D86474E8F27}"/>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Shape 18">
            <a:extLst>
              <a:ext uri="{FF2B5EF4-FFF2-40B4-BE49-F238E27FC236}">
                <a16:creationId xmlns:a16="http://schemas.microsoft.com/office/drawing/2014/main" id="{6B6E6BB4-68AF-8740-99AC-6901B3A20508}"/>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426D364-3849-D645-9E72-DEE5F66505AB}"/>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319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FE989A-0F9B-D30F-D1F0-DA8111D83CB3}"/>
              </a:ext>
            </a:extLst>
          </p:cNvPr>
          <p:cNvSpPr/>
          <p:nvPr userDrawn="1"/>
        </p:nvSpPr>
        <p:spPr>
          <a:xfrm>
            <a:off x="0" y="0"/>
            <a:ext cx="9144000" cy="6858000"/>
          </a:xfrm>
          <a:prstGeom prst="rect">
            <a:avLst/>
          </a:prstGeom>
          <a:solidFill>
            <a:srgbClr val="CA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504BD88-9D82-63DD-8434-01888D905575}"/>
              </a:ext>
            </a:extLst>
          </p:cNvPr>
          <p:cNvSpPr>
            <a:spLocks noGrp="1"/>
          </p:cNvSpPr>
          <p:nvPr>
            <p:ph type="body" sz="quarter" idx="14" hasCustomPrompt="1"/>
          </p:nvPr>
        </p:nvSpPr>
        <p:spPr>
          <a:xfrm>
            <a:off x="611741" y="2905074"/>
            <a:ext cx="4163460" cy="2723565"/>
          </a:xfrm>
        </p:spPr>
        <p:txBody>
          <a:bodyPr>
            <a:normAutofit/>
          </a:bodyPr>
          <a:lstStyle>
            <a:lvl1pPr marL="50800" indent="0">
              <a:lnSpc>
                <a:spcPct val="100000"/>
              </a:lnSpc>
              <a:spcBef>
                <a:spcPts val="0"/>
              </a:spcBef>
              <a:buFontTx/>
              <a:buNone/>
              <a:defRPr sz="2400">
                <a:solidFill>
                  <a:schemeClr val="tx1"/>
                </a:solidFill>
                <a:latin typeface="Arial" panose="020B0604020202020204" pitchFamily="34" charset="0"/>
                <a:cs typeface="Arial" panose="020B0604020202020204" pitchFamily="34" charset="0"/>
              </a:defRPr>
            </a:lvl1pPr>
          </a:lstStyle>
          <a:p>
            <a:r>
              <a:rPr lang="en-GB"/>
              <a:t>Sub-heading text here</a:t>
            </a:r>
          </a:p>
        </p:txBody>
      </p:sp>
      <p:sp>
        <p:nvSpPr>
          <p:cNvPr id="13" name="TextBox 12">
            <a:extLst>
              <a:ext uri="{FF2B5EF4-FFF2-40B4-BE49-F238E27FC236}">
                <a16:creationId xmlns:a16="http://schemas.microsoft.com/office/drawing/2014/main" id="{664CDC9F-5B72-B423-97B0-5348328A8DC8}"/>
              </a:ext>
            </a:extLst>
          </p:cNvPr>
          <p:cNvSpPr txBox="1"/>
          <p:nvPr userDrawn="1"/>
        </p:nvSpPr>
        <p:spPr>
          <a:xfrm>
            <a:off x="611740" y="354915"/>
            <a:ext cx="7920519"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800">
                <a:solidFill>
                  <a:schemeClr val="tx1"/>
                </a:solidFill>
                <a:latin typeface="Arial" panose="020B0604020202020204" pitchFamily="34" charset="0"/>
                <a:cs typeface="Arial" panose="020B0604020202020204" pitchFamily="34" charset="0"/>
              </a:rPr>
              <a:t>GCSE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4800">
                <a:solidFill>
                  <a:schemeClr val="tx1"/>
                </a:solidFill>
                <a:latin typeface="Arial" panose="020B0604020202020204" pitchFamily="34" charset="0"/>
                <a:cs typeface="Arial" panose="020B0604020202020204" pitchFamily="34" charset="0"/>
              </a:rPr>
              <a:t>Geography A</a:t>
            </a:r>
          </a:p>
          <a:p>
            <a:endParaRPr lang="en-US">
              <a:solidFill>
                <a:schemeClr val="tx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B4EBED24-550A-7704-8221-CC4559B84A83}"/>
              </a:ext>
            </a:extLst>
          </p:cNvPr>
          <p:cNvPicPr>
            <a:picLocks noChangeAspect="1"/>
          </p:cNvPicPr>
          <p:nvPr userDrawn="1"/>
        </p:nvPicPr>
        <p:blipFill>
          <a:blip r:embed="rId2"/>
          <a:stretch>
            <a:fillRect/>
          </a:stretch>
        </p:blipFill>
        <p:spPr>
          <a:xfrm>
            <a:off x="115462" y="6054725"/>
            <a:ext cx="1532363" cy="702220"/>
          </a:xfrm>
          <a:prstGeom prst="rect">
            <a:avLst/>
          </a:prstGeom>
        </p:spPr>
      </p:pic>
      <p:pic>
        <p:nvPicPr>
          <p:cNvPr id="3" name="Picture 2" descr="A picture containing origami, art paper, origami paper, paper&#10;&#10;Description automatically generated">
            <a:extLst>
              <a:ext uri="{FF2B5EF4-FFF2-40B4-BE49-F238E27FC236}">
                <a16:creationId xmlns:a16="http://schemas.microsoft.com/office/drawing/2014/main" id="{9887E0C0-780E-B51F-A82D-782C7DD7768D}"/>
              </a:ext>
            </a:extLst>
          </p:cNvPr>
          <p:cNvPicPr>
            <a:picLocks noChangeAspect="1"/>
          </p:cNvPicPr>
          <p:nvPr userDrawn="1"/>
        </p:nvPicPr>
        <p:blipFill>
          <a:blip r:embed="rId3"/>
          <a:stretch>
            <a:fillRect/>
          </a:stretch>
        </p:blipFill>
        <p:spPr>
          <a:xfrm>
            <a:off x="4614205" y="2761424"/>
            <a:ext cx="4529795" cy="4096576"/>
          </a:xfrm>
          <a:prstGeom prst="rect">
            <a:avLst/>
          </a:prstGeom>
        </p:spPr>
      </p:pic>
    </p:spTree>
    <p:extLst>
      <p:ext uri="{BB962C8B-B14F-4D97-AF65-F5344CB8AC3E}">
        <p14:creationId xmlns:p14="http://schemas.microsoft.com/office/powerpoint/2010/main" val="3401560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BC3ABC-BB92-F24A-9443-5F11AA3CF77C}"/>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9E37B8A3-F4D3-BD43-B7AD-0543C2FB6E1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oogle Shape;22;p3">
            <a:extLst>
              <a:ext uri="{FF2B5EF4-FFF2-40B4-BE49-F238E27FC236}">
                <a16:creationId xmlns:a16="http://schemas.microsoft.com/office/drawing/2014/main" id="{E3B1E944-B3C8-074B-88AF-38464F9B4180}"/>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26;p3">
            <a:extLst>
              <a:ext uri="{FF2B5EF4-FFF2-40B4-BE49-F238E27FC236}">
                <a16:creationId xmlns:a16="http://schemas.microsoft.com/office/drawing/2014/main" id="{A84C9203-5A95-414F-BE89-EB1505C5846F}"/>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Google Shape;26;p3">
            <a:extLst>
              <a:ext uri="{FF2B5EF4-FFF2-40B4-BE49-F238E27FC236}">
                <a16:creationId xmlns:a16="http://schemas.microsoft.com/office/drawing/2014/main" id="{0C704A5B-26B8-084C-A774-FE9530AFBCD1}"/>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3" name="Shape 18">
            <a:extLst>
              <a:ext uri="{FF2B5EF4-FFF2-40B4-BE49-F238E27FC236}">
                <a16:creationId xmlns:a16="http://schemas.microsoft.com/office/drawing/2014/main" id="{53C50927-6EAA-6C40-8DE0-C1092418B913}"/>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4" name="Shape 18">
            <a:extLst>
              <a:ext uri="{FF2B5EF4-FFF2-40B4-BE49-F238E27FC236}">
                <a16:creationId xmlns:a16="http://schemas.microsoft.com/office/drawing/2014/main" id="{6A65FE04-49BD-C54D-AB33-F919B91B66F3}"/>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05667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c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2F1967-F916-EA40-A82A-56670A3EEAD3}"/>
              </a:ext>
            </a:extLst>
          </p:cNvPr>
          <p:cNvPicPr>
            <a:picLocks noChangeAspect="1"/>
          </p:cNvPicPr>
          <p:nvPr userDrawn="1"/>
        </p:nvPicPr>
        <p:blipFill>
          <a:blip r:embed="rId2"/>
          <a:stretch>
            <a:fillRect/>
          </a:stretch>
        </p:blipFill>
        <p:spPr>
          <a:xfrm>
            <a:off x="3394990" y="2600916"/>
            <a:ext cx="2354021" cy="1656169"/>
          </a:xfrm>
          <a:prstGeom prst="rect">
            <a:avLst/>
          </a:prstGeom>
        </p:spPr>
      </p:pic>
    </p:spTree>
    <p:extLst>
      <p:ext uri="{BB962C8B-B14F-4D97-AF65-F5344CB8AC3E}">
        <p14:creationId xmlns:p14="http://schemas.microsoft.com/office/powerpoint/2010/main" val="2322775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Picture Placeholder 15">
            <a:extLst>
              <a:ext uri="{FF2B5EF4-FFF2-40B4-BE49-F238E27FC236}">
                <a16:creationId xmlns:a16="http://schemas.microsoft.com/office/drawing/2014/main" id="{CEC443E1-16C0-0E45-B04E-69C5916D1A2D}"/>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8" name="Google Shape;26;p3">
            <a:extLst>
              <a:ext uri="{FF2B5EF4-FFF2-40B4-BE49-F238E27FC236}">
                <a16:creationId xmlns:a16="http://schemas.microsoft.com/office/drawing/2014/main" id="{15BEBC6C-12B9-8942-B6A0-215A47D28ED0}"/>
              </a:ext>
            </a:extLst>
          </p:cNvPr>
          <p:cNvSpPr txBox="1">
            <a:spLocks noGrp="1"/>
          </p:cNvSpPr>
          <p:nvPr>
            <p:ph type="body" idx="1"/>
          </p:nvPr>
        </p:nvSpPr>
        <p:spPr>
          <a:xfrm>
            <a:off x="611741" y="1632559"/>
            <a:ext cx="3786640" cy="4617769"/>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9" name="Rectangle 8">
            <a:extLst>
              <a:ext uri="{FF2B5EF4-FFF2-40B4-BE49-F238E27FC236}">
                <a16:creationId xmlns:a16="http://schemas.microsoft.com/office/drawing/2014/main" id="{A081336F-8B3B-DD49-8F6D-4DDF38EFF9EF}"/>
              </a:ext>
            </a:extLst>
          </p:cNvPr>
          <p:cNvSpPr/>
          <p:nvPr userDrawn="1"/>
        </p:nvSpPr>
        <p:spPr>
          <a:xfrm>
            <a:off x="0" y="0"/>
            <a:ext cx="2753360" cy="1280160"/>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Google Shape;22;p3">
            <a:extLst>
              <a:ext uri="{FF2B5EF4-FFF2-40B4-BE49-F238E27FC236}">
                <a16:creationId xmlns:a16="http://schemas.microsoft.com/office/drawing/2014/main" id="{D67FE7F7-ADAB-C547-8A5F-07BF4E79B56D}"/>
              </a:ext>
            </a:extLst>
          </p:cNvPr>
          <p:cNvSpPr txBox="1">
            <a:spLocks noGrp="1"/>
          </p:cNvSpPr>
          <p:nvPr>
            <p:ph type="title"/>
          </p:nvPr>
        </p:nvSpPr>
        <p:spPr>
          <a:xfrm>
            <a:off x="611739" y="343825"/>
            <a:ext cx="3786638" cy="1122300"/>
          </a:xfrm>
          <a:prstGeom prst="rect">
            <a:avLst/>
          </a:prstGeom>
          <a:solidFill>
            <a:schemeClr val="bg1"/>
          </a:solid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cxnSp>
        <p:nvCxnSpPr>
          <p:cNvPr id="11" name="Straight Connector 10">
            <a:extLst>
              <a:ext uri="{FF2B5EF4-FFF2-40B4-BE49-F238E27FC236}">
                <a16:creationId xmlns:a16="http://schemas.microsoft.com/office/drawing/2014/main" id="{8FFAD351-A177-AD41-8270-34DAA44C4594}"/>
              </a:ext>
            </a:extLst>
          </p:cNvPr>
          <p:cNvCxnSpPr>
            <a:cxnSpLocks/>
          </p:cNvCxnSpPr>
          <p:nvPr userDrawn="1"/>
        </p:nvCxnSpPr>
        <p:spPr>
          <a:xfrm>
            <a:off x="575778" y="343825"/>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hape 18">
            <a:extLst>
              <a:ext uri="{FF2B5EF4-FFF2-40B4-BE49-F238E27FC236}">
                <a16:creationId xmlns:a16="http://schemas.microsoft.com/office/drawing/2014/main" id="{2E1484CA-8B46-4849-A01A-AA7AA11456CE}"/>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19A2D9B-1421-5D41-B6D9-8CCEF8755B63}"/>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27228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7747C1-FDF9-4A4C-A106-2957A49535C0}"/>
              </a:ext>
            </a:extLst>
          </p:cNvPr>
          <p:cNvSpPr/>
          <p:nvPr userDrawn="1"/>
        </p:nvSpPr>
        <p:spPr>
          <a:xfrm>
            <a:off x="6390640" y="0"/>
            <a:ext cx="2753360" cy="1280160"/>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15">
            <a:extLst>
              <a:ext uri="{FF2B5EF4-FFF2-40B4-BE49-F238E27FC236}">
                <a16:creationId xmlns:a16="http://schemas.microsoft.com/office/drawing/2014/main" id="{EF7626D8-34EF-9749-A224-C98FB027952E}"/>
              </a:ext>
            </a:extLst>
          </p:cNvPr>
          <p:cNvSpPr>
            <a:spLocks noGrp="1"/>
          </p:cNvSpPr>
          <p:nvPr>
            <p:ph type="pic" sz="quarter" idx="11" hasCustomPrompt="1"/>
          </p:nvPr>
        </p:nvSpPr>
        <p:spPr>
          <a:xfrm>
            <a:off x="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9" name="Google Shape;26;p3">
            <a:extLst>
              <a:ext uri="{FF2B5EF4-FFF2-40B4-BE49-F238E27FC236}">
                <a16:creationId xmlns:a16="http://schemas.microsoft.com/office/drawing/2014/main" id="{6A3C261C-2AC4-D342-8B90-5D2ED4AFCB30}"/>
              </a:ext>
            </a:extLst>
          </p:cNvPr>
          <p:cNvSpPr txBox="1">
            <a:spLocks noGrp="1"/>
          </p:cNvSpPr>
          <p:nvPr>
            <p:ph type="body" idx="1"/>
          </p:nvPr>
        </p:nvSpPr>
        <p:spPr>
          <a:xfrm>
            <a:off x="4216402" y="343825"/>
            <a:ext cx="4351820" cy="5906503"/>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cxnSp>
        <p:nvCxnSpPr>
          <p:cNvPr id="10" name="Straight Connector 9">
            <a:extLst>
              <a:ext uri="{FF2B5EF4-FFF2-40B4-BE49-F238E27FC236}">
                <a16:creationId xmlns:a16="http://schemas.microsoft.com/office/drawing/2014/main" id="{C700ECD3-2A88-3B42-9F99-E8540E5F1D8D}"/>
              </a:ext>
            </a:extLst>
          </p:cNvPr>
          <p:cNvCxnSpPr>
            <a:cxnSpLocks/>
          </p:cNvCxnSpPr>
          <p:nvPr userDrawn="1"/>
        </p:nvCxnSpPr>
        <p:spPr>
          <a:xfrm>
            <a:off x="8581858" y="343825"/>
            <a:ext cx="0" cy="59065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hape 18">
            <a:extLst>
              <a:ext uri="{FF2B5EF4-FFF2-40B4-BE49-F238E27FC236}">
                <a16:creationId xmlns:a16="http://schemas.microsoft.com/office/drawing/2014/main" id="{95380D3F-4D1C-DA49-A398-FFFAFD68A29D}"/>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2" name="Shape 18">
            <a:extLst>
              <a:ext uri="{FF2B5EF4-FFF2-40B4-BE49-F238E27FC236}">
                <a16:creationId xmlns:a16="http://schemas.microsoft.com/office/drawing/2014/main" id="{A65B1F2A-25F2-564F-9289-8B4083A992C7}"/>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60892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84391-D1C0-AB45-B95A-398B6FED1CCA}"/>
              </a:ext>
            </a:extLst>
          </p:cNvPr>
          <p:cNvSpPr/>
          <p:nvPr userDrawn="1"/>
        </p:nvSpPr>
        <p:spPr>
          <a:xfrm>
            <a:off x="1" y="0"/>
            <a:ext cx="2753360" cy="1979271"/>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15">
            <a:extLst>
              <a:ext uri="{FF2B5EF4-FFF2-40B4-BE49-F238E27FC236}">
                <a16:creationId xmlns:a16="http://schemas.microsoft.com/office/drawing/2014/main" id="{317BB512-C5DE-D746-8A5F-0215BDBC6B5E}"/>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7" name="Google Shape;26;p3">
            <a:extLst>
              <a:ext uri="{FF2B5EF4-FFF2-40B4-BE49-F238E27FC236}">
                <a16:creationId xmlns:a16="http://schemas.microsoft.com/office/drawing/2014/main" id="{D7C0B1B3-A847-2042-B1C1-2294AD157008}"/>
              </a:ext>
            </a:extLst>
          </p:cNvPr>
          <p:cNvSpPr txBox="1">
            <a:spLocks noGrp="1"/>
          </p:cNvSpPr>
          <p:nvPr>
            <p:ph type="body" idx="1"/>
          </p:nvPr>
        </p:nvSpPr>
        <p:spPr>
          <a:xfrm>
            <a:off x="611739" y="2699860"/>
            <a:ext cx="5432964" cy="3677920"/>
          </a:xfrm>
          <a:prstGeom prst="rect">
            <a:avLst/>
          </a:prstGeom>
          <a:solidFill>
            <a:schemeClr val="bg1"/>
          </a:solidFill>
        </p:spPr>
        <p:txBody>
          <a:bodyPr spcFirstLastPara="1" wrap="square" lIns="91425" tIns="91425" rIns="91425" bIns="91425" anchor="t" anchorCtr="0">
            <a:noAutofit/>
          </a:bodyPr>
          <a:lstStyle>
            <a:lvl1pPr marL="12700" lvl="0" indent="0" algn="l">
              <a:lnSpc>
                <a:spcPct val="110000"/>
              </a:lnSpc>
              <a:spcBef>
                <a:spcPts val="0"/>
              </a:spcBef>
              <a:spcAft>
                <a:spcPts val="60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cxnSp>
        <p:nvCxnSpPr>
          <p:cNvPr id="8" name="Straight Connector 7">
            <a:extLst>
              <a:ext uri="{FF2B5EF4-FFF2-40B4-BE49-F238E27FC236}">
                <a16:creationId xmlns:a16="http://schemas.microsoft.com/office/drawing/2014/main" id="{B9573E9D-30FF-9F43-B07B-89B38C9003EA}"/>
              </a:ext>
            </a:extLst>
          </p:cNvPr>
          <p:cNvCxnSpPr>
            <a:cxnSpLocks/>
          </p:cNvCxnSpPr>
          <p:nvPr userDrawn="1"/>
        </p:nvCxnSpPr>
        <p:spPr>
          <a:xfrm>
            <a:off x="507998" y="1392450"/>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7FB2713-6A95-8F4D-BFEC-60BB0758DB86}"/>
              </a:ext>
            </a:extLst>
          </p:cNvPr>
          <p:cNvSpPr txBox="1">
            <a:spLocks noGrp="1"/>
          </p:cNvSpPr>
          <p:nvPr>
            <p:ph type="title"/>
          </p:nvPr>
        </p:nvSpPr>
        <p:spPr>
          <a:xfrm>
            <a:off x="547639" y="1392450"/>
            <a:ext cx="8088356" cy="1122300"/>
          </a:xfrm>
          <a:prstGeom prst="rect">
            <a:avLst/>
          </a:prstGeom>
          <a:solidFill>
            <a:schemeClr val="bg1"/>
          </a:solidFill>
        </p:spPr>
        <p:txBody>
          <a:bodyPr spcFirstLastPara="1" wrap="square" lIns="91425" tIns="91425" rIns="91425" bIns="91425" anchor="ctr" anchorCtr="0">
            <a:noAutofit/>
          </a:bodyPr>
          <a:lstStyle>
            <a:lvl1pPr marL="47625" lvl="0" indent="0"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Shape 18">
            <a:extLst>
              <a:ext uri="{FF2B5EF4-FFF2-40B4-BE49-F238E27FC236}">
                <a16:creationId xmlns:a16="http://schemas.microsoft.com/office/drawing/2014/main" id="{635E2F9A-6386-F141-94EF-28A0B44CEAFF}"/>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1" name="Shape 18">
            <a:extLst>
              <a:ext uri="{FF2B5EF4-FFF2-40B4-BE49-F238E27FC236}">
                <a16:creationId xmlns:a16="http://schemas.microsoft.com/office/drawing/2014/main" id="{81CA6B00-C43B-7146-8F7F-0ABCCAF5946C}"/>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2023</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33272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2"/>
        <p:cNvGrpSpPr/>
        <p:nvPr/>
      </p:nvGrpSpPr>
      <p:grpSpPr>
        <a:xfrm>
          <a:off x="0" y="0"/>
          <a:ext cx="0" cy="0"/>
          <a:chOff x="0" y="0"/>
          <a:chExt cx="0" cy="0"/>
        </a:xfrm>
      </p:grpSpPr>
      <p:pic>
        <p:nvPicPr>
          <p:cNvPr id="3" name="Picture 2">
            <a:extLst>
              <a:ext uri="{FF2B5EF4-FFF2-40B4-BE49-F238E27FC236}">
                <a16:creationId xmlns:a16="http://schemas.microsoft.com/office/drawing/2014/main" id="{BD58FB14-C460-3644-851B-E2FBC7164943}"/>
              </a:ext>
            </a:extLst>
          </p:cNvPr>
          <p:cNvPicPr>
            <a:picLocks noChangeAspect="1"/>
          </p:cNvPicPr>
          <p:nvPr userDrawn="1"/>
        </p:nvPicPr>
        <p:blipFill>
          <a:blip r:embed="rId2"/>
          <a:srcRect/>
          <a:stretch/>
        </p:blipFill>
        <p:spPr>
          <a:xfrm>
            <a:off x="14781" y="4756"/>
            <a:ext cx="9114438" cy="6848488"/>
          </a:xfrm>
          <a:prstGeom prst="rect">
            <a:avLst/>
          </a:prstGeom>
        </p:spPr>
      </p:pic>
      <p:sp>
        <p:nvSpPr>
          <p:cNvPr id="4" name="Subtitle 3">
            <a:extLst>
              <a:ext uri="{FF2B5EF4-FFF2-40B4-BE49-F238E27FC236}">
                <a16:creationId xmlns:a16="http://schemas.microsoft.com/office/drawing/2014/main" id="{5C8AC4F1-F7FC-AC43-9B93-D98404A35AAE}"/>
              </a:ext>
            </a:extLst>
          </p:cNvPr>
          <p:cNvSpPr>
            <a:spLocks noGrp="1"/>
          </p:cNvSpPr>
          <p:nvPr>
            <p:ph type="subTitle" idx="4294967295"/>
          </p:nvPr>
        </p:nvSpPr>
        <p:spPr>
          <a:xfrm>
            <a:off x="433146" y="2818525"/>
            <a:ext cx="3818400" cy="1056900"/>
          </a:xfrm>
        </p:spPr>
        <p:txBody>
          <a:bodyPr/>
          <a:lstStyle>
            <a:lvl1pPr>
              <a:buClr>
                <a:srgbClr val="505759"/>
              </a:buClr>
              <a:defRPr sz="1800" b="0" i="0">
                <a:latin typeface="Arial" panose="020B0604020202020204" pitchFamily="34" charset="0"/>
                <a:cs typeface="Arial" panose="020B0604020202020204" pitchFamily="34" charset="0"/>
              </a:defRPr>
            </a:lvl1pPr>
          </a:lstStyle>
          <a:p>
            <a:pPr>
              <a:buSzPct val="100000"/>
            </a:pP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390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ayout with paragraph text" userDrawn="1">
  <p:cSld name="Layout with paragraph text">
    <p:spTree>
      <p:nvGrpSpPr>
        <p:cNvPr id="1" name="Shape 14"/>
        <p:cNvGrpSpPr/>
        <p:nvPr/>
      </p:nvGrpSpPr>
      <p:grpSpPr>
        <a:xfrm>
          <a:off x="0" y="0"/>
          <a:ext cx="0" cy="0"/>
          <a:chOff x="0" y="0"/>
          <a:chExt cx="0" cy="0"/>
        </a:xfrm>
      </p:grpSpPr>
      <p:sp>
        <p:nvSpPr>
          <p:cNvPr id="18" name="Shape 18"/>
          <p:cNvSpPr txBox="1"/>
          <p:nvPr/>
        </p:nvSpPr>
        <p:spPr>
          <a:xfrm>
            <a:off x="8703740"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100" b="1" i="0">
                <a:solidFill>
                  <a:schemeClr val="tx1"/>
                </a:solidFill>
                <a:latin typeface="Arial Black" panose="020B0604020202020204" pitchFamily="34" charset="0"/>
                <a:ea typeface="Arial"/>
                <a:cs typeface="Arial Black" panose="020B0604020202020204" pitchFamily="34" charset="0"/>
                <a:sym typeface="Arial"/>
              </a:rPr>
              <a:t>‹#›</a:t>
            </a:fld>
            <a:endParaRPr sz="1100" b="1" i="0">
              <a:solidFill>
                <a:schemeClr val="tx1"/>
              </a:solidFill>
              <a:latin typeface="Arial Black" panose="020B0604020202020204" pitchFamily="34" charset="0"/>
              <a:ea typeface="Arial"/>
              <a:cs typeface="Arial Black" panose="020B0604020202020204" pitchFamily="34" charset="0"/>
              <a:sym typeface="Arial"/>
            </a:endParaRPr>
          </a:p>
        </p:txBody>
      </p:sp>
      <p:sp>
        <p:nvSpPr>
          <p:cNvPr id="8" name="Google Shape;22;p3">
            <a:extLst>
              <a:ext uri="{FF2B5EF4-FFF2-40B4-BE49-F238E27FC236}">
                <a16:creationId xmlns:a16="http://schemas.microsoft.com/office/drawing/2014/main" id="{5C60724E-F290-0B4F-BA18-D25C7290142A}"/>
              </a:ext>
            </a:extLst>
          </p:cNvPr>
          <p:cNvSpPr txBox="1">
            <a:spLocks noGrp="1"/>
          </p:cNvSpPr>
          <p:nvPr>
            <p:ph type="title"/>
          </p:nvPr>
        </p:nvSpPr>
        <p:spPr>
          <a:xfrm>
            <a:off x="218225" y="343825"/>
            <a:ext cx="6325200" cy="11223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200" b="1" i="0">
                <a:solidFill>
                  <a:srgbClr val="003057"/>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 name="Google Shape;26;p3">
            <a:extLst>
              <a:ext uri="{FF2B5EF4-FFF2-40B4-BE49-F238E27FC236}">
                <a16:creationId xmlns:a16="http://schemas.microsoft.com/office/drawing/2014/main" id="{87CAE17A-59E8-4548-A282-55576BCFFCCC}"/>
              </a:ext>
            </a:extLst>
          </p:cNvPr>
          <p:cNvSpPr txBox="1">
            <a:spLocks noGrp="1"/>
          </p:cNvSpPr>
          <p:nvPr>
            <p:ph type="body" idx="1"/>
          </p:nvPr>
        </p:nvSpPr>
        <p:spPr>
          <a:xfrm>
            <a:off x="218225" y="1470000"/>
            <a:ext cx="6325200" cy="3918000"/>
          </a:xfrm>
          <a:prstGeom prst="rect">
            <a:avLst/>
          </a:prstGeom>
        </p:spPr>
        <p:txBody>
          <a:bodyPr spcFirstLastPara="1" wrap="square" lIns="91425" tIns="91425" rIns="91425" bIns="91425" anchor="t" anchorCtr="0">
            <a:noAutofit/>
          </a:bodyPr>
          <a:lstStyle>
            <a:lvl1pPr marL="438150" lvl="0" indent="-285750" algn="l">
              <a:spcBef>
                <a:spcPts val="0"/>
              </a:spcBef>
              <a:spcAft>
                <a:spcPts val="0"/>
              </a:spcAft>
              <a:buClr>
                <a:schemeClr val="tx1"/>
              </a:buClr>
              <a:buSzPct val="100000"/>
              <a:buFont typeface="Arial" panose="020B0604020202020204" pitchFamily="34" charset="0"/>
              <a:buChar char="•"/>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6" name="TextBox 5">
            <a:extLst>
              <a:ext uri="{FF2B5EF4-FFF2-40B4-BE49-F238E27FC236}">
                <a16:creationId xmlns:a16="http://schemas.microsoft.com/office/drawing/2014/main" id="{A88CD545-7842-424D-9CB2-698C0B86F34A}"/>
              </a:ext>
            </a:extLst>
          </p:cNvPr>
          <p:cNvSpPr txBox="1"/>
          <p:nvPr userDrawn="1"/>
        </p:nvSpPr>
        <p:spPr>
          <a:xfrm>
            <a:off x="6044703" y="6515224"/>
            <a:ext cx="2676289" cy="230832"/>
          </a:xfrm>
          <a:prstGeom prst="rect">
            <a:avLst/>
          </a:prstGeom>
          <a:noFill/>
        </p:spPr>
        <p:txBody>
          <a:bodyPr wrap="square" rtlCol="0">
            <a:spAutoFit/>
          </a:bodyPr>
          <a:lstStyle/>
          <a:p>
            <a:pPr algn="r"/>
            <a:r>
              <a:rPr lang="en-US" sz="900" b="1">
                <a:solidFill>
                  <a:schemeClr val="tx1"/>
                </a:solidFill>
              </a:rPr>
              <a:t>© Pearson Education 2020</a:t>
            </a:r>
          </a:p>
        </p:txBody>
      </p:sp>
    </p:spTree>
    <p:extLst>
      <p:ext uri="{BB962C8B-B14F-4D97-AF65-F5344CB8AC3E}">
        <p14:creationId xmlns:p14="http://schemas.microsoft.com/office/powerpoint/2010/main" val="4052732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opener">
  <p:cSld name="Section opener">
    <p:spTree>
      <p:nvGrpSpPr>
        <p:cNvPr id="1" name="Shape 21"/>
        <p:cNvGrpSpPr/>
        <p:nvPr/>
      </p:nvGrpSpPr>
      <p:grpSpPr>
        <a:xfrm>
          <a:off x="0" y="0"/>
          <a:ext cx="0" cy="0"/>
          <a:chOff x="0" y="0"/>
          <a:chExt cx="0" cy="0"/>
        </a:xfrm>
      </p:grpSpPr>
      <p:pic>
        <p:nvPicPr>
          <p:cNvPr id="3" name="Picture 2">
            <a:extLst>
              <a:ext uri="{FF2B5EF4-FFF2-40B4-BE49-F238E27FC236}">
                <a16:creationId xmlns:a16="http://schemas.microsoft.com/office/drawing/2014/main" id="{016834CF-3F59-414A-A698-6CC3811145EA}"/>
              </a:ext>
            </a:extLst>
          </p:cNvPr>
          <p:cNvPicPr>
            <a:picLocks noChangeAspect="1"/>
          </p:cNvPicPr>
          <p:nvPr userDrawn="1"/>
        </p:nvPicPr>
        <p:blipFill>
          <a:blip r:embed="rId2"/>
          <a:srcRect/>
          <a:stretch/>
        </p:blipFill>
        <p:spPr>
          <a:xfrm>
            <a:off x="24941" y="628"/>
            <a:ext cx="9114438" cy="6848488"/>
          </a:xfrm>
          <a:prstGeom prst="rect">
            <a:avLst/>
          </a:prstGeom>
        </p:spPr>
      </p:pic>
      <p:sp>
        <p:nvSpPr>
          <p:cNvPr id="23" name="Shape 23"/>
          <p:cNvSpPr txBox="1">
            <a:spLocks noGrp="1"/>
          </p:cNvSpPr>
          <p:nvPr>
            <p:ph type="body" idx="1"/>
          </p:nvPr>
        </p:nvSpPr>
        <p:spPr>
          <a:xfrm>
            <a:off x="264160" y="1574801"/>
            <a:ext cx="4178243" cy="3295108"/>
          </a:xfrm>
          <a:prstGeom prst="rect">
            <a:avLst/>
          </a:prstGeom>
          <a:noFill/>
          <a:ln>
            <a:noFill/>
          </a:ln>
        </p:spPr>
        <p:txBody>
          <a:bodyPr spcFirstLastPara="1" vert="horz" wrap="square" lIns="0" tIns="0" rIns="0" bIns="0" anchor="t" anchorCtr="0"/>
          <a:lstStyle>
            <a:lvl1pPr marL="457200" marR="0" lvl="0" indent="-228600" algn="l" rtl="0">
              <a:spcBef>
                <a:spcPts val="720"/>
              </a:spcBef>
              <a:spcAft>
                <a:spcPts val="0"/>
              </a:spcAft>
              <a:buClr>
                <a:schemeClr val="accent2"/>
              </a:buClr>
              <a:buSzPts val="3600"/>
              <a:buFont typeface="Arial"/>
              <a:buNone/>
              <a:defRPr sz="3200" b="1" i="0" u="none" strike="noStrike" cap="none">
                <a:solidFill>
                  <a:srgbClr val="003057"/>
                </a:solidFill>
                <a:latin typeface="Arial" panose="020B0604020202020204" pitchFamily="34" charset="0"/>
                <a:ea typeface="Open Sans" panose="020B0606030504020204" pitchFamily="34" charset="0"/>
                <a:cs typeface="Arial" panose="020B0604020202020204" pitchFamily="34" charset="0"/>
                <a:sym typeface="Arial"/>
              </a:defRPr>
            </a:lvl1pPr>
            <a:lvl2pPr marL="914400" marR="0" lvl="1" indent="-381000" algn="l" rtl="0">
              <a:spcBef>
                <a:spcPts val="48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55547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yout with bulleted text">
  <p:cSld name="Layout with bulleted tex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221504" y="345367"/>
            <a:ext cx="6568219" cy="553998"/>
          </a:xfrm>
          <a:prstGeom prst="rect">
            <a:avLst/>
          </a:prstGeom>
          <a:noFill/>
          <a:ln>
            <a:noFill/>
          </a:ln>
        </p:spPr>
        <p:txBody>
          <a:bodyPr spcFirstLastPara="1" wrap="square" lIns="0" tIns="0" rIns="0" bIns="0" anchor="t" anchorCtr="0"/>
          <a:lstStyle>
            <a:lvl1pPr marR="0" lvl="0" algn="l" rtl="0">
              <a:spcBef>
                <a:spcPts val="0"/>
              </a:spcBef>
              <a:spcAft>
                <a:spcPts val="0"/>
              </a:spcAft>
              <a:buClr>
                <a:schemeClr val="accent1"/>
              </a:buClr>
              <a:buSzPts val="3600"/>
              <a:buFont typeface="Arial"/>
              <a:buNone/>
              <a:defRPr sz="3200" b="1" i="0" u="none" strike="noStrike" cap="none">
                <a:solidFill>
                  <a:srgbClr val="003057"/>
                </a:solidFill>
                <a:latin typeface="Arial" panose="020B0604020202020204" pitchFamily="34" charset="0"/>
                <a:ea typeface="Open Sans" panose="020B0606030504020204" pitchFamily="34" charset="0"/>
                <a:cs typeface="Arial" panose="020B0604020202020204" pitchFamily="34" charset="0"/>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body" idx="1"/>
          </p:nvPr>
        </p:nvSpPr>
        <p:spPr>
          <a:xfrm>
            <a:off x="221504" y="1440000"/>
            <a:ext cx="8229600" cy="4525963"/>
          </a:xfrm>
          <a:prstGeom prst="rect">
            <a:avLst/>
          </a:prstGeom>
          <a:noFill/>
          <a:ln>
            <a:noFill/>
          </a:ln>
        </p:spPr>
        <p:txBody>
          <a:bodyPr spcFirstLastPara="1" wrap="square" lIns="0" tIns="0" rIns="0" bIns="45700" anchor="t" anchorCtr="0"/>
          <a:lstStyle>
            <a:lvl1pPr marL="457200" marR="0" lvl="0" indent="-406400" algn="l" rtl="0">
              <a:spcBef>
                <a:spcPts val="0"/>
              </a:spcBef>
              <a:spcAft>
                <a:spcPts val="600"/>
              </a:spcAft>
              <a:buClr>
                <a:schemeClr val="tx1"/>
              </a:buClr>
              <a:buSzPct val="100000"/>
              <a:buFont typeface="Arial"/>
              <a:buChar char="•"/>
              <a:defRPr sz="16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 name="Shape 18">
            <a:extLst>
              <a:ext uri="{FF2B5EF4-FFF2-40B4-BE49-F238E27FC236}">
                <a16:creationId xmlns:a16="http://schemas.microsoft.com/office/drawing/2014/main" id="{9F01F54A-90E4-3C4A-9550-BF89C6811379}"/>
              </a:ext>
            </a:extLst>
          </p:cNvPr>
          <p:cNvSpPr txBox="1"/>
          <p:nvPr userDrawn="1"/>
        </p:nvSpPr>
        <p:spPr>
          <a:xfrm>
            <a:off x="8703740"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100" b="1" i="0">
                <a:solidFill>
                  <a:schemeClr val="tx1"/>
                </a:solidFill>
                <a:latin typeface="Arial Black" panose="020B0604020202020204" pitchFamily="34" charset="0"/>
                <a:ea typeface="Arial"/>
                <a:cs typeface="Arial Black" panose="020B0604020202020204" pitchFamily="34" charset="0"/>
                <a:sym typeface="Arial"/>
              </a:rPr>
              <a:t>‹#›</a:t>
            </a:fld>
            <a:endParaRPr sz="1100" b="1" i="0">
              <a:solidFill>
                <a:schemeClr val="tx1"/>
              </a:solidFill>
              <a:latin typeface="Arial Black" panose="020B0604020202020204" pitchFamily="34" charset="0"/>
              <a:ea typeface="Arial"/>
              <a:cs typeface="Arial Black" panose="020B0604020202020204" pitchFamily="34" charset="0"/>
              <a:sym typeface="Arial"/>
            </a:endParaRPr>
          </a:p>
        </p:txBody>
      </p:sp>
      <p:sp>
        <p:nvSpPr>
          <p:cNvPr id="8" name="TextBox 7">
            <a:extLst>
              <a:ext uri="{FF2B5EF4-FFF2-40B4-BE49-F238E27FC236}">
                <a16:creationId xmlns:a16="http://schemas.microsoft.com/office/drawing/2014/main" id="{D38BFA00-A6B5-7A49-AD0C-ABB59BAE86F5}"/>
              </a:ext>
            </a:extLst>
          </p:cNvPr>
          <p:cNvSpPr txBox="1"/>
          <p:nvPr userDrawn="1"/>
        </p:nvSpPr>
        <p:spPr>
          <a:xfrm>
            <a:off x="6044703" y="6515224"/>
            <a:ext cx="2676289" cy="230832"/>
          </a:xfrm>
          <a:prstGeom prst="rect">
            <a:avLst/>
          </a:prstGeom>
          <a:noFill/>
        </p:spPr>
        <p:txBody>
          <a:bodyPr wrap="square" rtlCol="0">
            <a:spAutoFit/>
          </a:bodyPr>
          <a:lstStyle/>
          <a:p>
            <a:pPr algn="r"/>
            <a:r>
              <a:rPr lang="en-US" sz="900" b="1">
                <a:solidFill>
                  <a:schemeClr val="tx1"/>
                </a:solidFill>
              </a:rPr>
              <a:t>© Pearson Education 2020</a:t>
            </a:r>
          </a:p>
        </p:txBody>
      </p:sp>
    </p:spTree>
    <p:extLst>
      <p:ext uri="{BB962C8B-B14F-4D97-AF65-F5344CB8AC3E}">
        <p14:creationId xmlns:p14="http://schemas.microsoft.com/office/powerpoint/2010/main" val="1778626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9155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F2D988-0B74-A787-FA5F-04C785BE3DAD}"/>
              </a:ext>
            </a:extLst>
          </p:cNvPr>
          <p:cNvSpPr/>
          <p:nvPr userDrawn="1"/>
        </p:nvSpPr>
        <p:spPr>
          <a:xfrm>
            <a:off x="0" y="0"/>
            <a:ext cx="9144000" cy="6858000"/>
          </a:xfrm>
          <a:prstGeom prst="rect">
            <a:avLst/>
          </a:prstGeom>
          <a:solidFill>
            <a:srgbClr val="CA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2;p3">
            <a:extLst>
              <a:ext uri="{FF2B5EF4-FFF2-40B4-BE49-F238E27FC236}">
                <a16:creationId xmlns:a16="http://schemas.microsoft.com/office/drawing/2014/main" id="{95B5E5B5-3ECE-7A8D-4435-7E88092930D8}"/>
              </a:ext>
            </a:extLst>
          </p:cNvPr>
          <p:cNvSpPr txBox="1">
            <a:spLocks noGrp="1"/>
          </p:cNvSpPr>
          <p:nvPr>
            <p:ph type="title"/>
          </p:nvPr>
        </p:nvSpPr>
        <p:spPr>
          <a:xfrm>
            <a:off x="611739" y="2866707"/>
            <a:ext cx="6356220" cy="1124587"/>
          </a:xfrm>
          <a:prstGeom prst="rect">
            <a:avLst/>
          </a:prstGeom>
          <a:no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6" name="Picture 5" descr="A picture containing graphical user interface&#10;&#10;Description automatically generated">
            <a:extLst>
              <a:ext uri="{FF2B5EF4-FFF2-40B4-BE49-F238E27FC236}">
                <a16:creationId xmlns:a16="http://schemas.microsoft.com/office/drawing/2014/main" id="{106A583A-4FB2-AB5C-8ACE-89809AE04D3C}"/>
              </a:ext>
            </a:extLst>
          </p:cNvPr>
          <p:cNvPicPr>
            <a:picLocks noChangeAspect="1"/>
          </p:cNvPicPr>
          <p:nvPr userDrawn="1"/>
        </p:nvPicPr>
        <p:blipFill>
          <a:blip r:embed="rId2"/>
          <a:stretch>
            <a:fillRect/>
          </a:stretch>
        </p:blipFill>
        <p:spPr>
          <a:xfrm>
            <a:off x="115462" y="6054725"/>
            <a:ext cx="1532363" cy="702220"/>
          </a:xfrm>
          <a:prstGeom prst="rect">
            <a:avLst/>
          </a:prstGeom>
        </p:spPr>
      </p:pic>
      <p:pic>
        <p:nvPicPr>
          <p:cNvPr id="3" name="Picture 2" descr="A picture containing origami, art paper, origami paper, paper&#10;&#10;Description automatically generated">
            <a:extLst>
              <a:ext uri="{FF2B5EF4-FFF2-40B4-BE49-F238E27FC236}">
                <a16:creationId xmlns:a16="http://schemas.microsoft.com/office/drawing/2014/main" id="{3CA05340-70AA-6084-EA5F-96852F4AD8DC}"/>
              </a:ext>
            </a:extLst>
          </p:cNvPr>
          <p:cNvPicPr>
            <a:picLocks noChangeAspect="1"/>
          </p:cNvPicPr>
          <p:nvPr userDrawn="1"/>
        </p:nvPicPr>
        <p:blipFill>
          <a:blip r:embed="rId3"/>
          <a:stretch>
            <a:fillRect/>
          </a:stretch>
        </p:blipFill>
        <p:spPr>
          <a:xfrm>
            <a:off x="5582684" y="3637280"/>
            <a:ext cx="3561316" cy="3220720"/>
          </a:xfrm>
          <a:prstGeom prst="rect">
            <a:avLst/>
          </a:prstGeom>
        </p:spPr>
      </p:pic>
    </p:spTree>
    <p:extLst>
      <p:ext uri="{BB962C8B-B14F-4D97-AF65-F5344CB8AC3E}">
        <p14:creationId xmlns:p14="http://schemas.microsoft.com/office/powerpoint/2010/main" val="2511745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E92381AC-29F8-4679-BC6D-01E89304893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D5AF820E-FD32-4631-B7F2-B168D87316F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8C51F35D-D77B-48B9-8D2E-3CAA2243EB14}"/>
              </a:ext>
            </a:extLst>
          </p:cNvPr>
          <p:cNvSpPr>
            <a:spLocks noGrp="1" noChangeArrowheads="1"/>
          </p:cNvSpPr>
          <p:nvPr>
            <p:ph type="sldNum" sz="quarter" idx="12"/>
          </p:nvPr>
        </p:nvSpPr>
        <p:spPr>
          <a:ln/>
        </p:spPr>
        <p:txBody>
          <a:bodyPr/>
          <a:lstStyle>
            <a:lvl1pPr>
              <a:defRPr/>
            </a:lvl1pPr>
          </a:lstStyle>
          <a:p>
            <a:pPr>
              <a:defRPr/>
            </a:pPr>
            <a:fld id="{1B0AB21D-09CF-421D-80B2-B4BA79FEB379}" type="slidenum">
              <a:rPr lang="en-GB" altLang="en-US"/>
              <a:pPr>
                <a:defRPr/>
              </a:pPr>
              <a:t>‹#›</a:t>
            </a:fld>
            <a:endParaRPr lang="en-GB" altLang="en-US"/>
          </a:p>
        </p:txBody>
      </p:sp>
    </p:spTree>
    <p:extLst>
      <p:ext uri="{BB962C8B-B14F-4D97-AF65-F5344CB8AC3E}">
        <p14:creationId xmlns:p14="http://schemas.microsoft.com/office/powerpoint/2010/main" val="586656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CE7A6D-03B8-074D-BF71-21ADD4C06A98}"/>
              </a:ext>
            </a:extLst>
          </p:cNvPr>
          <p:cNvSpPr/>
          <p:nvPr userDrawn="1"/>
        </p:nvSpPr>
        <p:spPr>
          <a:xfrm>
            <a:off x="0"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0" name="Straight Connector 19">
            <a:extLst>
              <a:ext uri="{FF2B5EF4-FFF2-40B4-BE49-F238E27FC236}">
                <a16:creationId xmlns:a16="http://schemas.microsoft.com/office/drawing/2014/main" id="{FB4F2E6A-20C6-2F43-B38F-B418E76F81F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Google Shape;22;p3">
            <a:extLst>
              <a:ext uri="{FF2B5EF4-FFF2-40B4-BE49-F238E27FC236}">
                <a16:creationId xmlns:a16="http://schemas.microsoft.com/office/drawing/2014/main" id="{A15D03B9-66C5-504C-8108-72C9917E3989}"/>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6;p3">
            <a:extLst>
              <a:ext uri="{FF2B5EF4-FFF2-40B4-BE49-F238E27FC236}">
                <a16:creationId xmlns:a16="http://schemas.microsoft.com/office/drawing/2014/main" id="{14E51DBD-9718-9D4D-BB44-735DF21DDFD8}"/>
              </a:ext>
            </a:extLst>
          </p:cNvPr>
          <p:cNvSpPr txBox="1">
            <a:spLocks noGrp="1"/>
          </p:cNvSpPr>
          <p:nvPr>
            <p:ph type="body" idx="1"/>
          </p:nvPr>
        </p:nvSpPr>
        <p:spPr>
          <a:xfrm>
            <a:off x="611740" y="1632560"/>
            <a:ext cx="5281060"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23" name="Shape 18">
            <a:extLst>
              <a:ext uri="{FF2B5EF4-FFF2-40B4-BE49-F238E27FC236}">
                <a16:creationId xmlns:a16="http://schemas.microsoft.com/office/drawing/2014/main" id="{6A24D8D4-2F76-874D-90FB-A1FD312DC89C}"/>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24" name="Shape 18">
            <a:extLst>
              <a:ext uri="{FF2B5EF4-FFF2-40B4-BE49-F238E27FC236}">
                <a16:creationId xmlns:a16="http://schemas.microsoft.com/office/drawing/2014/main" id="{A78793B2-B820-4849-8AC0-EA4E21E73902}"/>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53002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5F9558-1E65-CB4B-AF2F-8E8583AA1748}"/>
              </a:ext>
            </a:extLst>
          </p:cNvPr>
          <p:cNvSpPr/>
          <p:nvPr userDrawn="1"/>
        </p:nvSpPr>
        <p:spPr>
          <a:xfrm>
            <a:off x="0"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F067B544-9E07-AF43-AA05-2D67CA035F5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A333FB5-B565-924D-9F0C-BD4141C27818}"/>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Google Shape;26;p3">
            <a:extLst>
              <a:ext uri="{FF2B5EF4-FFF2-40B4-BE49-F238E27FC236}">
                <a16:creationId xmlns:a16="http://schemas.microsoft.com/office/drawing/2014/main" id="{B5755930-2203-3943-952B-CE0779C1B921}"/>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1" name="Google Shape;26;p3">
            <a:extLst>
              <a:ext uri="{FF2B5EF4-FFF2-40B4-BE49-F238E27FC236}">
                <a16:creationId xmlns:a16="http://schemas.microsoft.com/office/drawing/2014/main" id="{A8B617D5-88DF-BB49-95FC-9D86474E8F27}"/>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Shape 18">
            <a:extLst>
              <a:ext uri="{FF2B5EF4-FFF2-40B4-BE49-F238E27FC236}">
                <a16:creationId xmlns:a16="http://schemas.microsoft.com/office/drawing/2014/main" id="{6B6E6BB4-68AF-8740-99AC-6901B3A20508}"/>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426D364-3849-D645-9E72-DEE5F66505AB}"/>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1001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4B488B-AFCB-0B4C-BBC3-ED838A99B7EA}"/>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67144D6-7189-5346-8FC1-BD2555EB7882}"/>
              </a:ext>
            </a:extLst>
          </p:cNvPr>
          <p:cNvCxnSpPr>
            <a:cxnSpLocks/>
          </p:cNvCxnSpPr>
          <p:nvPr userDrawn="1"/>
        </p:nvCxnSpPr>
        <p:spPr>
          <a:xfrm>
            <a:off x="508001"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3169D907-9B9D-774B-B8B8-0614C36F55D3}"/>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Google Shape;26;p3">
            <a:extLst>
              <a:ext uri="{FF2B5EF4-FFF2-40B4-BE49-F238E27FC236}">
                <a16:creationId xmlns:a16="http://schemas.microsoft.com/office/drawing/2014/main" id="{7CBAA379-7C55-0A4C-8E79-215F48888E1B}"/>
              </a:ext>
            </a:extLst>
          </p:cNvPr>
          <p:cNvSpPr txBox="1">
            <a:spLocks noGrp="1"/>
          </p:cNvSpPr>
          <p:nvPr>
            <p:ph type="body" idx="1"/>
          </p:nvPr>
        </p:nvSpPr>
        <p:spPr>
          <a:xfrm>
            <a:off x="611740" y="1632560"/>
            <a:ext cx="5281060"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1" name="Shape 18">
            <a:extLst>
              <a:ext uri="{FF2B5EF4-FFF2-40B4-BE49-F238E27FC236}">
                <a16:creationId xmlns:a16="http://schemas.microsoft.com/office/drawing/2014/main" id="{E452DC6E-D284-DA4A-B95E-C40FCD559981}"/>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2" name="Shape 18">
            <a:extLst>
              <a:ext uri="{FF2B5EF4-FFF2-40B4-BE49-F238E27FC236}">
                <a16:creationId xmlns:a16="http://schemas.microsoft.com/office/drawing/2014/main" id="{F40BD09F-49C4-6347-A228-33926B2A459F}"/>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88898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BC3ABC-BB92-F24A-9443-5F11AA3CF77C}"/>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9E37B8A3-F4D3-BD43-B7AD-0543C2FB6E1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oogle Shape;22;p3">
            <a:extLst>
              <a:ext uri="{FF2B5EF4-FFF2-40B4-BE49-F238E27FC236}">
                <a16:creationId xmlns:a16="http://schemas.microsoft.com/office/drawing/2014/main" id="{E3B1E944-B3C8-074B-88AF-38464F9B4180}"/>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26;p3">
            <a:extLst>
              <a:ext uri="{FF2B5EF4-FFF2-40B4-BE49-F238E27FC236}">
                <a16:creationId xmlns:a16="http://schemas.microsoft.com/office/drawing/2014/main" id="{A84C9203-5A95-414F-BE89-EB1505C5846F}"/>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ts val="2200"/>
              </a:lnSpc>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Google Shape;26;p3">
            <a:extLst>
              <a:ext uri="{FF2B5EF4-FFF2-40B4-BE49-F238E27FC236}">
                <a16:creationId xmlns:a16="http://schemas.microsoft.com/office/drawing/2014/main" id="{0C704A5B-26B8-084C-A774-FE9530AFBCD1}"/>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3" name="Shape 18">
            <a:extLst>
              <a:ext uri="{FF2B5EF4-FFF2-40B4-BE49-F238E27FC236}">
                <a16:creationId xmlns:a16="http://schemas.microsoft.com/office/drawing/2014/main" id="{53C50927-6EAA-6C40-8DE0-C1092418B913}"/>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4" name="Shape 18">
            <a:extLst>
              <a:ext uri="{FF2B5EF4-FFF2-40B4-BE49-F238E27FC236}">
                <a16:creationId xmlns:a16="http://schemas.microsoft.com/office/drawing/2014/main" id="{6A65FE04-49BD-C54D-AB33-F919B91B66F3}"/>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552109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E7D900-D136-BF47-B693-5059DAAAC9B5}"/>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11" name="Rectangle 10">
            <a:extLst>
              <a:ext uri="{FF2B5EF4-FFF2-40B4-BE49-F238E27FC236}">
                <a16:creationId xmlns:a16="http://schemas.microsoft.com/office/drawing/2014/main" id="{6C65ED82-B9F1-DE4E-966F-928A9A917F6C}"/>
              </a:ext>
            </a:extLst>
          </p:cNvPr>
          <p:cNvSpPr/>
          <p:nvPr userDrawn="1"/>
        </p:nvSpPr>
        <p:spPr>
          <a:xfrm>
            <a:off x="3"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2" name="Straight Connector 11">
            <a:extLst>
              <a:ext uri="{FF2B5EF4-FFF2-40B4-BE49-F238E27FC236}">
                <a16:creationId xmlns:a16="http://schemas.microsoft.com/office/drawing/2014/main" id="{49BEC2AD-1C22-014F-8407-32D20ECA0DA1}"/>
              </a:ext>
            </a:extLst>
          </p:cNvPr>
          <p:cNvCxnSpPr>
            <a:cxnSpLocks/>
          </p:cNvCxnSpPr>
          <p:nvPr userDrawn="1"/>
        </p:nvCxnSpPr>
        <p:spPr>
          <a:xfrm>
            <a:off x="508001"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Google Shape;22;p3">
            <a:extLst>
              <a:ext uri="{FF2B5EF4-FFF2-40B4-BE49-F238E27FC236}">
                <a16:creationId xmlns:a16="http://schemas.microsoft.com/office/drawing/2014/main" id="{B9AFF49C-82E7-4441-B27D-ED02C6B0EF82}"/>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26;p3">
            <a:extLst>
              <a:ext uri="{FF2B5EF4-FFF2-40B4-BE49-F238E27FC236}">
                <a16:creationId xmlns:a16="http://schemas.microsoft.com/office/drawing/2014/main" id="{8F2CA12B-A61E-B44D-8860-6F150FD3585F}"/>
              </a:ext>
            </a:extLst>
          </p:cNvPr>
          <p:cNvSpPr txBox="1">
            <a:spLocks noGrp="1"/>
          </p:cNvSpPr>
          <p:nvPr>
            <p:ph type="body" idx="1"/>
          </p:nvPr>
        </p:nvSpPr>
        <p:spPr>
          <a:xfrm>
            <a:off x="611740" y="1632560"/>
            <a:ext cx="5281060"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5" name="Shape 18">
            <a:extLst>
              <a:ext uri="{FF2B5EF4-FFF2-40B4-BE49-F238E27FC236}">
                <a16:creationId xmlns:a16="http://schemas.microsoft.com/office/drawing/2014/main" id="{A5C37964-46C7-314E-9370-D4C9898C9AA4}"/>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6" name="Shape 18">
            <a:extLst>
              <a:ext uri="{FF2B5EF4-FFF2-40B4-BE49-F238E27FC236}">
                <a16:creationId xmlns:a16="http://schemas.microsoft.com/office/drawing/2014/main" id="{E791B120-C979-7747-87E7-EC6FF80227C1}"/>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6374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13DAB9AC-A96D-7E4A-9052-A3B08CCEA548}"/>
              </a:ext>
            </a:extLst>
          </p:cNvPr>
          <p:cNvSpPr>
            <a:spLocks noGrp="1"/>
          </p:cNvSpPr>
          <p:nvPr>
            <p:ph type="pic" sz="quarter" idx="11" hasCustomPrompt="1"/>
          </p:nvPr>
        </p:nvSpPr>
        <p:spPr>
          <a:xfrm>
            <a:off x="3840480" y="3728720"/>
            <a:ext cx="5303520" cy="312928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7" name="Google Shape;22;p3">
            <a:extLst>
              <a:ext uri="{FF2B5EF4-FFF2-40B4-BE49-F238E27FC236}">
                <a16:creationId xmlns:a16="http://schemas.microsoft.com/office/drawing/2014/main" id="{5967B75C-130F-404B-8884-1ADCE26C2933}"/>
              </a:ext>
            </a:extLst>
          </p:cNvPr>
          <p:cNvSpPr txBox="1">
            <a:spLocks noGrp="1"/>
          </p:cNvSpPr>
          <p:nvPr>
            <p:ph type="title"/>
          </p:nvPr>
        </p:nvSpPr>
        <p:spPr>
          <a:xfrm>
            <a:off x="611739" y="343825"/>
            <a:ext cx="8109249" cy="11223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 name="Google Shape;26;p3">
            <a:extLst>
              <a:ext uri="{FF2B5EF4-FFF2-40B4-BE49-F238E27FC236}">
                <a16:creationId xmlns:a16="http://schemas.microsoft.com/office/drawing/2014/main" id="{96026F97-E295-EE44-8918-397E895CF51B}"/>
              </a:ext>
            </a:extLst>
          </p:cNvPr>
          <p:cNvSpPr txBox="1">
            <a:spLocks noGrp="1"/>
          </p:cNvSpPr>
          <p:nvPr>
            <p:ph type="body" idx="1"/>
          </p:nvPr>
        </p:nvSpPr>
        <p:spPr>
          <a:xfrm>
            <a:off x="611740" y="1632560"/>
            <a:ext cx="5758580" cy="3213760"/>
          </a:xfrm>
          <a:prstGeom prst="rect">
            <a:avLst/>
          </a:prstGeom>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9" name="Rectangle 8">
            <a:extLst>
              <a:ext uri="{FF2B5EF4-FFF2-40B4-BE49-F238E27FC236}">
                <a16:creationId xmlns:a16="http://schemas.microsoft.com/office/drawing/2014/main" id="{57922E3B-EE72-A440-B354-D1DD05C40F24}"/>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a:extLst>
              <a:ext uri="{FF2B5EF4-FFF2-40B4-BE49-F238E27FC236}">
                <a16:creationId xmlns:a16="http://schemas.microsoft.com/office/drawing/2014/main" id="{367D4394-22FD-3541-A613-77ED038350A4}"/>
              </a:ext>
            </a:extLst>
          </p:cNvPr>
          <p:cNvCxnSpPr>
            <a:cxnSpLocks/>
          </p:cNvCxnSpPr>
          <p:nvPr userDrawn="1"/>
        </p:nvCxnSpPr>
        <p:spPr>
          <a:xfrm>
            <a:off x="508001"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hape 18">
            <a:extLst>
              <a:ext uri="{FF2B5EF4-FFF2-40B4-BE49-F238E27FC236}">
                <a16:creationId xmlns:a16="http://schemas.microsoft.com/office/drawing/2014/main" id="{02ADAEC2-6E07-AB4E-A256-8186970FF5B0}"/>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2" name="Shape 18">
            <a:extLst>
              <a:ext uri="{FF2B5EF4-FFF2-40B4-BE49-F238E27FC236}">
                <a16:creationId xmlns:a16="http://schemas.microsoft.com/office/drawing/2014/main" id="{1389EABA-3A51-F946-979B-2FCEF711E2C2}"/>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10864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6DF989-A836-9644-B133-06BB9CD16C2A}"/>
              </a:ext>
            </a:extLst>
          </p:cNvPr>
          <p:cNvSpPr/>
          <p:nvPr userDrawn="1"/>
        </p:nvSpPr>
        <p:spPr>
          <a:xfrm>
            <a:off x="0" y="2924"/>
            <a:ext cx="9144000" cy="6852152"/>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descr="Icon&#10;&#10;Description automatically generated">
            <a:extLst>
              <a:ext uri="{FF2B5EF4-FFF2-40B4-BE49-F238E27FC236}">
                <a16:creationId xmlns:a16="http://schemas.microsoft.com/office/drawing/2014/main" id="{F93EC978-AAF1-4E47-88F4-285548A330DD}"/>
              </a:ext>
            </a:extLst>
          </p:cNvPr>
          <p:cNvPicPr>
            <a:picLocks noChangeAspect="1"/>
          </p:cNvPicPr>
          <p:nvPr userDrawn="1"/>
        </p:nvPicPr>
        <p:blipFill>
          <a:blip r:embed="rId2"/>
          <a:stretch>
            <a:fillRect/>
          </a:stretch>
        </p:blipFill>
        <p:spPr>
          <a:xfrm>
            <a:off x="4232489" y="3429000"/>
            <a:ext cx="4779431" cy="3299076"/>
          </a:xfrm>
          <a:prstGeom prst="rect">
            <a:avLst/>
          </a:prstGeom>
        </p:spPr>
      </p:pic>
      <p:pic>
        <p:nvPicPr>
          <p:cNvPr id="8" name="Picture 7">
            <a:extLst>
              <a:ext uri="{FF2B5EF4-FFF2-40B4-BE49-F238E27FC236}">
                <a16:creationId xmlns:a16="http://schemas.microsoft.com/office/drawing/2014/main" id="{C2ED3160-4532-A74F-9D0A-36499A9349FB}"/>
              </a:ext>
            </a:extLst>
          </p:cNvPr>
          <p:cNvPicPr>
            <a:picLocks noChangeAspect="1"/>
          </p:cNvPicPr>
          <p:nvPr userDrawn="1"/>
        </p:nvPicPr>
        <p:blipFill>
          <a:blip r:embed="rId3"/>
          <a:stretch>
            <a:fillRect/>
          </a:stretch>
        </p:blipFill>
        <p:spPr>
          <a:xfrm>
            <a:off x="0" y="6091833"/>
            <a:ext cx="1749287" cy="790375"/>
          </a:xfrm>
          <a:prstGeom prst="rect">
            <a:avLst/>
          </a:prstGeom>
        </p:spPr>
      </p:pic>
      <p:sp>
        <p:nvSpPr>
          <p:cNvPr id="10" name="Text Placeholder 2">
            <a:extLst>
              <a:ext uri="{FF2B5EF4-FFF2-40B4-BE49-F238E27FC236}">
                <a16:creationId xmlns:a16="http://schemas.microsoft.com/office/drawing/2014/main" id="{F05F927C-6039-2D4D-B77E-EE139D74B1B0}"/>
              </a:ext>
            </a:extLst>
          </p:cNvPr>
          <p:cNvSpPr>
            <a:spLocks noGrp="1"/>
          </p:cNvSpPr>
          <p:nvPr>
            <p:ph type="body" sz="quarter" idx="10" hasCustomPrompt="1"/>
          </p:nvPr>
        </p:nvSpPr>
        <p:spPr>
          <a:xfrm>
            <a:off x="611740" y="354915"/>
            <a:ext cx="6677025" cy="2074862"/>
          </a:xfrm>
        </p:spPr>
        <p:txBody>
          <a:bodyPr/>
          <a:lstStyle>
            <a:lvl1pPr marL="50800" indent="0">
              <a:lnSpc>
                <a:spcPct val="100000"/>
              </a:lnSpc>
              <a:spcBef>
                <a:spcPts val="0"/>
              </a:spcBef>
              <a:buFontTx/>
              <a:buNone/>
              <a:defRPr sz="4800">
                <a:latin typeface="Arial" panose="020B0604020202020204" pitchFamily="34" charset="0"/>
                <a:cs typeface="Arial" panose="020B0604020202020204" pitchFamily="34" charset="0"/>
              </a:defRPr>
            </a:lvl1pPr>
          </a:lstStyle>
          <a:p>
            <a:r>
              <a:rPr lang="en-GB"/>
              <a:t>Pearson Edexcel</a:t>
            </a:r>
          </a:p>
          <a:p>
            <a:r>
              <a:rPr lang="en-GB"/>
              <a:t>Insert subject here</a:t>
            </a:r>
          </a:p>
        </p:txBody>
      </p:sp>
    </p:spTree>
    <p:extLst>
      <p:ext uri="{BB962C8B-B14F-4D97-AF65-F5344CB8AC3E}">
        <p14:creationId xmlns:p14="http://schemas.microsoft.com/office/powerpoint/2010/main" val="1698658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1D0AC-C5FA-BE43-8045-701FD9A33226}"/>
              </a:ext>
            </a:extLst>
          </p:cNvPr>
          <p:cNvSpPr/>
          <p:nvPr userDrawn="1"/>
        </p:nvSpPr>
        <p:spPr>
          <a:xfrm>
            <a:off x="0" y="2924"/>
            <a:ext cx="9144000" cy="6852152"/>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descr="Icon&#10;&#10;Description automatically generated">
            <a:extLst>
              <a:ext uri="{FF2B5EF4-FFF2-40B4-BE49-F238E27FC236}">
                <a16:creationId xmlns:a16="http://schemas.microsoft.com/office/drawing/2014/main" id="{1885CC0B-F524-A341-A0CB-7438DD832F31}"/>
              </a:ext>
            </a:extLst>
          </p:cNvPr>
          <p:cNvPicPr>
            <a:picLocks noChangeAspect="1"/>
          </p:cNvPicPr>
          <p:nvPr userDrawn="1"/>
        </p:nvPicPr>
        <p:blipFill>
          <a:blip r:embed="rId2"/>
          <a:stretch>
            <a:fillRect/>
          </a:stretch>
        </p:blipFill>
        <p:spPr>
          <a:xfrm>
            <a:off x="4232489" y="3429000"/>
            <a:ext cx="4779431" cy="3299076"/>
          </a:xfrm>
          <a:prstGeom prst="rect">
            <a:avLst/>
          </a:prstGeom>
        </p:spPr>
      </p:pic>
      <p:sp>
        <p:nvSpPr>
          <p:cNvPr id="10" name="Google Shape;22;p3">
            <a:extLst>
              <a:ext uri="{FF2B5EF4-FFF2-40B4-BE49-F238E27FC236}">
                <a16:creationId xmlns:a16="http://schemas.microsoft.com/office/drawing/2014/main" id="{722B4281-C6BD-E246-AB15-A885D483B365}"/>
              </a:ext>
            </a:extLst>
          </p:cNvPr>
          <p:cNvSpPr txBox="1">
            <a:spLocks noGrp="1"/>
          </p:cNvSpPr>
          <p:nvPr>
            <p:ph type="title"/>
          </p:nvPr>
        </p:nvSpPr>
        <p:spPr>
          <a:xfrm>
            <a:off x="611739" y="2866707"/>
            <a:ext cx="6356220" cy="1124587"/>
          </a:xfrm>
          <a:prstGeom prst="rect">
            <a:avLst/>
          </a:prstGeom>
          <a:no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41472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6DF989-A836-9644-B133-06BB9CD16C2A}"/>
              </a:ext>
            </a:extLst>
          </p:cNvPr>
          <p:cNvSpPr/>
          <p:nvPr userDrawn="1"/>
        </p:nvSpPr>
        <p:spPr>
          <a:xfrm>
            <a:off x="0" y="2924"/>
            <a:ext cx="9144000" cy="6852152"/>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descr="Icon&#10;&#10;Description automatically generated">
            <a:extLst>
              <a:ext uri="{FF2B5EF4-FFF2-40B4-BE49-F238E27FC236}">
                <a16:creationId xmlns:a16="http://schemas.microsoft.com/office/drawing/2014/main" id="{F93EC978-AAF1-4E47-88F4-285548A330DD}"/>
              </a:ext>
            </a:extLst>
          </p:cNvPr>
          <p:cNvPicPr>
            <a:picLocks noChangeAspect="1"/>
          </p:cNvPicPr>
          <p:nvPr userDrawn="1"/>
        </p:nvPicPr>
        <p:blipFill>
          <a:blip r:embed="rId2"/>
          <a:stretch>
            <a:fillRect/>
          </a:stretch>
        </p:blipFill>
        <p:spPr>
          <a:xfrm>
            <a:off x="4232489" y="3429000"/>
            <a:ext cx="4779431" cy="3299076"/>
          </a:xfrm>
          <a:prstGeom prst="rect">
            <a:avLst/>
          </a:prstGeom>
        </p:spPr>
      </p:pic>
      <p:pic>
        <p:nvPicPr>
          <p:cNvPr id="8" name="Picture 7">
            <a:extLst>
              <a:ext uri="{FF2B5EF4-FFF2-40B4-BE49-F238E27FC236}">
                <a16:creationId xmlns:a16="http://schemas.microsoft.com/office/drawing/2014/main" id="{C2ED3160-4532-A74F-9D0A-36499A9349FB}"/>
              </a:ext>
            </a:extLst>
          </p:cNvPr>
          <p:cNvPicPr>
            <a:picLocks noChangeAspect="1"/>
          </p:cNvPicPr>
          <p:nvPr userDrawn="1"/>
        </p:nvPicPr>
        <p:blipFill>
          <a:blip r:embed="rId3"/>
          <a:stretch>
            <a:fillRect/>
          </a:stretch>
        </p:blipFill>
        <p:spPr>
          <a:xfrm>
            <a:off x="0" y="6091833"/>
            <a:ext cx="1749287" cy="790375"/>
          </a:xfrm>
          <a:prstGeom prst="rect">
            <a:avLst/>
          </a:prstGeom>
        </p:spPr>
      </p:pic>
      <p:sp>
        <p:nvSpPr>
          <p:cNvPr id="10" name="Text Placeholder 2">
            <a:extLst>
              <a:ext uri="{FF2B5EF4-FFF2-40B4-BE49-F238E27FC236}">
                <a16:creationId xmlns:a16="http://schemas.microsoft.com/office/drawing/2014/main" id="{F05F927C-6039-2D4D-B77E-EE139D74B1B0}"/>
              </a:ext>
            </a:extLst>
          </p:cNvPr>
          <p:cNvSpPr>
            <a:spLocks noGrp="1"/>
          </p:cNvSpPr>
          <p:nvPr>
            <p:ph type="body" sz="quarter" idx="10" hasCustomPrompt="1"/>
          </p:nvPr>
        </p:nvSpPr>
        <p:spPr>
          <a:xfrm>
            <a:off x="611740" y="354915"/>
            <a:ext cx="6677025" cy="2074862"/>
          </a:xfrm>
        </p:spPr>
        <p:txBody>
          <a:bodyPr/>
          <a:lstStyle>
            <a:lvl1pPr marL="50800" indent="0">
              <a:lnSpc>
                <a:spcPct val="100000"/>
              </a:lnSpc>
              <a:spcBef>
                <a:spcPts val="0"/>
              </a:spcBef>
              <a:buFontTx/>
              <a:buNone/>
              <a:defRPr sz="4800">
                <a:latin typeface="Arial" panose="020B0604020202020204" pitchFamily="34" charset="0"/>
                <a:cs typeface="Arial" panose="020B0604020202020204" pitchFamily="34" charset="0"/>
              </a:defRPr>
            </a:lvl1pPr>
          </a:lstStyle>
          <a:p>
            <a:r>
              <a:rPr lang="en-GB"/>
              <a:t>Pearson Edexcel</a:t>
            </a:r>
          </a:p>
          <a:p>
            <a:r>
              <a:rPr lang="en-GB"/>
              <a:t>Insert subject here</a:t>
            </a:r>
          </a:p>
        </p:txBody>
      </p:sp>
    </p:spTree>
    <p:extLst>
      <p:ext uri="{BB962C8B-B14F-4D97-AF65-F5344CB8AC3E}">
        <p14:creationId xmlns:p14="http://schemas.microsoft.com/office/powerpoint/2010/main" val="81524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FE989A-0F9B-D30F-D1F0-DA8111D83CB3}"/>
              </a:ext>
            </a:extLst>
          </p:cNvPr>
          <p:cNvSpPr/>
          <p:nvPr userDrawn="1"/>
        </p:nvSpPr>
        <p:spPr>
          <a:xfrm>
            <a:off x="0" y="0"/>
            <a:ext cx="9144000" cy="6858000"/>
          </a:xfrm>
          <a:prstGeom prst="rect">
            <a:avLst/>
          </a:prstGeom>
          <a:solidFill>
            <a:srgbClr val="56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504BD88-9D82-63DD-8434-01888D905575}"/>
              </a:ext>
            </a:extLst>
          </p:cNvPr>
          <p:cNvSpPr>
            <a:spLocks noGrp="1"/>
          </p:cNvSpPr>
          <p:nvPr>
            <p:ph type="body" sz="quarter" idx="14" hasCustomPrompt="1"/>
          </p:nvPr>
        </p:nvSpPr>
        <p:spPr>
          <a:xfrm>
            <a:off x="611741" y="2905074"/>
            <a:ext cx="4163460" cy="2723565"/>
          </a:xfrm>
        </p:spPr>
        <p:txBody>
          <a:bodyPr>
            <a:normAutofit/>
          </a:bodyPr>
          <a:lstStyle>
            <a:lvl1pPr marL="50800" indent="0">
              <a:lnSpc>
                <a:spcPct val="100000"/>
              </a:lnSpc>
              <a:spcBef>
                <a:spcPts val="0"/>
              </a:spcBef>
              <a:buFontTx/>
              <a:buNone/>
              <a:defRPr sz="2400">
                <a:solidFill>
                  <a:schemeClr val="tx1"/>
                </a:solidFill>
                <a:latin typeface="Arial" panose="020B0604020202020204" pitchFamily="34" charset="0"/>
                <a:cs typeface="Arial" panose="020B0604020202020204" pitchFamily="34" charset="0"/>
              </a:defRPr>
            </a:lvl1pPr>
          </a:lstStyle>
          <a:p>
            <a:r>
              <a:rPr lang="en-GB"/>
              <a:t>Sub-heading text here</a:t>
            </a:r>
          </a:p>
        </p:txBody>
      </p:sp>
      <p:sp>
        <p:nvSpPr>
          <p:cNvPr id="13" name="TextBox 12">
            <a:extLst>
              <a:ext uri="{FF2B5EF4-FFF2-40B4-BE49-F238E27FC236}">
                <a16:creationId xmlns:a16="http://schemas.microsoft.com/office/drawing/2014/main" id="{664CDC9F-5B72-B423-97B0-5348328A8DC8}"/>
              </a:ext>
            </a:extLst>
          </p:cNvPr>
          <p:cNvSpPr txBox="1"/>
          <p:nvPr userDrawn="1"/>
        </p:nvSpPr>
        <p:spPr>
          <a:xfrm>
            <a:off x="611740" y="354915"/>
            <a:ext cx="7920519"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800">
                <a:solidFill>
                  <a:schemeClr val="tx1"/>
                </a:solidFill>
                <a:latin typeface="Arial" panose="020B0604020202020204" pitchFamily="34" charset="0"/>
                <a:cs typeface="Arial" panose="020B0604020202020204" pitchFamily="34" charset="0"/>
              </a:rPr>
              <a:t>GCSE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4800">
                <a:solidFill>
                  <a:schemeClr val="tx1"/>
                </a:solidFill>
                <a:latin typeface="Arial" panose="020B0604020202020204" pitchFamily="34" charset="0"/>
                <a:cs typeface="Arial" panose="020B0604020202020204" pitchFamily="34" charset="0"/>
              </a:rPr>
              <a:t>Geography B</a:t>
            </a:r>
          </a:p>
          <a:p>
            <a:endParaRPr lang="en-US">
              <a:solidFill>
                <a:schemeClr val="tx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B4EBED24-550A-7704-8221-CC4559B84A83}"/>
              </a:ext>
            </a:extLst>
          </p:cNvPr>
          <p:cNvPicPr>
            <a:picLocks noChangeAspect="1"/>
          </p:cNvPicPr>
          <p:nvPr userDrawn="1"/>
        </p:nvPicPr>
        <p:blipFill>
          <a:blip r:embed="rId2"/>
          <a:stretch>
            <a:fillRect/>
          </a:stretch>
        </p:blipFill>
        <p:spPr>
          <a:xfrm>
            <a:off x="115462" y="6054725"/>
            <a:ext cx="1532363" cy="702220"/>
          </a:xfrm>
          <a:prstGeom prst="rect">
            <a:avLst/>
          </a:prstGeom>
        </p:spPr>
      </p:pic>
      <p:pic>
        <p:nvPicPr>
          <p:cNvPr id="3" name="Picture 2" descr="A paper polar bear on a black background&#10;&#10;Description automatically generated with low confidence">
            <a:extLst>
              <a:ext uri="{FF2B5EF4-FFF2-40B4-BE49-F238E27FC236}">
                <a16:creationId xmlns:a16="http://schemas.microsoft.com/office/drawing/2014/main" id="{FCED55AB-DB8B-7F12-552D-8E3DDE8C0002}"/>
              </a:ext>
            </a:extLst>
          </p:cNvPr>
          <p:cNvPicPr>
            <a:picLocks noChangeAspect="1"/>
          </p:cNvPicPr>
          <p:nvPr userDrawn="1"/>
        </p:nvPicPr>
        <p:blipFill>
          <a:blip r:embed="rId3"/>
          <a:stretch>
            <a:fillRect/>
          </a:stretch>
        </p:blipFill>
        <p:spPr>
          <a:xfrm>
            <a:off x="5159578" y="3307345"/>
            <a:ext cx="3984422" cy="3449600"/>
          </a:xfrm>
          <a:prstGeom prst="rect">
            <a:avLst/>
          </a:prstGeom>
        </p:spPr>
      </p:pic>
    </p:spTree>
    <p:extLst>
      <p:ext uri="{BB962C8B-B14F-4D97-AF65-F5344CB8AC3E}">
        <p14:creationId xmlns:p14="http://schemas.microsoft.com/office/powerpoint/2010/main" val="103195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1D0AC-C5FA-BE43-8045-701FD9A33226}"/>
              </a:ext>
            </a:extLst>
          </p:cNvPr>
          <p:cNvSpPr/>
          <p:nvPr userDrawn="1"/>
        </p:nvSpPr>
        <p:spPr>
          <a:xfrm>
            <a:off x="0" y="2924"/>
            <a:ext cx="9144000" cy="6852152"/>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descr="Icon&#10;&#10;Description automatically generated">
            <a:extLst>
              <a:ext uri="{FF2B5EF4-FFF2-40B4-BE49-F238E27FC236}">
                <a16:creationId xmlns:a16="http://schemas.microsoft.com/office/drawing/2014/main" id="{1885CC0B-F524-A341-A0CB-7438DD832F31}"/>
              </a:ext>
            </a:extLst>
          </p:cNvPr>
          <p:cNvPicPr>
            <a:picLocks noChangeAspect="1"/>
          </p:cNvPicPr>
          <p:nvPr userDrawn="1"/>
        </p:nvPicPr>
        <p:blipFill>
          <a:blip r:embed="rId2"/>
          <a:stretch>
            <a:fillRect/>
          </a:stretch>
        </p:blipFill>
        <p:spPr>
          <a:xfrm>
            <a:off x="4232489" y="3429000"/>
            <a:ext cx="4779431" cy="3299076"/>
          </a:xfrm>
          <a:prstGeom prst="rect">
            <a:avLst/>
          </a:prstGeom>
        </p:spPr>
      </p:pic>
      <p:sp>
        <p:nvSpPr>
          <p:cNvPr id="10" name="Google Shape;22;p3">
            <a:extLst>
              <a:ext uri="{FF2B5EF4-FFF2-40B4-BE49-F238E27FC236}">
                <a16:creationId xmlns:a16="http://schemas.microsoft.com/office/drawing/2014/main" id="{722B4281-C6BD-E246-AB15-A885D483B365}"/>
              </a:ext>
            </a:extLst>
          </p:cNvPr>
          <p:cNvSpPr txBox="1">
            <a:spLocks noGrp="1"/>
          </p:cNvSpPr>
          <p:nvPr>
            <p:ph type="title"/>
          </p:nvPr>
        </p:nvSpPr>
        <p:spPr>
          <a:xfrm>
            <a:off x="611739" y="2866707"/>
            <a:ext cx="6356220" cy="1124587"/>
          </a:xfrm>
          <a:prstGeom prst="rect">
            <a:avLst/>
          </a:prstGeom>
          <a:no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49215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5F9558-1E65-CB4B-AF2F-8E8583AA1748}"/>
              </a:ext>
            </a:extLst>
          </p:cNvPr>
          <p:cNvSpPr/>
          <p:nvPr userDrawn="1"/>
        </p:nvSpPr>
        <p:spPr>
          <a:xfrm>
            <a:off x="0"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F067B544-9E07-AF43-AA05-2D67CA035F5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A333FB5-B565-924D-9F0C-BD4141C27818}"/>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Google Shape;26;p3">
            <a:extLst>
              <a:ext uri="{FF2B5EF4-FFF2-40B4-BE49-F238E27FC236}">
                <a16:creationId xmlns:a16="http://schemas.microsoft.com/office/drawing/2014/main" id="{B5755930-2203-3943-952B-CE0779C1B921}"/>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1" name="Google Shape;26;p3">
            <a:extLst>
              <a:ext uri="{FF2B5EF4-FFF2-40B4-BE49-F238E27FC236}">
                <a16:creationId xmlns:a16="http://schemas.microsoft.com/office/drawing/2014/main" id="{A8B617D5-88DF-BB49-95FC-9D86474E8F27}"/>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Shape 18">
            <a:extLst>
              <a:ext uri="{FF2B5EF4-FFF2-40B4-BE49-F238E27FC236}">
                <a16:creationId xmlns:a16="http://schemas.microsoft.com/office/drawing/2014/main" id="{6B6E6BB4-68AF-8740-99AC-6901B3A20508}"/>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426D364-3849-D645-9E72-DEE5F66505AB}"/>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150761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BC3ABC-BB92-F24A-9443-5F11AA3CF77C}"/>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9E37B8A3-F4D3-BD43-B7AD-0543C2FB6E1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oogle Shape;22;p3">
            <a:extLst>
              <a:ext uri="{FF2B5EF4-FFF2-40B4-BE49-F238E27FC236}">
                <a16:creationId xmlns:a16="http://schemas.microsoft.com/office/drawing/2014/main" id="{E3B1E944-B3C8-074B-88AF-38464F9B4180}"/>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26;p3">
            <a:extLst>
              <a:ext uri="{FF2B5EF4-FFF2-40B4-BE49-F238E27FC236}">
                <a16:creationId xmlns:a16="http://schemas.microsoft.com/office/drawing/2014/main" id="{A84C9203-5A95-414F-BE89-EB1505C5846F}"/>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ts val="2200"/>
              </a:lnSpc>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Google Shape;26;p3">
            <a:extLst>
              <a:ext uri="{FF2B5EF4-FFF2-40B4-BE49-F238E27FC236}">
                <a16:creationId xmlns:a16="http://schemas.microsoft.com/office/drawing/2014/main" id="{0C704A5B-26B8-084C-A774-FE9530AFBCD1}"/>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3" name="Shape 18">
            <a:extLst>
              <a:ext uri="{FF2B5EF4-FFF2-40B4-BE49-F238E27FC236}">
                <a16:creationId xmlns:a16="http://schemas.microsoft.com/office/drawing/2014/main" id="{53C50927-6EAA-6C40-8DE0-C1092418B913}"/>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4" name="Shape 18">
            <a:extLst>
              <a:ext uri="{FF2B5EF4-FFF2-40B4-BE49-F238E27FC236}">
                <a16:creationId xmlns:a16="http://schemas.microsoft.com/office/drawing/2014/main" id="{6A65FE04-49BD-C54D-AB33-F919B91B66F3}"/>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801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6DF989-A836-9644-B133-06BB9CD16C2A}"/>
              </a:ext>
            </a:extLst>
          </p:cNvPr>
          <p:cNvSpPr/>
          <p:nvPr userDrawn="1"/>
        </p:nvSpPr>
        <p:spPr>
          <a:xfrm>
            <a:off x="0" y="2924"/>
            <a:ext cx="9144000" cy="6852152"/>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descr="Icon&#10;&#10;Description automatically generated">
            <a:extLst>
              <a:ext uri="{FF2B5EF4-FFF2-40B4-BE49-F238E27FC236}">
                <a16:creationId xmlns:a16="http://schemas.microsoft.com/office/drawing/2014/main" id="{F93EC978-AAF1-4E47-88F4-285548A330DD}"/>
              </a:ext>
            </a:extLst>
          </p:cNvPr>
          <p:cNvPicPr>
            <a:picLocks noChangeAspect="1"/>
          </p:cNvPicPr>
          <p:nvPr userDrawn="1"/>
        </p:nvPicPr>
        <p:blipFill>
          <a:blip r:embed="rId2"/>
          <a:stretch>
            <a:fillRect/>
          </a:stretch>
        </p:blipFill>
        <p:spPr>
          <a:xfrm>
            <a:off x="4232489" y="3429000"/>
            <a:ext cx="4779431" cy="3299076"/>
          </a:xfrm>
          <a:prstGeom prst="rect">
            <a:avLst/>
          </a:prstGeom>
        </p:spPr>
      </p:pic>
      <p:pic>
        <p:nvPicPr>
          <p:cNvPr id="8" name="Picture 7">
            <a:extLst>
              <a:ext uri="{FF2B5EF4-FFF2-40B4-BE49-F238E27FC236}">
                <a16:creationId xmlns:a16="http://schemas.microsoft.com/office/drawing/2014/main" id="{C2ED3160-4532-A74F-9D0A-36499A9349FB}"/>
              </a:ext>
            </a:extLst>
          </p:cNvPr>
          <p:cNvPicPr>
            <a:picLocks noChangeAspect="1"/>
          </p:cNvPicPr>
          <p:nvPr userDrawn="1"/>
        </p:nvPicPr>
        <p:blipFill>
          <a:blip r:embed="rId3"/>
          <a:stretch>
            <a:fillRect/>
          </a:stretch>
        </p:blipFill>
        <p:spPr>
          <a:xfrm>
            <a:off x="0" y="6091833"/>
            <a:ext cx="1749287" cy="790375"/>
          </a:xfrm>
          <a:prstGeom prst="rect">
            <a:avLst/>
          </a:prstGeom>
        </p:spPr>
      </p:pic>
      <p:sp>
        <p:nvSpPr>
          <p:cNvPr id="10" name="Text Placeholder 2">
            <a:extLst>
              <a:ext uri="{FF2B5EF4-FFF2-40B4-BE49-F238E27FC236}">
                <a16:creationId xmlns:a16="http://schemas.microsoft.com/office/drawing/2014/main" id="{F05F927C-6039-2D4D-B77E-EE139D74B1B0}"/>
              </a:ext>
            </a:extLst>
          </p:cNvPr>
          <p:cNvSpPr>
            <a:spLocks noGrp="1"/>
          </p:cNvSpPr>
          <p:nvPr>
            <p:ph type="body" sz="quarter" idx="10" hasCustomPrompt="1"/>
          </p:nvPr>
        </p:nvSpPr>
        <p:spPr>
          <a:xfrm>
            <a:off x="611740" y="354915"/>
            <a:ext cx="6677025" cy="2074862"/>
          </a:xfrm>
        </p:spPr>
        <p:txBody>
          <a:bodyPr/>
          <a:lstStyle>
            <a:lvl1pPr marL="50800" indent="0">
              <a:lnSpc>
                <a:spcPct val="100000"/>
              </a:lnSpc>
              <a:spcBef>
                <a:spcPts val="0"/>
              </a:spcBef>
              <a:buFontTx/>
              <a:buNone/>
              <a:defRPr sz="4800">
                <a:latin typeface="Arial" panose="020B0604020202020204" pitchFamily="34" charset="0"/>
                <a:cs typeface="Arial" panose="020B0604020202020204" pitchFamily="34" charset="0"/>
              </a:defRPr>
            </a:lvl1pPr>
          </a:lstStyle>
          <a:p>
            <a:r>
              <a:rPr lang="en-GB"/>
              <a:t>Pearson Edexcel</a:t>
            </a:r>
          </a:p>
          <a:p>
            <a:r>
              <a:rPr lang="en-GB"/>
              <a:t>Insert subject here</a:t>
            </a:r>
          </a:p>
        </p:txBody>
      </p:sp>
    </p:spTree>
    <p:extLst>
      <p:ext uri="{BB962C8B-B14F-4D97-AF65-F5344CB8AC3E}">
        <p14:creationId xmlns:p14="http://schemas.microsoft.com/office/powerpoint/2010/main" val="4148321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1D0AC-C5FA-BE43-8045-701FD9A33226}"/>
              </a:ext>
            </a:extLst>
          </p:cNvPr>
          <p:cNvSpPr/>
          <p:nvPr userDrawn="1"/>
        </p:nvSpPr>
        <p:spPr>
          <a:xfrm>
            <a:off x="0" y="2924"/>
            <a:ext cx="9144000" cy="6852152"/>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descr="Icon&#10;&#10;Description automatically generated">
            <a:extLst>
              <a:ext uri="{FF2B5EF4-FFF2-40B4-BE49-F238E27FC236}">
                <a16:creationId xmlns:a16="http://schemas.microsoft.com/office/drawing/2014/main" id="{1885CC0B-F524-A341-A0CB-7438DD832F31}"/>
              </a:ext>
            </a:extLst>
          </p:cNvPr>
          <p:cNvPicPr>
            <a:picLocks noChangeAspect="1"/>
          </p:cNvPicPr>
          <p:nvPr userDrawn="1"/>
        </p:nvPicPr>
        <p:blipFill>
          <a:blip r:embed="rId2"/>
          <a:stretch>
            <a:fillRect/>
          </a:stretch>
        </p:blipFill>
        <p:spPr>
          <a:xfrm>
            <a:off x="4232489" y="3429000"/>
            <a:ext cx="4779431" cy="3299076"/>
          </a:xfrm>
          <a:prstGeom prst="rect">
            <a:avLst/>
          </a:prstGeom>
        </p:spPr>
      </p:pic>
      <p:sp>
        <p:nvSpPr>
          <p:cNvPr id="10" name="Google Shape;22;p3">
            <a:extLst>
              <a:ext uri="{FF2B5EF4-FFF2-40B4-BE49-F238E27FC236}">
                <a16:creationId xmlns:a16="http://schemas.microsoft.com/office/drawing/2014/main" id="{722B4281-C6BD-E246-AB15-A885D483B365}"/>
              </a:ext>
            </a:extLst>
          </p:cNvPr>
          <p:cNvSpPr txBox="1">
            <a:spLocks noGrp="1"/>
          </p:cNvSpPr>
          <p:nvPr>
            <p:ph type="title"/>
          </p:nvPr>
        </p:nvSpPr>
        <p:spPr>
          <a:xfrm>
            <a:off x="611739" y="2866707"/>
            <a:ext cx="6356220" cy="1124587"/>
          </a:xfrm>
          <a:prstGeom prst="rect">
            <a:avLst/>
          </a:prstGeom>
          <a:no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512518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5F9558-1E65-CB4B-AF2F-8E8583AA1748}"/>
              </a:ext>
            </a:extLst>
          </p:cNvPr>
          <p:cNvSpPr/>
          <p:nvPr userDrawn="1"/>
        </p:nvSpPr>
        <p:spPr>
          <a:xfrm>
            <a:off x="0" y="343825"/>
            <a:ext cx="507998" cy="1158875"/>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F067B544-9E07-AF43-AA05-2D67CA035F5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A333FB5-B565-924D-9F0C-BD4141C27818}"/>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Google Shape;26;p3">
            <a:extLst>
              <a:ext uri="{FF2B5EF4-FFF2-40B4-BE49-F238E27FC236}">
                <a16:creationId xmlns:a16="http://schemas.microsoft.com/office/drawing/2014/main" id="{B5755930-2203-3943-952B-CE0779C1B921}"/>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1" name="Google Shape;26;p3">
            <a:extLst>
              <a:ext uri="{FF2B5EF4-FFF2-40B4-BE49-F238E27FC236}">
                <a16:creationId xmlns:a16="http://schemas.microsoft.com/office/drawing/2014/main" id="{A8B617D5-88DF-BB49-95FC-9D86474E8F27}"/>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Shape 18">
            <a:extLst>
              <a:ext uri="{FF2B5EF4-FFF2-40B4-BE49-F238E27FC236}">
                <a16:creationId xmlns:a16="http://schemas.microsoft.com/office/drawing/2014/main" id="{6B6E6BB4-68AF-8740-99AC-6901B3A20508}"/>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426D364-3849-D645-9E72-DEE5F66505AB}"/>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319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BC3ABC-BB92-F24A-9443-5F11AA3CF77C}"/>
              </a:ext>
            </a:extLst>
          </p:cNvPr>
          <p:cNvSpPr/>
          <p:nvPr userDrawn="1"/>
        </p:nvSpPr>
        <p:spPr>
          <a:xfrm>
            <a:off x="3" y="343825"/>
            <a:ext cx="507998" cy="1158875"/>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9E37B8A3-F4D3-BD43-B7AD-0543C2FB6E19}"/>
              </a:ext>
            </a:extLst>
          </p:cNvPr>
          <p:cNvCxnSpPr>
            <a:cxnSpLocks/>
          </p:cNvCxnSpPr>
          <p:nvPr userDrawn="1"/>
        </p:nvCxnSpPr>
        <p:spPr>
          <a:xfrm>
            <a:off x="507998" y="348587"/>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oogle Shape;22;p3">
            <a:extLst>
              <a:ext uri="{FF2B5EF4-FFF2-40B4-BE49-F238E27FC236}">
                <a16:creationId xmlns:a16="http://schemas.microsoft.com/office/drawing/2014/main" id="{E3B1E944-B3C8-074B-88AF-38464F9B4180}"/>
              </a:ext>
            </a:extLst>
          </p:cNvPr>
          <p:cNvSpPr txBox="1">
            <a:spLocks noGrp="1"/>
          </p:cNvSpPr>
          <p:nvPr>
            <p:ph type="title"/>
          </p:nvPr>
        </p:nvSpPr>
        <p:spPr>
          <a:xfrm>
            <a:off x="611739" y="343825"/>
            <a:ext cx="8024255" cy="1122300"/>
          </a:xfrm>
          <a:prstGeom prst="rect">
            <a:avLst/>
          </a:prstGeom>
          <a:solidFill>
            <a:schemeClr val="bg1"/>
          </a:solidFill>
        </p:spPr>
        <p:txBody>
          <a:bodyPr spcFirstLastPara="1" wrap="square" lIns="91425" tIns="91425" rIns="91425" bIns="91425" anchor="ctr" anchorCtr="0">
            <a:noAutofit/>
          </a:bodyPr>
          <a:lstStyle>
            <a:lvl1pPr lvl="0" algn="l">
              <a:spcBef>
                <a:spcPts val="0"/>
              </a:spcBef>
              <a:spcAft>
                <a:spcPts val="0"/>
              </a:spcAft>
              <a:buSzPts val="3600"/>
              <a:buNone/>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26;p3">
            <a:extLst>
              <a:ext uri="{FF2B5EF4-FFF2-40B4-BE49-F238E27FC236}">
                <a16:creationId xmlns:a16="http://schemas.microsoft.com/office/drawing/2014/main" id="{A84C9203-5A95-414F-BE89-EB1505C5846F}"/>
              </a:ext>
            </a:extLst>
          </p:cNvPr>
          <p:cNvSpPr txBox="1">
            <a:spLocks noGrp="1"/>
          </p:cNvSpPr>
          <p:nvPr>
            <p:ph type="body" idx="1"/>
          </p:nvPr>
        </p:nvSpPr>
        <p:spPr>
          <a:xfrm>
            <a:off x="611740"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lnSpc>
                <a:spcPts val="2200"/>
              </a:lnSpc>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Google Shape;26;p3">
            <a:extLst>
              <a:ext uri="{FF2B5EF4-FFF2-40B4-BE49-F238E27FC236}">
                <a16:creationId xmlns:a16="http://schemas.microsoft.com/office/drawing/2014/main" id="{0C704A5B-26B8-084C-A774-FE9530AFBCD1}"/>
              </a:ext>
            </a:extLst>
          </p:cNvPr>
          <p:cNvSpPr txBox="1">
            <a:spLocks noGrp="1"/>
          </p:cNvSpPr>
          <p:nvPr>
            <p:ph type="body" idx="10"/>
          </p:nvPr>
        </p:nvSpPr>
        <p:spPr>
          <a:xfrm>
            <a:off x="4768331" y="1632560"/>
            <a:ext cx="3867663" cy="4534560"/>
          </a:xfrm>
          <a:prstGeom prst="rect">
            <a:avLst/>
          </a:prstGeom>
          <a:solidFill>
            <a:schemeClr val="bg1"/>
          </a:solidFill>
        </p:spPr>
        <p:txBody>
          <a:bodyPr spcFirstLastPara="1" wrap="square" lIns="91425" tIns="91425" rIns="91425" bIns="91425" anchor="t" anchorCtr="0">
            <a:noAutofit/>
          </a:bodyPr>
          <a:lstStyle>
            <a:lvl1pPr marL="9525"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3" name="Shape 18">
            <a:extLst>
              <a:ext uri="{FF2B5EF4-FFF2-40B4-BE49-F238E27FC236}">
                <a16:creationId xmlns:a16="http://schemas.microsoft.com/office/drawing/2014/main" id="{53C50927-6EAA-6C40-8DE0-C1092418B913}"/>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4" name="Shape 18">
            <a:extLst>
              <a:ext uri="{FF2B5EF4-FFF2-40B4-BE49-F238E27FC236}">
                <a16:creationId xmlns:a16="http://schemas.microsoft.com/office/drawing/2014/main" id="{6A65FE04-49BD-C54D-AB33-F919B91B66F3}"/>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05667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c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2F1967-F916-EA40-A82A-56670A3EEAD3}"/>
              </a:ext>
            </a:extLst>
          </p:cNvPr>
          <p:cNvPicPr>
            <a:picLocks noChangeAspect="1"/>
          </p:cNvPicPr>
          <p:nvPr userDrawn="1"/>
        </p:nvPicPr>
        <p:blipFill>
          <a:blip r:embed="rId2"/>
          <a:stretch>
            <a:fillRect/>
          </a:stretch>
        </p:blipFill>
        <p:spPr>
          <a:xfrm>
            <a:off x="3394990" y="2600916"/>
            <a:ext cx="2354021" cy="1656169"/>
          </a:xfrm>
          <a:prstGeom prst="rect">
            <a:avLst/>
          </a:prstGeom>
        </p:spPr>
      </p:pic>
    </p:spTree>
    <p:extLst>
      <p:ext uri="{BB962C8B-B14F-4D97-AF65-F5344CB8AC3E}">
        <p14:creationId xmlns:p14="http://schemas.microsoft.com/office/powerpoint/2010/main" val="2322775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Picture Placeholder 15">
            <a:extLst>
              <a:ext uri="{FF2B5EF4-FFF2-40B4-BE49-F238E27FC236}">
                <a16:creationId xmlns:a16="http://schemas.microsoft.com/office/drawing/2014/main" id="{D670955E-33C7-544E-B9AE-0C482B8CD901}"/>
              </a:ext>
            </a:extLst>
          </p:cNvPr>
          <p:cNvSpPr>
            <a:spLocks noGrp="1"/>
          </p:cNvSpPr>
          <p:nvPr>
            <p:ph type="pic" sz="quarter" idx="11" hasCustomPrompt="1"/>
          </p:nvPr>
        </p:nvSpPr>
        <p:spPr>
          <a:xfrm>
            <a:off x="1798178" y="0"/>
            <a:ext cx="7345822"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8" name="Rectangle 7">
            <a:extLst>
              <a:ext uri="{FF2B5EF4-FFF2-40B4-BE49-F238E27FC236}">
                <a16:creationId xmlns:a16="http://schemas.microsoft.com/office/drawing/2014/main" id="{859821B7-8ABF-8C42-8139-3F0576ECD573}"/>
              </a:ext>
            </a:extLst>
          </p:cNvPr>
          <p:cNvSpPr/>
          <p:nvPr userDrawn="1"/>
        </p:nvSpPr>
        <p:spPr>
          <a:xfrm>
            <a:off x="0" y="5577840"/>
            <a:ext cx="2753360" cy="1280160"/>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Google Shape;26;p3">
            <a:extLst>
              <a:ext uri="{FF2B5EF4-FFF2-40B4-BE49-F238E27FC236}">
                <a16:creationId xmlns:a16="http://schemas.microsoft.com/office/drawing/2014/main" id="{2F62CD83-B72E-BE4B-A702-FD665EC1CDCF}"/>
              </a:ext>
            </a:extLst>
          </p:cNvPr>
          <p:cNvSpPr txBox="1">
            <a:spLocks noGrp="1"/>
          </p:cNvSpPr>
          <p:nvPr>
            <p:ph type="body" idx="1"/>
          </p:nvPr>
        </p:nvSpPr>
        <p:spPr>
          <a:xfrm>
            <a:off x="611738" y="1651235"/>
            <a:ext cx="3960261" cy="4286578"/>
          </a:xfrm>
          <a:prstGeom prst="rect">
            <a:avLst/>
          </a:prstGeom>
          <a:solidFill>
            <a:schemeClr val="bg1"/>
          </a:solidFill>
        </p:spPr>
        <p:txBody>
          <a:bodyPr spcFirstLastPara="1" wrap="square" lIns="91425" tIns="91425" rIns="91425" bIns="91425" anchor="t" anchorCtr="0">
            <a:noAutofit/>
          </a:bodyPr>
          <a:lstStyle>
            <a:lvl1pPr marL="12700"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2" name="Shape 18">
            <a:extLst>
              <a:ext uri="{FF2B5EF4-FFF2-40B4-BE49-F238E27FC236}">
                <a16:creationId xmlns:a16="http://schemas.microsoft.com/office/drawing/2014/main" id="{49EE0A2D-64E8-6340-AE3E-FD31E19BFAE7}"/>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18E0BB3-BEAE-9843-A800-1946147CEDA5}"/>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5" name="Google Shape;22;p3">
            <a:extLst>
              <a:ext uri="{FF2B5EF4-FFF2-40B4-BE49-F238E27FC236}">
                <a16:creationId xmlns:a16="http://schemas.microsoft.com/office/drawing/2014/main" id="{1ED765DF-6E9E-7C41-B836-CC4C2AD48FCA}"/>
              </a:ext>
            </a:extLst>
          </p:cNvPr>
          <p:cNvSpPr txBox="1">
            <a:spLocks noGrp="1"/>
          </p:cNvSpPr>
          <p:nvPr>
            <p:ph type="title"/>
          </p:nvPr>
        </p:nvSpPr>
        <p:spPr>
          <a:xfrm>
            <a:off x="611739" y="343825"/>
            <a:ext cx="3960258" cy="1122300"/>
          </a:xfrm>
          <a:prstGeom prst="rect">
            <a:avLst/>
          </a:prstGeom>
          <a:solidFill>
            <a:schemeClr val="bg1"/>
          </a:solid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cxnSp>
        <p:nvCxnSpPr>
          <p:cNvPr id="16" name="Straight Connector 15">
            <a:extLst>
              <a:ext uri="{FF2B5EF4-FFF2-40B4-BE49-F238E27FC236}">
                <a16:creationId xmlns:a16="http://schemas.microsoft.com/office/drawing/2014/main" id="{80A163EE-F477-A64E-A048-3C76F9C3AA51}"/>
              </a:ext>
            </a:extLst>
          </p:cNvPr>
          <p:cNvCxnSpPr>
            <a:cxnSpLocks/>
          </p:cNvCxnSpPr>
          <p:nvPr userDrawn="1"/>
        </p:nvCxnSpPr>
        <p:spPr>
          <a:xfrm>
            <a:off x="575778" y="343825"/>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444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Picture Placeholder 15">
            <a:extLst>
              <a:ext uri="{FF2B5EF4-FFF2-40B4-BE49-F238E27FC236}">
                <a16:creationId xmlns:a16="http://schemas.microsoft.com/office/drawing/2014/main" id="{CEC443E1-16C0-0E45-B04E-69C5916D1A2D}"/>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8" name="Google Shape;26;p3">
            <a:extLst>
              <a:ext uri="{FF2B5EF4-FFF2-40B4-BE49-F238E27FC236}">
                <a16:creationId xmlns:a16="http://schemas.microsoft.com/office/drawing/2014/main" id="{15BEBC6C-12B9-8942-B6A0-215A47D28ED0}"/>
              </a:ext>
            </a:extLst>
          </p:cNvPr>
          <p:cNvSpPr txBox="1">
            <a:spLocks noGrp="1"/>
          </p:cNvSpPr>
          <p:nvPr>
            <p:ph type="body" idx="1"/>
          </p:nvPr>
        </p:nvSpPr>
        <p:spPr>
          <a:xfrm>
            <a:off x="611741" y="1632559"/>
            <a:ext cx="3786640" cy="4617769"/>
          </a:xfrm>
          <a:prstGeom prst="rect">
            <a:avLst/>
          </a:prstGeom>
          <a:solidFill>
            <a:schemeClr val="bg1"/>
          </a:solidFill>
        </p:spPr>
        <p:txBody>
          <a:bodyPr spcFirstLastPara="1" wrap="square" lIns="91425" tIns="91425" rIns="91425" bIns="91425" anchor="t" anchorCtr="0">
            <a:noAutofit/>
          </a:bodyPr>
          <a:lstStyle>
            <a:lvl1pPr marL="12700"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9" name="Rectangle 8">
            <a:extLst>
              <a:ext uri="{FF2B5EF4-FFF2-40B4-BE49-F238E27FC236}">
                <a16:creationId xmlns:a16="http://schemas.microsoft.com/office/drawing/2014/main" id="{A081336F-8B3B-DD49-8F6D-4DDF38EFF9EF}"/>
              </a:ext>
            </a:extLst>
          </p:cNvPr>
          <p:cNvSpPr/>
          <p:nvPr userDrawn="1"/>
        </p:nvSpPr>
        <p:spPr>
          <a:xfrm>
            <a:off x="0" y="0"/>
            <a:ext cx="2753360" cy="1280160"/>
          </a:xfrm>
          <a:prstGeom prst="rect">
            <a:avLst/>
          </a:prstGeom>
          <a:solidFill>
            <a:srgbClr val="94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Google Shape;22;p3">
            <a:extLst>
              <a:ext uri="{FF2B5EF4-FFF2-40B4-BE49-F238E27FC236}">
                <a16:creationId xmlns:a16="http://schemas.microsoft.com/office/drawing/2014/main" id="{D67FE7F7-ADAB-C547-8A5F-07BF4E79B56D}"/>
              </a:ext>
            </a:extLst>
          </p:cNvPr>
          <p:cNvSpPr txBox="1">
            <a:spLocks noGrp="1"/>
          </p:cNvSpPr>
          <p:nvPr>
            <p:ph type="title"/>
          </p:nvPr>
        </p:nvSpPr>
        <p:spPr>
          <a:xfrm>
            <a:off x="611739" y="343825"/>
            <a:ext cx="3786638" cy="1122300"/>
          </a:xfrm>
          <a:prstGeom prst="rect">
            <a:avLst/>
          </a:prstGeom>
          <a:solidFill>
            <a:schemeClr val="bg1"/>
          </a:solid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cxnSp>
        <p:nvCxnSpPr>
          <p:cNvPr id="11" name="Straight Connector 10">
            <a:extLst>
              <a:ext uri="{FF2B5EF4-FFF2-40B4-BE49-F238E27FC236}">
                <a16:creationId xmlns:a16="http://schemas.microsoft.com/office/drawing/2014/main" id="{8FFAD351-A177-AD41-8270-34DAA44C4594}"/>
              </a:ext>
            </a:extLst>
          </p:cNvPr>
          <p:cNvCxnSpPr>
            <a:cxnSpLocks/>
          </p:cNvCxnSpPr>
          <p:nvPr userDrawn="1"/>
        </p:nvCxnSpPr>
        <p:spPr>
          <a:xfrm>
            <a:off x="575778" y="343825"/>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hape 18">
            <a:extLst>
              <a:ext uri="{FF2B5EF4-FFF2-40B4-BE49-F238E27FC236}">
                <a16:creationId xmlns:a16="http://schemas.microsoft.com/office/drawing/2014/main" id="{2E1484CA-8B46-4849-A01A-AA7AA11456CE}"/>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3" name="Shape 18">
            <a:extLst>
              <a:ext uri="{FF2B5EF4-FFF2-40B4-BE49-F238E27FC236}">
                <a16:creationId xmlns:a16="http://schemas.microsoft.com/office/drawing/2014/main" id="{C19A2D9B-1421-5D41-B6D9-8CCEF8755B63}"/>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2722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F2D988-0B74-A787-FA5F-04C785BE3DAD}"/>
              </a:ext>
            </a:extLst>
          </p:cNvPr>
          <p:cNvSpPr/>
          <p:nvPr userDrawn="1"/>
        </p:nvSpPr>
        <p:spPr>
          <a:xfrm>
            <a:off x="0" y="0"/>
            <a:ext cx="9144000" cy="6858000"/>
          </a:xfrm>
          <a:prstGeom prst="rect">
            <a:avLst/>
          </a:prstGeom>
          <a:solidFill>
            <a:srgbClr val="56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2;p3">
            <a:extLst>
              <a:ext uri="{FF2B5EF4-FFF2-40B4-BE49-F238E27FC236}">
                <a16:creationId xmlns:a16="http://schemas.microsoft.com/office/drawing/2014/main" id="{95B5E5B5-3ECE-7A8D-4435-7E88092930D8}"/>
              </a:ext>
            </a:extLst>
          </p:cNvPr>
          <p:cNvSpPr txBox="1">
            <a:spLocks noGrp="1"/>
          </p:cNvSpPr>
          <p:nvPr>
            <p:ph type="title"/>
          </p:nvPr>
        </p:nvSpPr>
        <p:spPr>
          <a:xfrm>
            <a:off x="611739" y="2866707"/>
            <a:ext cx="6356220" cy="1124587"/>
          </a:xfrm>
          <a:prstGeom prst="rect">
            <a:avLst/>
          </a:prstGeom>
          <a:no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6" name="Picture 5" descr="A picture containing graphical user interface&#10;&#10;Description automatically generated">
            <a:extLst>
              <a:ext uri="{FF2B5EF4-FFF2-40B4-BE49-F238E27FC236}">
                <a16:creationId xmlns:a16="http://schemas.microsoft.com/office/drawing/2014/main" id="{106A583A-4FB2-AB5C-8ACE-89809AE04D3C}"/>
              </a:ext>
            </a:extLst>
          </p:cNvPr>
          <p:cNvPicPr>
            <a:picLocks noChangeAspect="1"/>
          </p:cNvPicPr>
          <p:nvPr userDrawn="1"/>
        </p:nvPicPr>
        <p:blipFill>
          <a:blip r:embed="rId2"/>
          <a:stretch>
            <a:fillRect/>
          </a:stretch>
        </p:blipFill>
        <p:spPr>
          <a:xfrm>
            <a:off x="115462" y="6054725"/>
            <a:ext cx="1532363" cy="702220"/>
          </a:xfrm>
          <a:prstGeom prst="rect">
            <a:avLst/>
          </a:prstGeom>
        </p:spPr>
      </p:pic>
      <p:pic>
        <p:nvPicPr>
          <p:cNvPr id="3" name="Picture 2" descr="A paper polar bear on a black background&#10;&#10;Description automatically generated with low confidence">
            <a:extLst>
              <a:ext uri="{FF2B5EF4-FFF2-40B4-BE49-F238E27FC236}">
                <a16:creationId xmlns:a16="http://schemas.microsoft.com/office/drawing/2014/main" id="{AA344F36-171D-5E5E-47CD-B4B0A491BC3C}"/>
              </a:ext>
            </a:extLst>
          </p:cNvPr>
          <p:cNvPicPr>
            <a:picLocks noChangeAspect="1"/>
          </p:cNvPicPr>
          <p:nvPr userDrawn="1"/>
        </p:nvPicPr>
        <p:blipFill>
          <a:blip r:embed="rId3"/>
          <a:stretch>
            <a:fillRect/>
          </a:stretch>
        </p:blipFill>
        <p:spPr>
          <a:xfrm>
            <a:off x="5949566" y="3991293"/>
            <a:ext cx="3194434" cy="2765651"/>
          </a:xfrm>
          <a:prstGeom prst="rect">
            <a:avLst/>
          </a:prstGeom>
        </p:spPr>
      </p:pic>
    </p:spTree>
    <p:extLst>
      <p:ext uri="{BB962C8B-B14F-4D97-AF65-F5344CB8AC3E}">
        <p14:creationId xmlns:p14="http://schemas.microsoft.com/office/powerpoint/2010/main" val="39717685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7747C1-FDF9-4A4C-A106-2957A49535C0}"/>
              </a:ext>
            </a:extLst>
          </p:cNvPr>
          <p:cNvSpPr/>
          <p:nvPr userDrawn="1"/>
        </p:nvSpPr>
        <p:spPr>
          <a:xfrm>
            <a:off x="6390640" y="0"/>
            <a:ext cx="2753360" cy="1280160"/>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15">
            <a:extLst>
              <a:ext uri="{FF2B5EF4-FFF2-40B4-BE49-F238E27FC236}">
                <a16:creationId xmlns:a16="http://schemas.microsoft.com/office/drawing/2014/main" id="{EF7626D8-34EF-9749-A224-C98FB027952E}"/>
              </a:ext>
            </a:extLst>
          </p:cNvPr>
          <p:cNvSpPr>
            <a:spLocks noGrp="1"/>
          </p:cNvSpPr>
          <p:nvPr>
            <p:ph type="pic" sz="quarter" idx="11" hasCustomPrompt="1"/>
          </p:nvPr>
        </p:nvSpPr>
        <p:spPr>
          <a:xfrm>
            <a:off x="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9" name="Google Shape;26;p3">
            <a:extLst>
              <a:ext uri="{FF2B5EF4-FFF2-40B4-BE49-F238E27FC236}">
                <a16:creationId xmlns:a16="http://schemas.microsoft.com/office/drawing/2014/main" id="{6A3C261C-2AC4-D342-8B90-5D2ED4AFCB30}"/>
              </a:ext>
            </a:extLst>
          </p:cNvPr>
          <p:cNvSpPr txBox="1">
            <a:spLocks noGrp="1"/>
          </p:cNvSpPr>
          <p:nvPr>
            <p:ph type="body" idx="1"/>
          </p:nvPr>
        </p:nvSpPr>
        <p:spPr>
          <a:xfrm>
            <a:off x="4216402" y="343825"/>
            <a:ext cx="4351820" cy="5906503"/>
          </a:xfrm>
          <a:prstGeom prst="rect">
            <a:avLst/>
          </a:prstGeom>
          <a:solidFill>
            <a:schemeClr val="bg1"/>
          </a:solidFill>
        </p:spPr>
        <p:txBody>
          <a:bodyPr spcFirstLastPara="1" wrap="square" lIns="91425" tIns="91425" rIns="91425" bIns="91425" anchor="t" anchorCtr="0">
            <a:noAutofit/>
          </a:bodyPr>
          <a:lstStyle>
            <a:lvl1pPr marL="12700"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cxnSp>
        <p:nvCxnSpPr>
          <p:cNvPr id="10" name="Straight Connector 9">
            <a:extLst>
              <a:ext uri="{FF2B5EF4-FFF2-40B4-BE49-F238E27FC236}">
                <a16:creationId xmlns:a16="http://schemas.microsoft.com/office/drawing/2014/main" id="{C700ECD3-2A88-3B42-9F99-E8540E5F1D8D}"/>
              </a:ext>
            </a:extLst>
          </p:cNvPr>
          <p:cNvCxnSpPr>
            <a:cxnSpLocks/>
          </p:cNvCxnSpPr>
          <p:nvPr userDrawn="1"/>
        </p:nvCxnSpPr>
        <p:spPr>
          <a:xfrm>
            <a:off x="8581858" y="343825"/>
            <a:ext cx="0" cy="59065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hape 18">
            <a:extLst>
              <a:ext uri="{FF2B5EF4-FFF2-40B4-BE49-F238E27FC236}">
                <a16:creationId xmlns:a16="http://schemas.microsoft.com/office/drawing/2014/main" id="{95380D3F-4D1C-DA49-A398-FFFAFD68A29D}"/>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2" name="Shape 18">
            <a:extLst>
              <a:ext uri="{FF2B5EF4-FFF2-40B4-BE49-F238E27FC236}">
                <a16:creationId xmlns:a16="http://schemas.microsoft.com/office/drawing/2014/main" id="{A65B1F2A-25F2-564F-9289-8B4083A992C7}"/>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60892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84391-D1C0-AB45-B95A-398B6FED1CCA}"/>
              </a:ext>
            </a:extLst>
          </p:cNvPr>
          <p:cNvSpPr/>
          <p:nvPr userDrawn="1"/>
        </p:nvSpPr>
        <p:spPr>
          <a:xfrm>
            <a:off x="1" y="0"/>
            <a:ext cx="2753360" cy="1979271"/>
          </a:xfrm>
          <a:prstGeom prst="rect">
            <a:avLst/>
          </a:prstGeom>
          <a:solidFill>
            <a:srgbClr val="D2DB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15">
            <a:extLst>
              <a:ext uri="{FF2B5EF4-FFF2-40B4-BE49-F238E27FC236}">
                <a16:creationId xmlns:a16="http://schemas.microsoft.com/office/drawing/2014/main" id="{317BB512-C5DE-D746-8A5F-0215BDBC6B5E}"/>
              </a:ext>
            </a:extLst>
          </p:cNvPr>
          <p:cNvSpPr>
            <a:spLocks noGrp="1"/>
          </p:cNvSpPr>
          <p:nvPr>
            <p:ph type="pic" sz="quarter" idx="11" hasCustomPrompt="1"/>
          </p:nvPr>
        </p:nvSpPr>
        <p:spPr>
          <a:xfrm>
            <a:off x="4572000" y="0"/>
            <a:ext cx="4572000" cy="6858000"/>
          </a:xfrm>
          <a:prstGeom prst="rect">
            <a:avLst/>
          </a:prstGeom>
          <a:solidFill>
            <a:schemeClr val="bg1">
              <a:lumMod val="85000"/>
            </a:schemeClr>
          </a:solidFill>
        </p:spPr>
        <p:txBody>
          <a:bodyPr anchor="ctr"/>
          <a:lstStyle>
            <a:lvl1pPr marL="0" indent="0" algn="ctr">
              <a:buNone/>
              <a:defRPr b="0" i="0">
                <a:latin typeface="Arial" panose="020B0604020202020204" pitchFamily="34" charset="0"/>
                <a:cs typeface="Arial" panose="020B0604020202020204" pitchFamily="34" charset="0"/>
              </a:defRPr>
            </a:lvl1pPr>
          </a:lstStyle>
          <a:p>
            <a:r>
              <a:rPr lang="en-US"/>
              <a:t>Click to insert a picture</a:t>
            </a:r>
          </a:p>
        </p:txBody>
      </p:sp>
      <p:sp>
        <p:nvSpPr>
          <p:cNvPr id="7" name="Google Shape;26;p3">
            <a:extLst>
              <a:ext uri="{FF2B5EF4-FFF2-40B4-BE49-F238E27FC236}">
                <a16:creationId xmlns:a16="http://schemas.microsoft.com/office/drawing/2014/main" id="{D7C0B1B3-A847-2042-B1C1-2294AD157008}"/>
              </a:ext>
            </a:extLst>
          </p:cNvPr>
          <p:cNvSpPr txBox="1">
            <a:spLocks noGrp="1"/>
          </p:cNvSpPr>
          <p:nvPr>
            <p:ph type="body" idx="1"/>
          </p:nvPr>
        </p:nvSpPr>
        <p:spPr>
          <a:xfrm>
            <a:off x="611739" y="2699860"/>
            <a:ext cx="5432964" cy="3677920"/>
          </a:xfrm>
          <a:prstGeom prst="rect">
            <a:avLst/>
          </a:prstGeom>
          <a:solidFill>
            <a:schemeClr val="bg1"/>
          </a:solidFill>
        </p:spPr>
        <p:txBody>
          <a:bodyPr spcFirstLastPara="1" wrap="square" lIns="91425" tIns="91425" rIns="91425" bIns="91425" anchor="t" anchorCtr="0">
            <a:noAutofit/>
          </a:bodyPr>
          <a:lstStyle>
            <a:lvl1pPr marL="12700" lvl="0" indent="0" algn="l">
              <a:spcBef>
                <a:spcPts val="0"/>
              </a:spcBef>
              <a:spcAft>
                <a:spcPts val="0"/>
              </a:spcAft>
              <a:buClr>
                <a:schemeClr val="tx1"/>
              </a:buClr>
              <a:buSzPct val="125000"/>
              <a:buFontTx/>
              <a:buNone/>
              <a:tabLst/>
              <a:defRPr sz="16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cxnSp>
        <p:nvCxnSpPr>
          <p:cNvPr id="8" name="Straight Connector 7">
            <a:extLst>
              <a:ext uri="{FF2B5EF4-FFF2-40B4-BE49-F238E27FC236}">
                <a16:creationId xmlns:a16="http://schemas.microsoft.com/office/drawing/2014/main" id="{B9573E9D-30FF-9F43-B07B-89B38C9003EA}"/>
              </a:ext>
            </a:extLst>
          </p:cNvPr>
          <p:cNvCxnSpPr>
            <a:cxnSpLocks/>
          </p:cNvCxnSpPr>
          <p:nvPr userDrawn="1"/>
        </p:nvCxnSpPr>
        <p:spPr>
          <a:xfrm>
            <a:off x="507998" y="1392450"/>
            <a:ext cx="0" cy="11223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22;p3">
            <a:extLst>
              <a:ext uri="{FF2B5EF4-FFF2-40B4-BE49-F238E27FC236}">
                <a16:creationId xmlns:a16="http://schemas.microsoft.com/office/drawing/2014/main" id="{17FB2713-6A95-8F4D-BFEC-60BB0758DB86}"/>
              </a:ext>
            </a:extLst>
          </p:cNvPr>
          <p:cNvSpPr txBox="1">
            <a:spLocks noGrp="1"/>
          </p:cNvSpPr>
          <p:nvPr>
            <p:ph type="title"/>
          </p:nvPr>
        </p:nvSpPr>
        <p:spPr>
          <a:xfrm>
            <a:off x="547639" y="1392450"/>
            <a:ext cx="8088356" cy="1122300"/>
          </a:xfrm>
          <a:prstGeom prst="rect">
            <a:avLst/>
          </a:prstGeom>
          <a:solidFill>
            <a:schemeClr val="bg1"/>
          </a:solidFill>
        </p:spPr>
        <p:txBody>
          <a:bodyPr spcFirstLastPara="1" wrap="square" lIns="91425" tIns="91425" rIns="91425" bIns="91425" anchor="ctr" anchorCtr="0">
            <a:noAutofit/>
          </a:bodyPr>
          <a:lstStyle>
            <a:lvl1pPr marL="47625" lvl="0" indent="0" algn="l">
              <a:spcBef>
                <a:spcPts val="0"/>
              </a:spcBef>
              <a:spcAft>
                <a:spcPts val="0"/>
              </a:spcAft>
              <a:buSzPts val="3600"/>
              <a:buNone/>
              <a:tabLst/>
              <a:defRPr sz="32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 name="Shape 18">
            <a:extLst>
              <a:ext uri="{FF2B5EF4-FFF2-40B4-BE49-F238E27FC236}">
                <a16:creationId xmlns:a16="http://schemas.microsoft.com/office/drawing/2014/main" id="{635E2F9A-6386-F141-94EF-28A0B44CEAFF}"/>
              </a:ext>
            </a:extLst>
          </p:cNvPr>
          <p:cNvSpPr txBox="1"/>
          <p:nvPr userDrawn="1"/>
        </p:nvSpPr>
        <p:spPr>
          <a:xfrm>
            <a:off x="8686800" y="6454711"/>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000" b="0" i="0">
                <a:solidFill>
                  <a:schemeClr val="tx1"/>
                </a:solidFill>
                <a:latin typeface="Arial" panose="020B0604020202020204" pitchFamily="34" charset="0"/>
                <a:ea typeface="Arial"/>
                <a:cs typeface="Arial" panose="020B0604020202020204" pitchFamily="34" charset="0"/>
                <a:sym typeface="Arial"/>
              </a:rPr>
              <a:t>‹#›</a:t>
            </a:fld>
            <a:endParaRPr sz="1000" b="0" i="0">
              <a:solidFill>
                <a:schemeClr val="tx1"/>
              </a:solidFill>
              <a:latin typeface="Arial" panose="020B0604020202020204" pitchFamily="34" charset="0"/>
              <a:ea typeface="Arial"/>
              <a:cs typeface="Arial" panose="020B0604020202020204" pitchFamily="34" charset="0"/>
              <a:sym typeface="Arial"/>
            </a:endParaRPr>
          </a:p>
        </p:txBody>
      </p:sp>
      <p:sp>
        <p:nvSpPr>
          <p:cNvPr id="11" name="Shape 18">
            <a:extLst>
              <a:ext uri="{FF2B5EF4-FFF2-40B4-BE49-F238E27FC236}">
                <a16:creationId xmlns:a16="http://schemas.microsoft.com/office/drawing/2014/main" id="{81CA6B00-C43B-7146-8F7F-0ABCCAF5946C}"/>
              </a:ext>
            </a:extLst>
          </p:cNvPr>
          <p:cNvSpPr txBox="1"/>
          <p:nvPr userDrawn="1"/>
        </p:nvSpPr>
        <p:spPr>
          <a:xfrm>
            <a:off x="6296628" y="6454711"/>
            <a:ext cx="2104815" cy="26161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a:solidFill>
                  <a:schemeClr val="tx1"/>
                </a:solidFill>
                <a:latin typeface="Arial" panose="020B0604020202020204" pitchFamily="34" charset="0"/>
                <a:cs typeface="Arial" panose="020B0604020202020204" pitchFamily="34" charset="0"/>
              </a:rPr>
              <a:t>© Pearson Education 2022</a:t>
            </a:r>
          </a:p>
          <a:p>
            <a:pPr marL="0" marR="0" lvl="0" indent="0" algn="r" rtl="0">
              <a:spcBef>
                <a:spcPts val="0"/>
              </a:spcBef>
              <a:spcAft>
                <a:spcPts val="0"/>
              </a:spcAft>
              <a:buNone/>
            </a:pPr>
            <a:endParaRPr sz="1000" b="0" i="0">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332725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Layout with bulleted text">
  <p:cSld name="Layout with bulleted tex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221504" y="345367"/>
            <a:ext cx="6568219" cy="553998"/>
          </a:xfrm>
          <a:prstGeom prst="rect">
            <a:avLst/>
          </a:prstGeom>
          <a:noFill/>
          <a:ln>
            <a:noFill/>
          </a:ln>
        </p:spPr>
        <p:txBody>
          <a:bodyPr spcFirstLastPara="1" wrap="square" lIns="0" tIns="0" rIns="0" bIns="0" anchor="t" anchorCtr="0"/>
          <a:lstStyle>
            <a:lvl1pPr marR="0" lvl="0" algn="l" rtl="0">
              <a:spcBef>
                <a:spcPts val="0"/>
              </a:spcBef>
              <a:spcAft>
                <a:spcPts val="0"/>
              </a:spcAft>
              <a:buClr>
                <a:schemeClr val="accent1"/>
              </a:buClr>
              <a:buSzPts val="3600"/>
              <a:buFont typeface="Arial"/>
              <a:buNone/>
              <a:defRPr sz="3200" b="1" i="0" u="none" strike="noStrike" cap="none">
                <a:solidFill>
                  <a:srgbClr val="003057"/>
                </a:solidFill>
                <a:latin typeface="Arial" panose="020B0604020202020204" pitchFamily="34" charset="0"/>
                <a:ea typeface="Open Sans" panose="020B0606030504020204" pitchFamily="34" charset="0"/>
                <a:cs typeface="Arial" panose="020B0604020202020204" pitchFamily="34" charset="0"/>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body" idx="1"/>
          </p:nvPr>
        </p:nvSpPr>
        <p:spPr>
          <a:xfrm>
            <a:off x="221504" y="1440000"/>
            <a:ext cx="8229600" cy="4525963"/>
          </a:xfrm>
          <a:prstGeom prst="rect">
            <a:avLst/>
          </a:prstGeom>
          <a:noFill/>
          <a:ln>
            <a:noFill/>
          </a:ln>
        </p:spPr>
        <p:txBody>
          <a:bodyPr spcFirstLastPara="1" wrap="square" lIns="0" tIns="0" rIns="0" bIns="45700" anchor="t" anchorCtr="0"/>
          <a:lstStyle>
            <a:lvl1pPr marL="457200" marR="0" lvl="0" indent="-406400" algn="l" rtl="0">
              <a:spcBef>
                <a:spcPts val="560"/>
              </a:spcBef>
              <a:spcAft>
                <a:spcPts val="0"/>
              </a:spcAft>
              <a:buClr>
                <a:schemeClr val="tx1"/>
              </a:buClr>
              <a:buSzPct val="125000"/>
              <a:buFont typeface="Arial"/>
              <a:buChar char="•"/>
              <a:defRPr sz="16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 name="Shape 18">
            <a:extLst>
              <a:ext uri="{FF2B5EF4-FFF2-40B4-BE49-F238E27FC236}">
                <a16:creationId xmlns:a16="http://schemas.microsoft.com/office/drawing/2014/main" id="{9F01F54A-90E4-3C4A-9550-BF89C6811379}"/>
              </a:ext>
            </a:extLst>
          </p:cNvPr>
          <p:cNvSpPr txBox="1"/>
          <p:nvPr userDrawn="1"/>
        </p:nvSpPr>
        <p:spPr>
          <a:xfrm>
            <a:off x="8703740"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GB" sz="1100" b="1" i="0">
                <a:solidFill>
                  <a:schemeClr val="tx1"/>
                </a:solidFill>
                <a:latin typeface="Arial Black" panose="020B0604020202020204" pitchFamily="34" charset="0"/>
                <a:ea typeface="Arial"/>
                <a:cs typeface="Arial Black" panose="020B0604020202020204" pitchFamily="34" charset="0"/>
                <a:sym typeface="Arial"/>
              </a:rPr>
              <a:t>‹#›</a:t>
            </a:fld>
            <a:endParaRPr sz="1100" b="1" i="0">
              <a:solidFill>
                <a:schemeClr val="tx1"/>
              </a:solidFill>
              <a:latin typeface="Arial Black" panose="020B0604020202020204" pitchFamily="34" charset="0"/>
              <a:ea typeface="Arial"/>
              <a:cs typeface="Arial Black" panose="020B0604020202020204" pitchFamily="34" charset="0"/>
              <a:sym typeface="Arial"/>
            </a:endParaRPr>
          </a:p>
        </p:txBody>
      </p:sp>
      <p:sp>
        <p:nvSpPr>
          <p:cNvPr id="8" name="TextBox 7">
            <a:extLst>
              <a:ext uri="{FF2B5EF4-FFF2-40B4-BE49-F238E27FC236}">
                <a16:creationId xmlns:a16="http://schemas.microsoft.com/office/drawing/2014/main" id="{D38BFA00-A6B5-7A49-AD0C-ABB59BAE86F5}"/>
              </a:ext>
            </a:extLst>
          </p:cNvPr>
          <p:cNvSpPr txBox="1"/>
          <p:nvPr userDrawn="1"/>
        </p:nvSpPr>
        <p:spPr>
          <a:xfrm>
            <a:off x="6044703" y="6515224"/>
            <a:ext cx="2676289" cy="230832"/>
          </a:xfrm>
          <a:prstGeom prst="rect">
            <a:avLst/>
          </a:prstGeom>
          <a:noFill/>
        </p:spPr>
        <p:txBody>
          <a:bodyPr wrap="square" rtlCol="0">
            <a:spAutoFit/>
          </a:bodyPr>
          <a:lstStyle/>
          <a:p>
            <a:pPr algn="r"/>
            <a:r>
              <a:rPr lang="en-US" sz="900" b="1">
                <a:solidFill>
                  <a:schemeClr val="tx1"/>
                </a:solidFill>
              </a:rPr>
              <a:t>© Pearson Education 2020</a:t>
            </a:r>
          </a:p>
        </p:txBody>
      </p:sp>
    </p:spTree>
    <p:extLst>
      <p:ext uri="{BB962C8B-B14F-4D97-AF65-F5344CB8AC3E}">
        <p14:creationId xmlns:p14="http://schemas.microsoft.com/office/powerpoint/2010/main" val="2331957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Layout with paragraph text">
    <p:spTree>
      <p:nvGrpSpPr>
        <p:cNvPr id="1" name=""/>
        <p:cNvGrpSpPr/>
        <p:nvPr/>
      </p:nvGrpSpPr>
      <p:grpSpPr>
        <a:xfrm>
          <a:off x="0" y="0"/>
          <a:ext cx="0" cy="0"/>
          <a:chOff x="0" y="0"/>
          <a:chExt cx="0" cy="0"/>
        </a:xfrm>
      </p:grpSpPr>
      <p:sp>
        <p:nvSpPr>
          <p:cNvPr id="3" name="Text Placeholder 2"/>
          <p:cNvSpPr>
            <a:spLocks noGrp="1"/>
          </p:cNvSpPr>
          <p:nvPr>
            <p:ph idx="1" hasCustomPrompt="1"/>
          </p:nvPr>
        </p:nvSpPr>
        <p:spPr>
          <a:xfrm>
            <a:off x="540000" y="1440001"/>
            <a:ext cx="8229600" cy="5059041"/>
          </a:xfrm>
          <a:prstGeom prst="rect">
            <a:avLst/>
          </a:prstGeom>
        </p:spPr>
        <p:txBody>
          <a:bodyPr vert="horz" lIns="0" tIns="0" rIns="0" bIns="0" rtlCol="0">
            <a:normAutofit/>
          </a:bodyPr>
          <a:lstStyle>
            <a:lvl1pPr marL="0" indent="0">
              <a:buNone/>
              <a:defRPr/>
            </a:lvl1pPr>
          </a:lstStyle>
          <a:p>
            <a:pPr lvl="0"/>
            <a:r>
              <a:rPr lang="en-GB"/>
              <a:t>Click to edit Master text styles</a:t>
            </a:r>
          </a:p>
        </p:txBody>
      </p:sp>
      <p:sp>
        <p:nvSpPr>
          <p:cNvPr id="5" name="Title 1"/>
          <p:cNvSpPr>
            <a:spLocks noGrp="1"/>
          </p:cNvSpPr>
          <p:nvPr>
            <p:ph type="title"/>
          </p:nvPr>
        </p:nvSpPr>
        <p:spPr>
          <a:xfrm>
            <a:off x="1028701" y="263958"/>
            <a:ext cx="6573667" cy="373949"/>
          </a:xfrm>
        </p:spPr>
        <p:txBody>
          <a:bodyPr wrap="square" lIns="0" tIns="0" rIns="0" bIns="0" anchor="t" anchorCtr="0">
            <a:spAutoFit/>
          </a:bodyPr>
          <a:lstStyle>
            <a:lvl1pPr>
              <a:defRPr sz="2700">
                <a:solidFill>
                  <a:schemeClr val="accent1"/>
                </a:solidFill>
                <a:latin typeface="+mn-lt"/>
                <a:cs typeface="Verdana"/>
              </a:defRPr>
            </a:lvl1pPr>
          </a:lstStyle>
          <a:p>
            <a:r>
              <a:rPr lang="en-GB"/>
              <a:t>Click to edit Master title style</a:t>
            </a:r>
            <a:endParaRPr lang="en-US"/>
          </a:p>
        </p:txBody>
      </p:sp>
      <p:pic>
        <p:nvPicPr>
          <p:cNvPr id="8" name="Picture 7">
            <a:extLst>
              <a:ext uri="{FF2B5EF4-FFF2-40B4-BE49-F238E27FC236}">
                <a16:creationId xmlns:a16="http://schemas.microsoft.com/office/drawing/2014/main" id="{0CB2C23E-9973-0B4A-A4F4-F98FD7877738}"/>
              </a:ext>
            </a:extLst>
          </p:cNvPr>
          <p:cNvPicPr>
            <a:picLocks noChangeAspect="1"/>
          </p:cNvPicPr>
          <p:nvPr userDrawn="1"/>
        </p:nvPicPr>
        <p:blipFill>
          <a:blip r:embed="rId2"/>
          <a:stretch>
            <a:fillRect/>
          </a:stretch>
        </p:blipFill>
        <p:spPr>
          <a:xfrm>
            <a:off x="7815656" y="217794"/>
            <a:ext cx="1194897" cy="492919"/>
          </a:xfrm>
          <a:prstGeom prst="rect">
            <a:avLst/>
          </a:prstGeom>
        </p:spPr>
      </p:pic>
      <p:sp>
        <p:nvSpPr>
          <p:cNvPr id="9" name="TextBox 8">
            <a:extLst>
              <a:ext uri="{FF2B5EF4-FFF2-40B4-BE49-F238E27FC236}">
                <a16:creationId xmlns:a16="http://schemas.microsoft.com/office/drawing/2014/main" id="{7CE521A0-9884-2844-AF5B-70ADA2866478}"/>
              </a:ext>
            </a:extLst>
          </p:cNvPr>
          <p:cNvSpPr txBox="1"/>
          <p:nvPr userDrawn="1"/>
        </p:nvSpPr>
        <p:spPr>
          <a:xfrm>
            <a:off x="8709144" y="6506599"/>
            <a:ext cx="374400" cy="219291"/>
          </a:xfrm>
          <a:prstGeom prst="rect">
            <a:avLst/>
          </a:prstGeom>
          <a:noFill/>
        </p:spPr>
        <p:txBody>
          <a:bodyPr wrap="square" rtlCol="0">
            <a:spAutoFit/>
          </a:bodyPr>
          <a:lstStyle/>
          <a:p>
            <a:pPr algn="r"/>
            <a:fld id="{6A3582EC-779A-9244-990F-F47B7F4D57FE}" type="slidenum">
              <a:rPr lang="en-US" sz="825" smtClean="0">
                <a:solidFill>
                  <a:schemeClr val="tx1">
                    <a:lumMod val="65000"/>
                    <a:lumOff val="35000"/>
                  </a:schemeClr>
                </a:solidFill>
              </a:rPr>
              <a:pPr algn="r"/>
              <a:t>‹#›</a:t>
            </a:fld>
            <a:endParaRPr lang="en-US" sz="825">
              <a:solidFill>
                <a:schemeClr val="tx1">
                  <a:lumMod val="65000"/>
                  <a:lumOff val="35000"/>
                </a:schemeClr>
              </a:solidFill>
            </a:endParaRPr>
          </a:p>
        </p:txBody>
      </p:sp>
      <p:pic>
        <p:nvPicPr>
          <p:cNvPr id="7" name="Picture 6">
            <a:extLst>
              <a:ext uri="{FF2B5EF4-FFF2-40B4-BE49-F238E27FC236}">
                <a16:creationId xmlns:a16="http://schemas.microsoft.com/office/drawing/2014/main" id="{992695D9-B195-054A-A9D8-36C6E6FABB92}"/>
              </a:ext>
            </a:extLst>
          </p:cNvPr>
          <p:cNvPicPr>
            <a:picLocks noChangeAspect="1"/>
          </p:cNvPicPr>
          <p:nvPr userDrawn="1"/>
        </p:nvPicPr>
        <p:blipFill rotWithShape="1">
          <a:blip r:embed="rId3"/>
          <a:srcRect t="-14850" r="11381" b="14850"/>
          <a:stretch/>
        </p:blipFill>
        <p:spPr>
          <a:xfrm>
            <a:off x="-499349" y="-252000"/>
            <a:ext cx="1251824" cy="941716"/>
          </a:xfrm>
          <a:prstGeom prst="rect">
            <a:avLst/>
          </a:prstGeom>
          <a:effectLst>
            <a:outerShdw blurRad="25400" dist="6350" dir="2700000" algn="tl" rotWithShape="0">
              <a:prstClr val="black">
                <a:alpha val="50000"/>
              </a:prstClr>
            </a:outerShdw>
          </a:effectLst>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452" y="332660"/>
            <a:ext cx="855935" cy="570623"/>
          </a:xfrm>
          <a:prstGeom prst="rect">
            <a:avLst/>
          </a:prstGeom>
          <a:effectLst>
            <a:outerShdw blurRad="25400" dist="6350" dir="2700000" algn="tl" rotWithShape="0">
              <a:prstClr val="black">
                <a:alpha val="50000"/>
              </a:prstClr>
            </a:outerShdw>
          </a:effectLst>
        </p:spPr>
      </p:pic>
    </p:spTree>
    <p:extLst>
      <p:ext uri="{BB962C8B-B14F-4D97-AF65-F5344CB8AC3E}">
        <p14:creationId xmlns:p14="http://schemas.microsoft.com/office/powerpoint/2010/main" val="3918308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1960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open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id="{E84CE366-B1E3-C840-87FE-A970B13A93A5}"/>
              </a:ext>
            </a:extLst>
          </p:cNvPr>
          <p:cNvSpPr>
            <a:spLocks noGrp="1"/>
          </p:cNvSpPr>
          <p:nvPr>
            <p:ph type="body" sz="quarter" idx="10"/>
          </p:nvPr>
        </p:nvSpPr>
        <p:spPr>
          <a:xfrm>
            <a:off x="788987" y="1250157"/>
            <a:ext cx="4268788" cy="4230379"/>
          </a:xfrm>
        </p:spPr>
        <p:txBody>
          <a:bodyPr/>
          <a:lstStyle>
            <a:lvl1pPr marL="0" indent="0">
              <a:buFontTx/>
              <a:buNone/>
              <a:defRPr sz="3600">
                <a:solidFill>
                  <a:schemeClr val="bg1"/>
                </a:solidFill>
              </a:defRPr>
            </a:lvl1pPr>
          </a:lstStyle>
          <a:p>
            <a:pPr lvl="0"/>
            <a:r>
              <a:rPr lang="en-US"/>
              <a:t>Edit Master text styles</a:t>
            </a:r>
          </a:p>
        </p:txBody>
      </p:sp>
    </p:spTree>
    <p:extLst>
      <p:ext uri="{BB962C8B-B14F-4D97-AF65-F5344CB8AC3E}">
        <p14:creationId xmlns:p14="http://schemas.microsoft.com/office/powerpoint/2010/main" val="1006503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yout with paragraph text">
    <p:spTree>
      <p:nvGrpSpPr>
        <p:cNvPr id="1" name=""/>
        <p:cNvGrpSpPr/>
        <p:nvPr/>
      </p:nvGrpSpPr>
      <p:grpSpPr>
        <a:xfrm>
          <a:off x="0" y="0"/>
          <a:ext cx="0" cy="0"/>
          <a:chOff x="0" y="0"/>
          <a:chExt cx="0" cy="0"/>
        </a:xfrm>
      </p:grpSpPr>
      <p:sp>
        <p:nvSpPr>
          <p:cNvPr id="3" name="Text Placeholder 2"/>
          <p:cNvSpPr>
            <a:spLocks noGrp="1"/>
          </p:cNvSpPr>
          <p:nvPr>
            <p:ph idx="1" hasCustomPrompt="1"/>
          </p:nvPr>
        </p:nvSpPr>
        <p:spPr>
          <a:xfrm>
            <a:off x="561431" y="1447557"/>
            <a:ext cx="8229600" cy="5059041"/>
          </a:xfrm>
          <a:prstGeom prst="rect">
            <a:avLst/>
          </a:prstGeom>
        </p:spPr>
        <p:txBody>
          <a:bodyPr vert="horz" lIns="0" tIns="0" rIns="0" bIns="0" rtlCol="0">
            <a:normAutofit/>
          </a:bodyPr>
          <a:lstStyle>
            <a:lvl1pPr marL="0" indent="0">
              <a:buNone/>
              <a:defRPr/>
            </a:lvl1pPr>
          </a:lstStyle>
          <a:p>
            <a:pPr lvl="0"/>
            <a:r>
              <a:rPr lang="en-GB"/>
              <a:t>Click to edit Master text styles</a:t>
            </a:r>
          </a:p>
        </p:txBody>
      </p:sp>
      <p:sp>
        <p:nvSpPr>
          <p:cNvPr id="5" name="Title 1"/>
          <p:cNvSpPr>
            <a:spLocks noGrp="1"/>
          </p:cNvSpPr>
          <p:nvPr>
            <p:ph type="title"/>
          </p:nvPr>
        </p:nvSpPr>
        <p:spPr>
          <a:xfrm>
            <a:off x="792956" y="263958"/>
            <a:ext cx="6809411" cy="553998"/>
          </a:xfrm>
        </p:spPr>
        <p:txBody>
          <a:bodyPr wrap="square" lIns="0" tIns="0" rIns="0" bIns="0" anchor="t" anchorCtr="0">
            <a:spAutoFit/>
          </a:bodyPr>
          <a:lstStyle>
            <a:lvl1pPr>
              <a:defRPr sz="3600">
                <a:solidFill>
                  <a:schemeClr val="accent1"/>
                </a:solidFill>
                <a:latin typeface="+mn-lt"/>
                <a:cs typeface="Verdana"/>
              </a:defRPr>
            </a:lvl1pPr>
          </a:lstStyle>
          <a:p>
            <a:r>
              <a:rPr lang="en-GB"/>
              <a:t>Click to edit Master title style</a:t>
            </a:r>
            <a:endParaRPr lang="en-US"/>
          </a:p>
        </p:txBody>
      </p:sp>
      <p:pic>
        <p:nvPicPr>
          <p:cNvPr id="8" name="Picture 7">
            <a:extLst>
              <a:ext uri="{FF2B5EF4-FFF2-40B4-BE49-F238E27FC236}">
                <a16:creationId xmlns:a16="http://schemas.microsoft.com/office/drawing/2014/main" id="{0CB2C23E-9973-0B4A-A4F4-F98FD78777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5656" y="217792"/>
            <a:ext cx="1194897" cy="492919"/>
          </a:xfrm>
          <a:prstGeom prst="rect">
            <a:avLst/>
          </a:prstGeom>
        </p:spPr>
      </p:pic>
      <p:sp>
        <p:nvSpPr>
          <p:cNvPr id="9" name="TextBox 8">
            <a:extLst>
              <a:ext uri="{FF2B5EF4-FFF2-40B4-BE49-F238E27FC236}">
                <a16:creationId xmlns:a16="http://schemas.microsoft.com/office/drawing/2014/main" id="{7CE521A0-9884-2844-AF5B-70ADA2866478}"/>
              </a:ext>
            </a:extLst>
          </p:cNvPr>
          <p:cNvSpPr txBox="1"/>
          <p:nvPr userDrawn="1"/>
        </p:nvSpPr>
        <p:spPr>
          <a:xfrm>
            <a:off x="8709144" y="6506598"/>
            <a:ext cx="374400" cy="261610"/>
          </a:xfrm>
          <a:prstGeom prst="rect">
            <a:avLst/>
          </a:prstGeom>
          <a:noFill/>
        </p:spPr>
        <p:txBody>
          <a:bodyPr wrap="square" rtlCol="0">
            <a:spAutoFit/>
          </a:bodyPr>
          <a:lstStyle/>
          <a:p>
            <a:pPr algn="r"/>
            <a:fld id="{6A3582EC-779A-9244-990F-F47B7F4D57FE}" type="slidenum">
              <a:rPr lang="en-US" sz="1100" smtClean="0">
                <a:solidFill>
                  <a:schemeClr val="tx1">
                    <a:lumMod val="65000"/>
                    <a:lumOff val="35000"/>
                  </a:schemeClr>
                </a:solidFill>
              </a:rPr>
              <a:pPr algn="r"/>
              <a:t>‹#›</a:t>
            </a:fld>
            <a:endParaRPr lang="en-US" sz="1100">
              <a:solidFill>
                <a:schemeClr val="tx1">
                  <a:lumMod val="65000"/>
                  <a:lumOff val="35000"/>
                </a:schemeClr>
              </a:solidFill>
            </a:endParaRP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61257" y="0"/>
            <a:ext cx="1410789" cy="940526"/>
          </a:xfrm>
          <a:prstGeom prst="rect">
            <a:avLst/>
          </a:prstGeom>
        </p:spPr>
      </p:pic>
    </p:spTree>
    <p:extLst>
      <p:ext uri="{BB962C8B-B14F-4D97-AF65-F5344CB8AC3E}">
        <p14:creationId xmlns:p14="http://schemas.microsoft.com/office/powerpoint/2010/main" val="39512488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yout with bulleted text">
    <p:spTree>
      <p:nvGrpSpPr>
        <p:cNvPr id="1" name=""/>
        <p:cNvGrpSpPr/>
        <p:nvPr/>
      </p:nvGrpSpPr>
      <p:grpSpPr>
        <a:xfrm>
          <a:off x="0" y="0"/>
          <a:ext cx="0" cy="0"/>
          <a:chOff x="0" y="0"/>
          <a:chExt cx="0" cy="0"/>
        </a:xfrm>
      </p:grpSpPr>
      <p:sp>
        <p:nvSpPr>
          <p:cNvPr id="5" name="Title 1"/>
          <p:cNvSpPr>
            <a:spLocks noGrp="1"/>
          </p:cNvSpPr>
          <p:nvPr>
            <p:ph type="title"/>
          </p:nvPr>
        </p:nvSpPr>
        <p:spPr>
          <a:xfrm>
            <a:off x="850106" y="263958"/>
            <a:ext cx="6752261" cy="553998"/>
          </a:xfrm>
        </p:spPr>
        <p:txBody>
          <a:bodyPr wrap="square" lIns="0" tIns="0" rIns="0" bIns="0" anchor="t" anchorCtr="0">
            <a:spAutoFit/>
          </a:bodyPr>
          <a:lstStyle>
            <a:lvl1pPr>
              <a:defRPr sz="3600">
                <a:solidFill>
                  <a:schemeClr val="accent1"/>
                </a:solidFill>
                <a:latin typeface="+mn-lt"/>
                <a:cs typeface="Verdana"/>
              </a:defRPr>
            </a:lvl1pPr>
          </a:lstStyle>
          <a:p>
            <a:r>
              <a:rPr lang="en-GB"/>
              <a:t>Click to edit Master title style</a:t>
            </a:r>
            <a:endParaRPr lang="en-US"/>
          </a:p>
        </p:txBody>
      </p:sp>
      <p:pic>
        <p:nvPicPr>
          <p:cNvPr id="8" name="Picture 7">
            <a:extLst>
              <a:ext uri="{FF2B5EF4-FFF2-40B4-BE49-F238E27FC236}">
                <a16:creationId xmlns:a16="http://schemas.microsoft.com/office/drawing/2014/main" id="{0CB2C23E-9973-0B4A-A4F4-F98FD78777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5656" y="217792"/>
            <a:ext cx="1194897" cy="492919"/>
          </a:xfrm>
          <a:prstGeom prst="rect">
            <a:avLst/>
          </a:prstGeom>
        </p:spPr>
      </p:pic>
      <p:sp>
        <p:nvSpPr>
          <p:cNvPr id="9" name="TextBox 8">
            <a:extLst>
              <a:ext uri="{FF2B5EF4-FFF2-40B4-BE49-F238E27FC236}">
                <a16:creationId xmlns:a16="http://schemas.microsoft.com/office/drawing/2014/main" id="{7CE521A0-9884-2844-AF5B-70ADA2866478}"/>
              </a:ext>
            </a:extLst>
          </p:cNvPr>
          <p:cNvSpPr txBox="1"/>
          <p:nvPr userDrawn="1"/>
        </p:nvSpPr>
        <p:spPr>
          <a:xfrm>
            <a:off x="8709144" y="6506598"/>
            <a:ext cx="374400" cy="261610"/>
          </a:xfrm>
          <a:prstGeom prst="rect">
            <a:avLst/>
          </a:prstGeom>
          <a:noFill/>
        </p:spPr>
        <p:txBody>
          <a:bodyPr wrap="square" rtlCol="0">
            <a:spAutoFit/>
          </a:bodyPr>
          <a:lstStyle/>
          <a:p>
            <a:pPr algn="r"/>
            <a:fld id="{6A3582EC-779A-9244-990F-F47B7F4D57FE}" type="slidenum">
              <a:rPr lang="en-US" sz="1100" smtClean="0">
                <a:solidFill>
                  <a:schemeClr val="tx1">
                    <a:lumMod val="65000"/>
                    <a:lumOff val="35000"/>
                  </a:schemeClr>
                </a:solidFill>
              </a:rPr>
              <a:pPr algn="r"/>
              <a:t>‹#›</a:t>
            </a:fld>
            <a:endParaRPr lang="en-US" sz="1100">
              <a:solidFill>
                <a:schemeClr val="tx1">
                  <a:lumMod val="65000"/>
                  <a:lumOff val="35000"/>
                </a:schemeClr>
              </a:solidFill>
            </a:endParaRPr>
          </a:p>
        </p:txBody>
      </p:sp>
      <p:sp>
        <p:nvSpPr>
          <p:cNvPr id="7" name="Text Placeholder 2">
            <a:extLst>
              <a:ext uri="{FF2B5EF4-FFF2-40B4-BE49-F238E27FC236}">
                <a16:creationId xmlns:a16="http://schemas.microsoft.com/office/drawing/2014/main" id="{00D5752F-0FB1-6F46-8135-4C6360A4634D}"/>
              </a:ext>
            </a:extLst>
          </p:cNvPr>
          <p:cNvSpPr>
            <a:spLocks noGrp="1"/>
          </p:cNvSpPr>
          <p:nvPr>
            <p:ph idx="1" hasCustomPrompt="1"/>
          </p:nvPr>
        </p:nvSpPr>
        <p:spPr>
          <a:xfrm>
            <a:off x="540000" y="1440000"/>
            <a:ext cx="8229600" cy="4525963"/>
          </a:xfrm>
          <a:prstGeom prst="rect">
            <a:avLst/>
          </a:prstGeom>
        </p:spPr>
        <p:txBody>
          <a:bodyPr vert="horz" lIns="0" tIns="0" rIns="0" bIns="45720" rtlCol="0">
            <a:normAutofit/>
          </a:bodyPr>
          <a:lstStyle>
            <a:lvl1pPr>
              <a:buClr>
                <a:schemeClr val="accent2"/>
              </a:buClr>
              <a:defRPr/>
            </a:lvl1pPr>
            <a:lvl2pPr>
              <a:buClr>
                <a:schemeClr val="accent1"/>
              </a:buCl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61257" y="0"/>
            <a:ext cx="1410789" cy="940526"/>
          </a:xfrm>
          <a:prstGeom prst="rect">
            <a:avLst/>
          </a:prstGeom>
        </p:spPr>
      </p:pic>
    </p:spTree>
    <p:extLst>
      <p:ext uri="{BB962C8B-B14F-4D97-AF65-F5344CB8AC3E}">
        <p14:creationId xmlns:p14="http://schemas.microsoft.com/office/powerpoint/2010/main" val="445934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FE989A-0F9B-D30F-D1F0-DA8111D83CB3}"/>
              </a:ext>
            </a:extLst>
          </p:cNvPr>
          <p:cNvSpPr/>
          <p:nvPr userDrawn="1"/>
        </p:nvSpPr>
        <p:spPr>
          <a:xfrm>
            <a:off x="0" y="0"/>
            <a:ext cx="9144000" cy="6858000"/>
          </a:xfrm>
          <a:prstGeom prst="rect">
            <a:avLst/>
          </a:prstGeom>
          <a:solidFill>
            <a:srgbClr val="CA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504BD88-9D82-63DD-8434-01888D905575}"/>
              </a:ext>
            </a:extLst>
          </p:cNvPr>
          <p:cNvSpPr>
            <a:spLocks noGrp="1"/>
          </p:cNvSpPr>
          <p:nvPr>
            <p:ph type="body" sz="quarter" idx="14" hasCustomPrompt="1"/>
          </p:nvPr>
        </p:nvSpPr>
        <p:spPr>
          <a:xfrm>
            <a:off x="611741" y="2905074"/>
            <a:ext cx="4163460" cy="2723565"/>
          </a:xfrm>
        </p:spPr>
        <p:txBody>
          <a:bodyPr>
            <a:normAutofit/>
          </a:bodyPr>
          <a:lstStyle>
            <a:lvl1pPr marL="50800" indent="0">
              <a:lnSpc>
                <a:spcPct val="100000"/>
              </a:lnSpc>
              <a:spcBef>
                <a:spcPts val="0"/>
              </a:spcBef>
              <a:buFontTx/>
              <a:buNone/>
              <a:defRPr sz="2400">
                <a:solidFill>
                  <a:schemeClr val="tx1"/>
                </a:solidFill>
                <a:latin typeface="Arial" panose="020B0604020202020204" pitchFamily="34" charset="0"/>
                <a:cs typeface="Arial" panose="020B0604020202020204" pitchFamily="34" charset="0"/>
              </a:defRPr>
            </a:lvl1pPr>
          </a:lstStyle>
          <a:p>
            <a:r>
              <a:rPr lang="en-GB"/>
              <a:t>Sub-heading text here</a:t>
            </a:r>
          </a:p>
        </p:txBody>
      </p:sp>
      <p:sp>
        <p:nvSpPr>
          <p:cNvPr id="13" name="TextBox 12">
            <a:extLst>
              <a:ext uri="{FF2B5EF4-FFF2-40B4-BE49-F238E27FC236}">
                <a16:creationId xmlns:a16="http://schemas.microsoft.com/office/drawing/2014/main" id="{664CDC9F-5B72-B423-97B0-5348328A8DC8}"/>
              </a:ext>
            </a:extLst>
          </p:cNvPr>
          <p:cNvSpPr txBox="1"/>
          <p:nvPr userDrawn="1"/>
        </p:nvSpPr>
        <p:spPr>
          <a:xfrm>
            <a:off x="611740" y="354915"/>
            <a:ext cx="7920519"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800">
                <a:solidFill>
                  <a:schemeClr val="tx1"/>
                </a:solidFill>
                <a:latin typeface="Arial" panose="020B0604020202020204" pitchFamily="34" charset="0"/>
                <a:cs typeface="Arial" panose="020B0604020202020204" pitchFamily="34" charset="0"/>
              </a:rPr>
              <a:t>GCSE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4800">
                <a:solidFill>
                  <a:schemeClr val="tx1"/>
                </a:solidFill>
                <a:latin typeface="Arial" panose="020B0604020202020204" pitchFamily="34" charset="0"/>
                <a:cs typeface="Arial" panose="020B0604020202020204" pitchFamily="34" charset="0"/>
              </a:rPr>
              <a:t>Geography</a:t>
            </a:r>
          </a:p>
          <a:p>
            <a:endParaRPr lang="en-US">
              <a:solidFill>
                <a:schemeClr val="tx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B4EBED24-550A-7704-8221-CC4559B84A83}"/>
              </a:ext>
            </a:extLst>
          </p:cNvPr>
          <p:cNvPicPr>
            <a:picLocks noChangeAspect="1"/>
          </p:cNvPicPr>
          <p:nvPr userDrawn="1"/>
        </p:nvPicPr>
        <p:blipFill>
          <a:blip r:embed="rId2"/>
          <a:stretch>
            <a:fillRect/>
          </a:stretch>
        </p:blipFill>
        <p:spPr>
          <a:xfrm>
            <a:off x="115462" y="6054725"/>
            <a:ext cx="1532363" cy="702220"/>
          </a:xfrm>
          <a:prstGeom prst="rect">
            <a:avLst/>
          </a:prstGeom>
        </p:spPr>
      </p:pic>
      <p:pic>
        <p:nvPicPr>
          <p:cNvPr id="4" name="Picture 3" descr="A paper polar bear on a black background&#10;&#10;Description automatically generated with low confidence">
            <a:extLst>
              <a:ext uri="{FF2B5EF4-FFF2-40B4-BE49-F238E27FC236}">
                <a16:creationId xmlns:a16="http://schemas.microsoft.com/office/drawing/2014/main" id="{10C8D455-6624-8E63-7679-C4AB08C5A994}"/>
              </a:ext>
            </a:extLst>
          </p:cNvPr>
          <p:cNvPicPr>
            <a:picLocks noChangeAspect="1"/>
          </p:cNvPicPr>
          <p:nvPr userDrawn="1"/>
        </p:nvPicPr>
        <p:blipFill>
          <a:blip r:embed="rId3"/>
          <a:stretch>
            <a:fillRect/>
          </a:stretch>
        </p:blipFill>
        <p:spPr>
          <a:xfrm>
            <a:off x="6135944" y="2115121"/>
            <a:ext cx="3008056" cy="2604290"/>
          </a:xfrm>
          <a:prstGeom prst="rect">
            <a:avLst/>
          </a:prstGeom>
        </p:spPr>
      </p:pic>
      <p:pic>
        <p:nvPicPr>
          <p:cNvPr id="7" name="Picture 6" descr="A picture containing origami, art paper, origami paper, art&#10;&#10;Description automatically generated">
            <a:extLst>
              <a:ext uri="{FF2B5EF4-FFF2-40B4-BE49-F238E27FC236}">
                <a16:creationId xmlns:a16="http://schemas.microsoft.com/office/drawing/2014/main" id="{7C8F25ED-674B-D787-5F63-231EFCFC31C0}"/>
              </a:ext>
            </a:extLst>
          </p:cNvPr>
          <p:cNvPicPr>
            <a:picLocks noChangeAspect="1"/>
          </p:cNvPicPr>
          <p:nvPr userDrawn="1"/>
        </p:nvPicPr>
        <p:blipFill rotWithShape="1">
          <a:blip r:embed="rId4"/>
          <a:srcRect l="22857" t="12930" r="15924" b="14116"/>
          <a:stretch/>
        </p:blipFill>
        <p:spPr>
          <a:xfrm rot="298712">
            <a:off x="4886913" y="4073078"/>
            <a:ext cx="3428273" cy="2723566"/>
          </a:xfrm>
          <a:prstGeom prst="rect">
            <a:avLst/>
          </a:prstGeom>
        </p:spPr>
      </p:pic>
    </p:spTree>
    <p:extLst>
      <p:ext uri="{BB962C8B-B14F-4D97-AF65-F5344CB8AC3E}">
        <p14:creationId xmlns:p14="http://schemas.microsoft.com/office/powerpoint/2010/main" val="216841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F2D988-0B74-A787-FA5F-04C785BE3DAD}"/>
              </a:ext>
            </a:extLst>
          </p:cNvPr>
          <p:cNvSpPr/>
          <p:nvPr userDrawn="1"/>
        </p:nvSpPr>
        <p:spPr>
          <a:xfrm>
            <a:off x="0" y="0"/>
            <a:ext cx="9144000" cy="6858000"/>
          </a:xfrm>
          <a:prstGeom prst="rect">
            <a:avLst/>
          </a:prstGeom>
          <a:solidFill>
            <a:srgbClr val="CA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2;p3">
            <a:extLst>
              <a:ext uri="{FF2B5EF4-FFF2-40B4-BE49-F238E27FC236}">
                <a16:creationId xmlns:a16="http://schemas.microsoft.com/office/drawing/2014/main" id="{95B5E5B5-3ECE-7A8D-4435-7E88092930D8}"/>
              </a:ext>
            </a:extLst>
          </p:cNvPr>
          <p:cNvSpPr txBox="1">
            <a:spLocks noGrp="1"/>
          </p:cNvSpPr>
          <p:nvPr>
            <p:ph type="title"/>
          </p:nvPr>
        </p:nvSpPr>
        <p:spPr>
          <a:xfrm>
            <a:off x="611739" y="2866707"/>
            <a:ext cx="6356220" cy="1124587"/>
          </a:xfrm>
          <a:prstGeom prst="rect">
            <a:avLst/>
          </a:prstGeom>
          <a:noFill/>
        </p:spPr>
        <p:txBody>
          <a:bodyPr spcFirstLastPara="1" wrap="square" lIns="91425" tIns="91425" rIns="91425" bIns="91425" anchor="ctr" anchorCtr="0">
            <a:noAutofit/>
          </a:bodyPr>
          <a:lstStyle>
            <a:lvl1pPr marL="11113" lvl="0" indent="1588" algn="l">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6" name="Picture 5" descr="A picture containing graphical user interface&#10;&#10;Description automatically generated">
            <a:extLst>
              <a:ext uri="{FF2B5EF4-FFF2-40B4-BE49-F238E27FC236}">
                <a16:creationId xmlns:a16="http://schemas.microsoft.com/office/drawing/2014/main" id="{106A583A-4FB2-AB5C-8ACE-89809AE04D3C}"/>
              </a:ext>
            </a:extLst>
          </p:cNvPr>
          <p:cNvPicPr>
            <a:picLocks noChangeAspect="1"/>
          </p:cNvPicPr>
          <p:nvPr userDrawn="1"/>
        </p:nvPicPr>
        <p:blipFill>
          <a:blip r:embed="rId2"/>
          <a:stretch>
            <a:fillRect/>
          </a:stretch>
        </p:blipFill>
        <p:spPr>
          <a:xfrm>
            <a:off x="115462" y="6054725"/>
            <a:ext cx="1532363" cy="702220"/>
          </a:xfrm>
          <a:prstGeom prst="rect">
            <a:avLst/>
          </a:prstGeom>
        </p:spPr>
      </p:pic>
      <p:pic>
        <p:nvPicPr>
          <p:cNvPr id="4" name="Picture 3" descr="A paper polar bear on a black background&#10;&#10;Description automatically generated with low confidence">
            <a:extLst>
              <a:ext uri="{FF2B5EF4-FFF2-40B4-BE49-F238E27FC236}">
                <a16:creationId xmlns:a16="http://schemas.microsoft.com/office/drawing/2014/main" id="{E8B2CAE9-9E78-1A84-3FBB-5E784EDAE0FA}"/>
              </a:ext>
            </a:extLst>
          </p:cNvPr>
          <p:cNvPicPr>
            <a:picLocks noChangeAspect="1"/>
          </p:cNvPicPr>
          <p:nvPr userDrawn="1"/>
        </p:nvPicPr>
        <p:blipFill>
          <a:blip r:embed="rId3"/>
          <a:stretch>
            <a:fillRect/>
          </a:stretch>
        </p:blipFill>
        <p:spPr>
          <a:xfrm>
            <a:off x="6638430" y="3066718"/>
            <a:ext cx="2505569" cy="2169251"/>
          </a:xfrm>
          <a:prstGeom prst="rect">
            <a:avLst/>
          </a:prstGeom>
        </p:spPr>
      </p:pic>
      <p:pic>
        <p:nvPicPr>
          <p:cNvPr id="5" name="Picture 4" descr="A picture containing origami, art paper, origami paper, art&#10;&#10;Description automatically generated">
            <a:extLst>
              <a:ext uri="{FF2B5EF4-FFF2-40B4-BE49-F238E27FC236}">
                <a16:creationId xmlns:a16="http://schemas.microsoft.com/office/drawing/2014/main" id="{40C6B0F3-F550-7B14-04CC-B50AE88C3607}"/>
              </a:ext>
            </a:extLst>
          </p:cNvPr>
          <p:cNvPicPr>
            <a:picLocks noChangeAspect="1"/>
          </p:cNvPicPr>
          <p:nvPr userDrawn="1"/>
        </p:nvPicPr>
        <p:blipFill rotWithShape="1">
          <a:blip r:embed="rId4"/>
          <a:srcRect l="22857" t="12930" r="15924" b="14116"/>
          <a:stretch/>
        </p:blipFill>
        <p:spPr>
          <a:xfrm rot="298712">
            <a:off x="5438774" y="4591072"/>
            <a:ext cx="2855590" cy="2268602"/>
          </a:xfrm>
          <a:prstGeom prst="rect">
            <a:avLst/>
          </a:prstGeom>
        </p:spPr>
      </p:pic>
    </p:spTree>
    <p:extLst>
      <p:ext uri="{BB962C8B-B14F-4D97-AF65-F5344CB8AC3E}">
        <p14:creationId xmlns:p14="http://schemas.microsoft.com/office/powerpoint/2010/main" val="420323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803DA60D-15CA-BF4A-9684-7A7A47598151}"/>
              </a:ext>
            </a:extLst>
          </p:cNvPr>
          <p:cNvPicPr>
            <a:picLocks noChangeAspect="1"/>
          </p:cNvPicPr>
          <p:nvPr userDrawn="1"/>
        </p:nvPicPr>
        <p:blipFill>
          <a:blip r:embed="rId2"/>
          <a:stretch>
            <a:fillRect/>
          </a:stretch>
        </p:blipFill>
        <p:spPr>
          <a:xfrm>
            <a:off x="1494967" y="379295"/>
            <a:ext cx="6154066" cy="6099411"/>
          </a:xfrm>
          <a:prstGeom prst="rect">
            <a:avLst/>
          </a:prstGeom>
        </p:spPr>
      </p:pic>
      <p:sp>
        <p:nvSpPr>
          <p:cNvPr id="7" name="Google Shape;22;p3">
            <a:extLst>
              <a:ext uri="{FF2B5EF4-FFF2-40B4-BE49-F238E27FC236}">
                <a16:creationId xmlns:a16="http://schemas.microsoft.com/office/drawing/2014/main" id="{7AC52974-E6F5-4440-B8C0-319F205FA113}"/>
              </a:ext>
            </a:extLst>
          </p:cNvPr>
          <p:cNvSpPr txBox="1">
            <a:spLocks noGrp="1"/>
          </p:cNvSpPr>
          <p:nvPr>
            <p:ph type="title"/>
          </p:nvPr>
        </p:nvSpPr>
        <p:spPr>
          <a:xfrm>
            <a:off x="1393890" y="2324958"/>
            <a:ext cx="6356220" cy="2208084"/>
          </a:xfrm>
          <a:prstGeom prst="rect">
            <a:avLst/>
          </a:prstGeom>
          <a:noFill/>
        </p:spPr>
        <p:txBody>
          <a:bodyPr spcFirstLastPara="1" wrap="square" lIns="91425" tIns="91425" rIns="91425" bIns="91425" anchor="ctr" anchorCtr="0">
            <a:noAutofit/>
          </a:bodyPr>
          <a:lstStyle>
            <a:lvl1pPr marL="11113" lvl="0" indent="1588" algn="ctr">
              <a:spcBef>
                <a:spcPts val="0"/>
              </a:spcBef>
              <a:spcAft>
                <a:spcPts val="0"/>
              </a:spcAft>
              <a:buSzPts val="3600"/>
              <a:buNone/>
              <a:tabLst/>
              <a:defRPr sz="4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39107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5.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heme" Target="../theme/theme8.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theme" Target="../theme/theme9.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4D9A5-6515-4B7A-F128-9331E3F6D18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BE55D1-2BF7-3705-79C4-6EA59749FE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0065980D-966A-DB56-AEF5-94A2E8CD3F1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7AA2EB1-5F7B-1CB1-F7FF-75666533DDD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A4773933-B802-D04C-8B58-89BAB8883B03}" type="slidenum">
              <a:rPr lang="en-US" smtClean="0"/>
              <a:pPr/>
              <a:t>‹#›</a:t>
            </a:fld>
            <a:endParaRPr lang="en-US"/>
          </a:p>
        </p:txBody>
      </p:sp>
      <p:sp>
        <p:nvSpPr>
          <p:cNvPr id="15" name="Date Placeholder 3">
            <a:extLst>
              <a:ext uri="{FF2B5EF4-FFF2-40B4-BE49-F238E27FC236}">
                <a16:creationId xmlns:a16="http://schemas.microsoft.com/office/drawing/2014/main" id="{0655F980-BA82-1C8D-ADFC-9A49B9AEE45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solidFill>
              </a:defRPr>
            </a:lvl1pPr>
          </a:lstStyle>
          <a:p>
            <a:fld id="{DD7E1B7D-76F9-CF4C-9C9A-54ACC223C70F}" type="datetimeFigureOut">
              <a:rPr lang="en-GB" smtClean="0"/>
              <a:pPr/>
              <a:t>22/02/2024</a:t>
            </a:fld>
            <a:endParaRPr lang="en-GB"/>
          </a:p>
        </p:txBody>
      </p:sp>
    </p:spTree>
    <p:extLst>
      <p:ext uri="{BB962C8B-B14F-4D97-AF65-F5344CB8AC3E}">
        <p14:creationId xmlns:p14="http://schemas.microsoft.com/office/powerpoint/2010/main" val="307437374"/>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4D9A5-6515-4B7A-F128-9331E3F6D18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BE55D1-2BF7-3705-79C4-6EA59749FE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0065980D-966A-DB56-AEF5-94A2E8CD3F1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7AA2EB1-5F7B-1CB1-F7FF-75666533DDD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A4773933-B802-D04C-8B58-89BAB8883B03}" type="slidenum">
              <a:rPr lang="en-US" smtClean="0"/>
              <a:pPr/>
              <a:t>‹#›</a:t>
            </a:fld>
            <a:endParaRPr lang="en-US"/>
          </a:p>
        </p:txBody>
      </p:sp>
      <p:sp>
        <p:nvSpPr>
          <p:cNvPr id="15" name="Date Placeholder 3">
            <a:extLst>
              <a:ext uri="{FF2B5EF4-FFF2-40B4-BE49-F238E27FC236}">
                <a16:creationId xmlns:a16="http://schemas.microsoft.com/office/drawing/2014/main" id="{0655F980-BA82-1C8D-ADFC-9A49B9AEE45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solidFill>
              </a:defRPr>
            </a:lvl1pPr>
          </a:lstStyle>
          <a:p>
            <a:fld id="{DD7E1B7D-76F9-CF4C-9C9A-54ACC223C70F}" type="datetimeFigureOut">
              <a:rPr lang="en-GB" smtClean="0"/>
              <a:pPr/>
              <a:t>22/02/2024</a:t>
            </a:fld>
            <a:endParaRPr lang="en-GB"/>
          </a:p>
        </p:txBody>
      </p:sp>
    </p:spTree>
    <p:extLst>
      <p:ext uri="{BB962C8B-B14F-4D97-AF65-F5344CB8AC3E}">
        <p14:creationId xmlns:p14="http://schemas.microsoft.com/office/powerpoint/2010/main" val="1211160949"/>
      </p:ext>
    </p:extLst>
  </p:cSld>
  <p:clrMap bg1="lt1" tx1="dk1" bg2="lt2" tx2="dk2" accent1="accent1" accent2="accent2" accent3="accent3" accent4="accent4" accent5="accent5" accent6="accent6" hlink="hlink" folHlink="folHlink"/>
  <p:sldLayoutIdLst>
    <p:sldLayoutId id="2147483738" r:id="rId1"/>
    <p:sldLayoutId id="2147483739" r:id="rId2"/>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4D9A5-6515-4B7A-F128-9331E3F6D18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BE55D1-2BF7-3705-79C4-6EA59749FE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0065980D-966A-DB56-AEF5-94A2E8CD3F1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7AA2EB1-5F7B-1CB1-F7FF-75666533DDD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A4773933-B802-D04C-8B58-89BAB8883B03}" type="slidenum">
              <a:rPr lang="en-US" smtClean="0"/>
              <a:pPr/>
              <a:t>‹#›</a:t>
            </a:fld>
            <a:endParaRPr lang="en-US"/>
          </a:p>
        </p:txBody>
      </p:sp>
      <p:sp>
        <p:nvSpPr>
          <p:cNvPr id="15" name="Date Placeholder 3">
            <a:extLst>
              <a:ext uri="{FF2B5EF4-FFF2-40B4-BE49-F238E27FC236}">
                <a16:creationId xmlns:a16="http://schemas.microsoft.com/office/drawing/2014/main" id="{0655F980-BA82-1C8D-ADFC-9A49B9AEE45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solidFill>
              </a:defRPr>
            </a:lvl1pPr>
          </a:lstStyle>
          <a:p>
            <a:fld id="{DD7E1B7D-76F9-CF4C-9C9A-54ACC223C70F}" type="datetimeFigureOut">
              <a:rPr lang="en-GB" smtClean="0"/>
              <a:pPr/>
              <a:t>22/02/2024</a:t>
            </a:fld>
            <a:endParaRPr lang="en-GB"/>
          </a:p>
        </p:txBody>
      </p:sp>
    </p:spTree>
    <p:extLst>
      <p:ext uri="{BB962C8B-B14F-4D97-AF65-F5344CB8AC3E}">
        <p14:creationId xmlns:p14="http://schemas.microsoft.com/office/powerpoint/2010/main" val="1687678533"/>
      </p:ext>
    </p:extLst>
  </p:cSld>
  <p:clrMap bg1="lt1" tx1="dk1" bg2="lt2" tx2="dk2" accent1="accent1" accent2="accent2" accent3="accent3" accent4="accent4" accent5="accent5" accent6="accent6" hlink="hlink" folHlink="folHlink"/>
  <p:sldLayoutIdLst>
    <p:sldLayoutId id="2147483741" r:id="rId1"/>
    <p:sldLayoutId id="2147483742" r:id="rId2"/>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4D9A5-6515-4B7A-F128-9331E3F6D18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BE55D1-2BF7-3705-79C4-6EA59749FE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5" name="Footer Placeholder 4">
            <a:extLst>
              <a:ext uri="{FF2B5EF4-FFF2-40B4-BE49-F238E27FC236}">
                <a16:creationId xmlns:a16="http://schemas.microsoft.com/office/drawing/2014/main" id="{0065980D-966A-DB56-AEF5-94A2E8CD3F1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7AA2EB1-5F7B-1CB1-F7FF-75666533DDD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A4773933-B802-D04C-8B58-89BAB8883B03}" type="slidenum">
              <a:rPr lang="en-US" smtClean="0"/>
              <a:pPr/>
              <a:t>‹#›</a:t>
            </a:fld>
            <a:endParaRPr lang="en-US"/>
          </a:p>
        </p:txBody>
      </p:sp>
      <p:sp>
        <p:nvSpPr>
          <p:cNvPr id="15" name="Date Placeholder 3">
            <a:extLst>
              <a:ext uri="{FF2B5EF4-FFF2-40B4-BE49-F238E27FC236}">
                <a16:creationId xmlns:a16="http://schemas.microsoft.com/office/drawing/2014/main" id="{0655F980-BA82-1C8D-ADFC-9A49B9AEE45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solidFill>
              </a:defRPr>
            </a:lvl1pPr>
          </a:lstStyle>
          <a:p>
            <a:fld id="{DD7E1B7D-76F9-CF4C-9C9A-54ACC223C70F}" type="datetimeFigureOut">
              <a:rPr lang="en-GB" smtClean="0"/>
              <a:pPr/>
              <a:t>22/02/2024</a:t>
            </a:fld>
            <a:endParaRPr lang="en-GB"/>
          </a:p>
        </p:txBody>
      </p:sp>
    </p:spTree>
    <p:extLst>
      <p:ext uri="{BB962C8B-B14F-4D97-AF65-F5344CB8AC3E}">
        <p14:creationId xmlns:p14="http://schemas.microsoft.com/office/powerpoint/2010/main" val="1456584422"/>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0EDBE-A76A-6242-8A2B-8B3EE43A888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F49968F-CA6F-4341-93C3-3DDEA40656B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AB547073-874E-1F4F-95E9-F3403D2A05F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E1B7D-76F9-CF4C-9C9A-54ACC223C70F}" type="datetimeFigureOut">
              <a:rPr lang="en-GB" smtClean="0"/>
              <a:t>22/02/2024</a:t>
            </a:fld>
            <a:endParaRPr lang="en-GB"/>
          </a:p>
        </p:txBody>
      </p:sp>
      <p:sp>
        <p:nvSpPr>
          <p:cNvPr id="5" name="Footer Placeholder 4">
            <a:extLst>
              <a:ext uri="{FF2B5EF4-FFF2-40B4-BE49-F238E27FC236}">
                <a16:creationId xmlns:a16="http://schemas.microsoft.com/office/drawing/2014/main" id="{14494EFB-CE1F-6244-8DDE-2CCA7C9081F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3A3C19-3535-DA48-B324-C069A6E8861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0434F-2283-BA44-8551-227C689F4F6B}" type="slidenum">
              <a:rPr lang="en-GB" smtClean="0"/>
              <a:t>‹#›</a:t>
            </a:fld>
            <a:endParaRPr lang="en-GB"/>
          </a:p>
        </p:txBody>
      </p:sp>
    </p:spTree>
    <p:extLst>
      <p:ext uri="{BB962C8B-B14F-4D97-AF65-F5344CB8AC3E}">
        <p14:creationId xmlns:p14="http://schemas.microsoft.com/office/powerpoint/2010/main" val="1430535870"/>
      </p:ext>
    </p:extLst>
  </p:cSld>
  <p:clrMap bg1="lt1" tx1="dk1" bg2="lt2" tx2="dk2" accent1="accent1" accent2="accent2" accent3="accent3" accent4="accent4" accent5="accent5" accent6="accent6" hlink="hlink" folHlink="folHlink"/>
  <p:sldLayoutIdLst>
    <p:sldLayoutId id="2147483664" r:id="rId1"/>
    <p:sldLayoutId id="2147483773"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2BFB8-EE7F-A240-BE30-18C64143101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FA00FC3-2487-E742-9988-A70A64B4B38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A2849436-AB5E-F74B-9F80-5F78C73719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2F6ED-ACB0-3643-9E33-A67347ED96BF}" type="datetimeFigureOut">
              <a:rPr lang="en-GB" smtClean="0"/>
              <a:t>22/02/2024</a:t>
            </a:fld>
            <a:endParaRPr lang="en-GB"/>
          </a:p>
        </p:txBody>
      </p:sp>
      <p:sp>
        <p:nvSpPr>
          <p:cNvPr id="5" name="Footer Placeholder 4">
            <a:extLst>
              <a:ext uri="{FF2B5EF4-FFF2-40B4-BE49-F238E27FC236}">
                <a16:creationId xmlns:a16="http://schemas.microsoft.com/office/drawing/2014/main" id="{2A0AE987-B8DF-3248-9911-BBDADB786E1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8F2AC1-1BA0-AD42-9018-E0CDF7D6C29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3465F-38FD-0C4B-921E-73DFCBD91B02}" type="slidenum">
              <a:rPr lang="en-GB" smtClean="0"/>
              <a:t>‹#›</a:t>
            </a:fld>
            <a:endParaRPr lang="en-GB"/>
          </a:p>
        </p:txBody>
      </p:sp>
    </p:spTree>
    <p:extLst>
      <p:ext uri="{BB962C8B-B14F-4D97-AF65-F5344CB8AC3E}">
        <p14:creationId xmlns:p14="http://schemas.microsoft.com/office/powerpoint/2010/main" val="382057167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F36777-1021-D149-BFED-01BBBA0873E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0821E-0CBF-384E-A496-9BBC17D16EE8}" type="datetimeFigureOut">
              <a:rPr lang="en-GB" smtClean="0"/>
              <a:t>22/02/2024</a:t>
            </a:fld>
            <a:endParaRPr lang="en-GB"/>
          </a:p>
        </p:txBody>
      </p:sp>
      <p:sp>
        <p:nvSpPr>
          <p:cNvPr id="5" name="Footer Placeholder 4">
            <a:extLst>
              <a:ext uri="{FF2B5EF4-FFF2-40B4-BE49-F238E27FC236}">
                <a16:creationId xmlns:a16="http://schemas.microsoft.com/office/drawing/2014/main" id="{DBDFFA5D-A216-BD43-B623-F62AA2EB3A9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A1C8DF-A5F9-8047-B0CD-7CABFFD74BF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54870B-C49C-B84E-AF0A-55FF2C85D5C7}" type="slidenum">
              <a:rPr lang="en-GB" smtClean="0"/>
              <a:t>‹#›</a:t>
            </a:fld>
            <a:endParaRPr lang="en-GB"/>
          </a:p>
        </p:txBody>
      </p:sp>
      <p:sp>
        <p:nvSpPr>
          <p:cNvPr id="7" name="Title Placeholder 1">
            <a:extLst>
              <a:ext uri="{FF2B5EF4-FFF2-40B4-BE49-F238E27FC236}">
                <a16:creationId xmlns:a16="http://schemas.microsoft.com/office/drawing/2014/main" id="{7CEC358B-8855-2B97-4450-27A679E564A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8" name="Text Placeholder 2">
            <a:extLst>
              <a:ext uri="{FF2B5EF4-FFF2-40B4-BE49-F238E27FC236}">
                <a16:creationId xmlns:a16="http://schemas.microsoft.com/office/drawing/2014/main" id="{B71C1758-0F29-FCA1-CEC7-C9F1FD92242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285868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772" r:id="rId7"/>
    <p:sldLayoutId id="2147483716" r:id="rId8"/>
    <p:sldLayoutId id="2147483717" r:id="rId9"/>
    <p:sldLayoutId id="2147483718" r:id="rId10"/>
    <p:sldLayoutId id="2147483720" r:id="rId11"/>
    <p:sldLayoutId id="2147483721" r:id="rId12"/>
    <p:sldLayoutId id="2147483722" r:id="rId13"/>
    <p:sldLayoutId id="2147483746" r:id="rId14"/>
    <p:sldLayoutId id="2147483747" r:id="rId15"/>
    <p:sldLayoutId id="2147483748" r:id="rId16"/>
    <p:sldLayoutId id="2147483749" r:id="rId17"/>
    <p:sldLayoutId id="2147483750" r:id="rId18"/>
    <p:sldLayoutId id="2147483751" r:id="rId19"/>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61182-41CD-924D-9208-2CD34CA9069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767A702-58E9-454C-ADC6-2FF4119612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F36777-1021-D149-BFED-01BBBA0873E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0821E-0CBF-384E-A496-9BBC17D16EE8}" type="datetimeFigureOut">
              <a:rPr lang="en-GB" smtClean="0"/>
              <a:t>22/02/2024</a:t>
            </a:fld>
            <a:endParaRPr lang="en-GB"/>
          </a:p>
        </p:txBody>
      </p:sp>
      <p:sp>
        <p:nvSpPr>
          <p:cNvPr id="5" name="Footer Placeholder 4">
            <a:extLst>
              <a:ext uri="{FF2B5EF4-FFF2-40B4-BE49-F238E27FC236}">
                <a16:creationId xmlns:a16="http://schemas.microsoft.com/office/drawing/2014/main" id="{DBDFFA5D-A216-BD43-B623-F62AA2EB3A9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A1C8DF-A5F9-8047-B0CD-7CABFFD74BF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54870B-C49C-B84E-AF0A-55FF2C85D5C7}" type="slidenum">
              <a:rPr lang="en-GB" smtClean="0"/>
              <a:t>‹#›</a:t>
            </a:fld>
            <a:endParaRPr lang="en-GB"/>
          </a:p>
        </p:txBody>
      </p:sp>
    </p:spTree>
    <p:extLst>
      <p:ext uri="{BB962C8B-B14F-4D97-AF65-F5344CB8AC3E}">
        <p14:creationId xmlns:p14="http://schemas.microsoft.com/office/powerpoint/2010/main" val="18628586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684" r:id="rId7"/>
    <p:sldLayoutId id="2147483685" r:id="rId8"/>
    <p:sldLayoutId id="2147483698" r:id="rId9"/>
    <p:sldLayoutId id="2147483699" r:id="rId10"/>
    <p:sldLayoutId id="2147483700" r:id="rId11"/>
    <p:sldLayoutId id="2147483701" r:id="rId12"/>
    <p:sldLayoutId id="2147483714" r:id="rId13"/>
    <p:sldLayoutId id="2147483715" r:id="rId14"/>
    <p:sldLayoutId id="2147483766" r:id="rId15"/>
    <p:sldLayoutId id="2147483767" r:id="rId16"/>
    <p:sldLayoutId id="2147483768" r:id="rId17"/>
    <p:sldLayoutId id="2147483719" r:id="rId18"/>
    <p:sldLayoutId id="2147483769" r:id="rId19"/>
    <p:sldLayoutId id="2147483770" r:id="rId20"/>
    <p:sldLayoutId id="2147483771" r:id="rId21"/>
    <p:sldLayoutId id="2147483723" r:id="rId22"/>
    <p:sldLayoutId id="214748372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7028"/>
            <a:ext cx="8229600" cy="880609"/>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47236705"/>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56" r:id="rId4"/>
  </p:sldLayoutIdLst>
  <p:hf hdr="0" ftr="0" dt="0"/>
  <p:txStyles>
    <p:titleStyle>
      <a:lvl1pPr algn="ctr" defTabSz="457200" rtl="0" eaLnBrk="1" latinLnBrk="0" hangingPunct="1">
        <a:spcBef>
          <a:spcPct val="0"/>
        </a:spcBef>
        <a:buNone/>
        <a:defRPr sz="4000" b="1" kern="1200">
          <a:solidFill>
            <a:schemeClr val="tx1"/>
          </a:solidFill>
          <a:latin typeface="+mn-lt"/>
          <a:ea typeface="+mj-ea"/>
          <a:cs typeface="Verdana"/>
        </a:defRPr>
      </a:lvl1pPr>
    </p:titleStyle>
    <p:bodyStyle>
      <a:lvl1pPr marL="342900" indent="-342900" algn="l" defTabSz="457200" rtl="0" eaLnBrk="1" latinLnBrk="0" hangingPunct="1">
        <a:spcBef>
          <a:spcPct val="20000"/>
        </a:spcBef>
        <a:buClr>
          <a:schemeClr val="accent2"/>
        </a:buClr>
        <a:buFont typeface="Arial"/>
        <a:buChar char="•"/>
        <a:defRPr sz="2800" kern="1200">
          <a:solidFill>
            <a:schemeClr val="tx1"/>
          </a:solidFill>
          <a:latin typeface="+mn-lt"/>
          <a:ea typeface="+mn-ea"/>
          <a:cs typeface="Verdana"/>
        </a:defRPr>
      </a:lvl1pPr>
      <a:lvl2pPr marL="742950" indent="-285750" algn="l" defTabSz="4572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24.emf"/><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24.emf"/><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hyperlink" Target="https://nerc.ukri.org/planetearth/stories/1016/" TargetMode="External"/><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28.jpeg"/><Relationship Id="rId4" Type="http://schemas.openxmlformats.org/officeDocument/2006/relationships/hyperlink" Target="https://mapapps.bgs.ac.uk/geologyofbritain/home.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hyperlink" Target="https://www.walesonline.co.uk/news/politics/welsh-index-multiple-deprivation-poverty-17323462" TargetMode="External"/><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hyperlink" Target="https://oobrien.com/2016/12/life-expectancy/" TargetMode="External"/><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emf"/><Relationship Id="rId7" Type="http://schemas.openxmlformats.org/officeDocument/2006/relationships/oleObject" Target="../embeddings/oleObject3.bin"/><Relationship Id="rId2" Type="http://schemas.openxmlformats.org/officeDocument/2006/relationships/notesSlide" Target="../notesSlides/notesSlide48.xml"/><Relationship Id="rId1" Type="http://schemas.openxmlformats.org/officeDocument/2006/relationships/slideLayout" Target="../slideLayouts/slideLayout28.xml"/><Relationship Id="rId6" Type="http://schemas.openxmlformats.org/officeDocument/2006/relationships/image" Target="../media/image45.emf"/><Relationship Id="rId5" Type="http://schemas.openxmlformats.org/officeDocument/2006/relationships/oleObject" Target="../embeddings/oleObject2.bin"/><Relationship Id="rId4" Type="http://schemas.openxmlformats.org/officeDocument/2006/relationships/image" Target="../media/image4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hyperlink" Target="https://qualifications.pearson.com/en/forms/subject-advisor-geography.html" TargetMode="External"/><Relationship Id="rId2" Type="http://schemas.openxmlformats.org/officeDocument/2006/relationships/hyperlink" Target="mailto:TeachingGeography@pearson.com" TargetMode="Externa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8" Type="http://schemas.openxmlformats.org/officeDocument/2006/relationships/hyperlink" Target="https://qualifications.pearson.com/content/dam/pdf/GCSE/Geography-B/2016/teaching-and-learning-materials/geog-b-key-terms-and-lang-student-guide.pdf" TargetMode="External"/><Relationship Id="rId3" Type="http://schemas.openxmlformats.org/officeDocument/2006/relationships/hyperlink" Target="https://qualifications.pearson.com/en/qualifications/edexcel-gcses/geography-b-2016.coursematerials.html#%2FfilterQuery=category:Pearson-UK:Category%2FTeaching-and-learning-materials" TargetMode="External"/><Relationship Id="rId7" Type="http://schemas.openxmlformats.org/officeDocument/2006/relationships/hyperlink" Target="https://qualifications.pearson.com/content/dam/pdf/GCSE/Geography-B/2016/teaching-and-learning-materials/geog-b-key-terms-and-lang-teacher-guide.pdf" TargetMode="External"/><Relationship Id="rId2" Type="http://schemas.openxmlformats.org/officeDocument/2006/relationships/image" Target="../media/image48.png"/><Relationship Id="rId1" Type="http://schemas.openxmlformats.org/officeDocument/2006/relationships/slideLayout" Target="../slideLayouts/slideLayout43.xml"/><Relationship Id="rId6" Type="http://schemas.openxmlformats.org/officeDocument/2006/relationships/hyperlink" Target="https://qualifications.pearson.com/content/dam/pdf/GCSE/Geography-B/2016/teaching-and-learning-materials/Fieldwork-Guide.pdf" TargetMode="External"/><Relationship Id="rId5" Type="http://schemas.openxmlformats.org/officeDocument/2006/relationships/hyperlink" Target="https://qualifications.pearson.com/content/dam/pdf/GCSE/Geography-A/2016/teaching-and-learning-materials/Edexcel-2016-GCSE-Geography-A-B-Maths-for-Geographers.pdf" TargetMode="External"/><Relationship Id="rId4" Type="http://schemas.openxmlformats.org/officeDocument/2006/relationships/hyperlink" Target="https://qualifications.pearson.com/content/dam/pdf/GCSE/Geography-B/2016/teaching-and-learning-materials/Assessment-Guide-for-GCSE-Geography-B.pdf" TargetMode="External"/><Relationship Id="rId9"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hyperlink" Target="https://pdacademy.pearson.com/courses/understanding_the_a_level_geography_independent_investigation_and_what_makes_high_quality_fieldwork_at_a_level.html" TargetMode="External"/><Relationship Id="rId2" Type="http://schemas.openxmlformats.org/officeDocument/2006/relationships/hyperlink" Target="https://pdacademy.pearson.com/" TargetMode="External"/><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hyperlink" Target="https://qualifications.pearson.com/en/subjects/geography/live-events.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p2">
            <a:extLst>
              <a:ext uri="{FF2B5EF4-FFF2-40B4-BE49-F238E27FC236}">
                <a16:creationId xmlns:a16="http://schemas.microsoft.com/office/drawing/2014/main" id="{FA6DCB4B-C87C-344B-B1BD-DF5A360A403A}"/>
              </a:ext>
            </a:extLst>
          </p:cNvPr>
          <p:cNvSpPr txBox="1"/>
          <p:nvPr/>
        </p:nvSpPr>
        <p:spPr>
          <a:xfrm>
            <a:off x="597452" y="5356569"/>
            <a:ext cx="4894800" cy="4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endParaRPr b="0" i="0">
              <a:solidFill>
                <a:schemeClr val="tx1"/>
              </a:solidFill>
              <a:latin typeface="Arial" panose="020B0604020202020204" pitchFamily="34" charset="0"/>
              <a:ea typeface="Open Sans"/>
              <a:cs typeface="Arial" panose="020B0604020202020204" pitchFamily="34" charset="0"/>
              <a:sym typeface="Open Sans"/>
            </a:endParaRPr>
          </a:p>
        </p:txBody>
      </p:sp>
      <p:sp>
        <p:nvSpPr>
          <p:cNvPr id="2" name="Text Placeholder 1">
            <a:extLst>
              <a:ext uri="{FF2B5EF4-FFF2-40B4-BE49-F238E27FC236}">
                <a16:creationId xmlns:a16="http://schemas.microsoft.com/office/drawing/2014/main" id="{9CA6A891-1111-D43A-5F59-A5D6F40CB863}"/>
              </a:ext>
            </a:extLst>
          </p:cNvPr>
          <p:cNvSpPr>
            <a:spLocks noGrp="1"/>
          </p:cNvSpPr>
          <p:nvPr>
            <p:ph type="body" sz="quarter" idx="14"/>
          </p:nvPr>
        </p:nvSpPr>
        <p:spPr>
          <a:xfrm>
            <a:off x="611741" y="2905074"/>
            <a:ext cx="5394612" cy="2723565"/>
          </a:xfrm>
        </p:spPr>
        <p:txBody>
          <a:bodyPr vert="horz" lIns="91440" tIns="45720" rIns="91440" bIns="45720" rtlCol="0" anchor="t">
            <a:normAutofit/>
          </a:bodyPr>
          <a:lstStyle/>
          <a:p>
            <a:r>
              <a:rPr lang="en-GB" dirty="0">
                <a:latin typeface="Arial"/>
                <a:cs typeface="Arial"/>
              </a:rPr>
              <a:t>Paper 2 UK Geographical Issues – Strategies for Success</a:t>
            </a:r>
            <a:endParaRPr lang="en-GB" dirty="0"/>
          </a:p>
          <a:p>
            <a:endParaRPr lang="en-GB"/>
          </a:p>
          <a:p>
            <a:pPr>
              <a:lnSpc>
                <a:spcPct val="110000"/>
              </a:lnSpc>
              <a:spcAft>
                <a:spcPts val="600"/>
              </a:spcAft>
            </a:pPr>
            <a:endParaRPr lang="en-GB" sz="1600" dirty="0"/>
          </a:p>
          <a:p>
            <a:endParaRPr lang="en-GB"/>
          </a:p>
        </p:txBody>
      </p:sp>
    </p:spTree>
    <p:extLst>
      <p:ext uri="{BB962C8B-B14F-4D97-AF65-F5344CB8AC3E}">
        <p14:creationId xmlns:p14="http://schemas.microsoft.com/office/powerpoint/2010/main" val="9365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1B7D-9BF1-4CCC-9DF2-4E3DA4989A68}"/>
              </a:ext>
            </a:extLst>
          </p:cNvPr>
          <p:cNvSpPr>
            <a:spLocks noGrp="1"/>
          </p:cNvSpPr>
          <p:nvPr>
            <p:ph type="title"/>
          </p:nvPr>
        </p:nvSpPr>
        <p:spPr>
          <a:xfrm>
            <a:off x="611739" y="343825"/>
            <a:ext cx="8290214" cy="1122300"/>
          </a:xfrm>
        </p:spPr>
        <p:txBody>
          <a:bodyPr>
            <a:normAutofit/>
          </a:bodyPr>
          <a:lstStyle/>
          <a:p>
            <a:r>
              <a:rPr lang="en-GB"/>
              <a:t>The ‘Assess’ questions – the challenges and opportunities </a:t>
            </a:r>
          </a:p>
        </p:txBody>
      </p:sp>
      <p:sp>
        <p:nvSpPr>
          <p:cNvPr id="9" name="Content Placeholder 8">
            <a:extLst>
              <a:ext uri="{FF2B5EF4-FFF2-40B4-BE49-F238E27FC236}">
                <a16:creationId xmlns:a16="http://schemas.microsoft.com/office/drawing/2014/main" id="{813ED988-75CC-44F6-9F38-42E8F9E11015}"/>
              </a:ext>
            </a:extLst>
          </p:cNvPr>
          <p:cNvSpPr>
            <a:spLocks noGrp="1"/>
          </p:cNvSpPr>
          <p:nvPr>
            <p:ph type="body" idx="1"/>
          </p:nvPr>
        </p:nvSpPr>
        <p:spPr>
          <a:xfrm>
            <a:off x="611740" y="1632560"/>
            <a:ext cx="7438566" cy="4534560"/>
          </a:xfrm>
        </p:spPr>
        <p:txBody>
          <a:bodyPr>
            <a:normAutofit/>
          </a:bodyPr>
          <a:lstStyle/>
          <a:p>
            <a:pPr marL="295275" indent="-285750">
              <a:lnSpc>
                <a:spcPct val="120000"/>
              </a:lnSpc>
              <a:buSzPct val="100000"/>
              <a:buFont typeface="Arial" panose="020B0604020202020204" pitchFamily="34" charset="0"/>
              <a:buChar char="•"/>
            </a:pPr>
            <a:r>
              <a:rPr lang="en-US" sz="1800">
                <a:solidFill>
                  <a:srgbClr val="000000"/>
                </a:solidFill>
                <a:latin typeface="Arial"/>
                <a:ea typeface="Open Sans"/>
                <a:cs typeface="Arial"/>
              </a:rPr>
              <a:t>Across the whole specification there are  9 ‘assess/evaluate’ questions (10 if we include the final 12-mark summative question on Paper 3).</a:t>
            </a:r>
            <a:endParaRPr lang="en-US" sz="1800">
              <a:latin typeface="Arial"/>
              <a:ea typeface="Open Sans"/>
              <a:cs typeface="Arial"/>
            </a:endParaRPr>
          </a:p>
          <a:p>
            <a:pPr marL="295275" indent="-285750">
              <a:lnSpc>
                <a:spcPct val="120000"/>
              </a:lnSpc>
              <a:buSzPct val="100000"/>
              <a:buFont typeface="Arial" panose="020B0604020202020204" pitchFamily="34" charset="0"/>
              <a:buChar char="•"/>
            </a:pPr>
            <a:r>
              <a:rPr lang="en-US" sz="1800">
                <a:solidFill>
                  <a:srgbClr val="000000"/>
                </a:solidFill>
                <a:latin typeface="Arial"/>
                <a:ea typeface="Open Sans"/>
                <a:cs typeface="Arial"/>
              </a:rPr>
              <a:t>Four of these are on Paper 2 – three of these four questions are tied to a resource, or resources, so combine AO4 and AO3.  </a:t>
            </a:r>
          </a:p>
          <a:p>
            <a:pPr marL="295275" indent="-285750">
              <a:lnSpc>
                <a:spcPct val="120000"/>
              </a:lnSpc>
              <a:buSzPct val="100000"/>
              <a:buFont typeface="Arial" panose="020B0604020202020204" pitchFamily="34" charset="0"/>
              <a:buChar char="•"/>
            </a:pPr>
            <a:r>
              <a:rPr lang="en-US" sz="1800">
                <a:solidFill>
                  <a:srgbClr val="000000"/>
                </a:solidFill>
                <a:latin typeface="Arial"/>
                <a:ea typeface="Open Sans"/>
                <a:cs typeface="Arial"/>
              </a:rPr>
              <a:t>The other question on one or other of the fieldwork options also combines AO3 and AO4 but has </a:t>
            </a:r>
            <a:r>
              <a:rPr lang="en-US" sz="1800" b="1">
                <a:solidFill>
                  <a:srgbClr val="000000"/>
                </a:solidFill>
                <a:latin typeface="Arial"/>
                <a:ea typeface="Open Sans"/>
                <a:cs typeface="Arial"/>
              </a:rPr>
              <a:t>no resource </a:t>
            </a:r>
            <a:r>
              <a:rPr lang="en-US" sz="1800">
                <a:solidFill>
                  <a:srgbClr val="000000"/>
                </a:solidFill>
                <a:latin typeface="Arial"/>
                <a:ea typeface="Open Sans"/>
                <a:cs typeface="Arial"/>
              </a:rPr>
              <a:t>relying on candidates' ability to 'communicate enquiry specific findings with (varying) levels of clarity’. In other words, an understanding of their familiar fieldwork.</a:t>
            </a:r>
          </a:p>
          <a:p>
            <a:pPr marL="295275" indent="-285750">
              <a:lnSpc>
                <a:spcPct val="120000"/>
              </a:lnSpc>
              <a:buSzPct val="100000"/>
              <a:buFont typeface="Arial" panose="020B0604020202020204" pitchFamily="34" charset="0"/>
              <a:buChar char="•"/>
            </a:pPr>
            <a:r>
              <a:rPr lang="en-US" sz="1800">
                <a:solidFill>
                  <a:srgbClr val="000000"/>
                </a:solidFill>
                <a:latin typeface="Arial"/>
                <a:ea typeface="Open Sans"/>
                <a:cs typeface="Arial"/>
              </a:rPr>
              <a:t>The 8-mark ‘Assess this or that aspect of your (familiar) fieldwork’ question was absent last year, for obvious reasons, returned in 2023. </a:t>
            </a:r>
          </a:p>
          <a:p>
            <a:endParaRPr lang="en-US" sz="1400">
              <a:solidFill>
                <a:srgbClr val="000000"/>
              </a:solidFill>
            </a:endParaRPr>
          </a:p>
        </p:txBody>
      </p:sp>
    </p:spTree>
    <p:extLst>
      <p:ext uri="{BB962C8B-B14F-4D97-AF65-F5344CB8AC3E}">
        <p14:creationId xmlns:p14="http://schemas.microsoft.com/office/powerpoint/2010/main" val="4224373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1B7D-9BF1-4CCC-9DF2-4E3DA4989A68}"/>
              </a:ext>
            </a:extLst>
          </p:cNvPr>
          <p:cNvSpPr>
            <a:spLocks noGrp="1"/>
          </p:cNvSpPr>
          <p:nvPr>
            <p:ph type="title"/>
          </p:nvPr>
        </p:nvSpPr>
        <p:spPr/>
        <p:txBody>
          <a:bodyPr>
            <a:normAutofit/>
          </a:bodyPr>
          <a:lstStyle/>
          <a:p>
            <a:r>
              <a:rPr lang="en-GB"/>
              <a:t>Assess questions – the ’familiar’ fieldwork question</a:t>
            </a:r>
          </a:p>
        </p:txBody>
      </p:sp>
      <p:sp>
        <p:nvSpPr>
          <p:cNvPr id="9" name="Content Placeholder 8">
            <a:extLst>
              <a:ext uri="{FF2B5EF4-FFF2-40B4-BE49-F238E27FC236}">
                <a16:creationId xmlns:a16="http://schemas.microsoft.com/office/drawing/2014/main" id="{813ED988-75CC-44F6-9F38-42E8F9E11015}"/>
              </a:ext>
            </a:extLst>
          </p:cNvPr>
          <p:cNvSpPr>
            <a:spLocks noGrp="1"/>
          </p:cNvSpPr>
          <p:nvPr>
            <p:ph type="body" idx="1"/>
          </p:nvPr>
        </p:nvSpPr>
        <p:spPr>
          <a:xfrm>
            <a:off x="611740" y="1632560"/>
            <a:ext cx="7797154" cy="4534560"/>
          </a:xfrm>
        </p:spPr>
        <p:txBody>
          <a:bodyPr>
            <a:normAutofit fontScale="62500" lnSpcReduction="20000"/>
          </a:bodyPr>
          <a:lstStyle/>
          <a:p>
            <a:pPr>
              <a:lnSpc>
                <a:spcPct val="130000"/>
              </a:lnSpc>
            </a:pPr>
            <a:r>
              <a:rPr lang="en-US" sz="2900">
                <a:solidFill>
                  <a:srgbClr val="000000"/>
                </a:solidFill>
                <a:latin typeface="Arial"/>
                <a:ea typeface="Open Sans"/>
                <a:cs typeface="Arial"/>
              </a:rPr>
              <a:t>There are six enquiry questions – candidates need to be familiar with these, set in the context of their own fieldwork experience in their two chosen environments (rivers or coasts, and either urban or rural).</a:t>
            </a:r>
          </a:p>
          <a:p>
            <a:pPr marL="508000" indent="-457200">
              <a:lnSpc>
                <a:spcPct val="130000"/>
              </a:lnSpc>
              <a:buSzPct val="100000"/>
              <a:buFont typeface="+mj-lt"/>
              <a:buAutoNum type="arabicPeriod"/>
            </a:pPr>
            <a:r>
              <a:rPr lang="en-US" sz="2900">
                <a:solidFill>
                  <a:srgbClr val="000000"/>
                </a:solidFill>
                <a:latin typeface="Arial"/>
                <a:ea typeface="Open Sans"/>
                <a:cs typeface="Arial"/>
              </a:rPr>
              <a:t>What is being investigated? What is the enquiry question?</a:t>
            </a:r>
          </a:p>
          <a:p>
            <a:pPr marL="508000" indent="-457200">
              <a:lnSpc>
                <a:spcPct val="130000"/>
              </a:lnSpc>
              <a:buSzPct val="100000"/>
              <a:buFont typeface="+mj-lt"/>
              <a:buAutoNum type="arabicPeriod"/>
            </a:pPr>
            <a:r>
              <a:rPr lang="en-US" sz="2900">
                <a:solidFill>
                  <a:srgbClr val="000000"/>
                </a:solidFill>
                <a:latin typeface="Arial"/>
                <a:ea typeface="Open Sans"/>
                <a:cs typeface="Arial"/>
              </a:rPr>
              <a:t>What techniques and methods were used to collect the data?</a:t>
            </a:r>
          </a:p>
          <a:p>
            <a:pPr marL="508000" indent="-457200">
              <a:lnSpc>
                <a:spcPct val="130000"/>
              </a:lnSpc>
              <a:buSzPct val="100000"/>
              <a:buFont typeface="+mj-lt"/>
              <a:buAutoNum type="arabicPeriod"/>
            </a:pPr>
            <a:r>
              <a:rPr lang="en-US" sz="2900">
                <a:solidFill>
                  <a:srgbClr val="000000"/>
                </a:solidFill>
                <a:latin typeface="Arial"/>
                <a:ea typeface="Open Sans"/>
                <a:cs typeface="Arial"/>
              </a:rPr>
              <a:t>How was that data presented?</a:t>
            </a:r>
          </a:p>
          <a:p>
            <a:pPr marL="508000" indent="-457200">
              <a:lnSpc>
                <a:spcPct val="130000"/>
              </a:lnSpc>
              <a:buSzPct val="100000"/>
              <a:buFont typeface="+mj-lt"/>
              <a:buAutoNum type="arabicPeriod"/>
            </a:pPr>
            <a:r>
              <a:rPr lang="en-US" sz="2900">
                <a:solidFill>
                  <a:srgbClr val="000000"/>
                </a:solidFill>
                <a:latin typeface="Arial"/>
                <a:ea typeface="Open Sans"/>
                <a:cs typeface="Arial"/>
              </a:rPr>
              <a:t>How was that data </a:t>
            </a:r>
            <a:r>
              <a:rPr lang="en-US" sz="2900" err="1">
                <a:solidFill>
                  <a:srgbClr val="000000"/>
                </a:solidFill>
                <a:latin typeface="Arial"/>
                <a:ea typeface="Open Sans"/>
                <a:cs typeface="Arial"/>
              </a:rPr>
              <a:t>analysed</a:t>
            </a:r>
            <a:r>
              <a:rPr lang="en-US" sz="2900">
                <a:solidFill>
                  <a:srgbClr val="000000"/>
                </a:solidFill>
                <a:latin typeface="Arial"/>
                <a:ea typeface="Open Sans"/>
                <a:cs typeface="Arial"/>
              </a:rPr>
              <a:t>? Were theories or models used in that analysis?</a:t>
            </a:r>
          </a:p>
          <a:p>
            <a:pPr marL="508000" indent="-457200">
              <a:lnSpc>
                <a:spcPct val="130000"/>
              </a:lnSpc>
              <a:buSzPct val="100000"/>
              <a:buFont typeface="+mj-lt"/>
              <a:buAutoNum type="arabicPeriod"/>
            </a:pPr>
            <a:r>
              <a:rPr lang="en-US" sz="2900">
                <a:solidFill>
                  <a:srgbClr val="000000"/>
                </a:solidFill>
                <a:latin typeface="Arial"/>
                <a:ea typeface="Open Sans"/>
                <a:cs typeface="Arial"/>
              </a:rPr>
              <a:t>What conclusions were drawn reflecting back on the original question?</a:t>
            </a:r>
          </a:p>
          <a:p>
            <a:pPr marL="508000" indent="-457200">
              <a:lnSpc>
                <a:spcPct val="130000"/>
              </a:lnSpc>
              <a:buSzPct val="100000"/>
              <a:buFont typeface="+mj-lt"/>
              <a:buAutoNum type="arabicPeriod"/>
            </a:pPr>
            <a:r>
              <a:rPr lang="en-US" sz="2900">
                <a:solidFill>
                  <a:srgbClr val="000000"/>
                </a:solidFill>
                <a:latin typeface="Arial"/>
                <a:ea typeface="Open Sans"/>
                <a:cs typeface="Arial"/>
              </a:rPr>
              <a:t>What were the strengths and weaknesses of the whole process?</a:t>
            </a:r>
            <a:endParaRPr lang="en-US" sz="2900">
              <a:solidFill>
                <a:srgbClr val="000000"/>
              </a:solidFill>
            </a:endParaRPr>
          </a:p>
        </p:txBody>
      </p:sp>
    </p:spTree>
    <p:extLst>
      <p:ext uri="{BB962C8B-B14F-4D97-AF65-F5344CB8AC3E}">
        <p14:creationId xmlns:p14="http://schemas.microsoft.com/office/powerpoint/2010/main" val="1138779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lnSpc>
                <a:spcPct val="110000"/>
              </a:lnSpc>
              <a:spcAft>
                <a:spcPts val="600"/>
              </a:spcAft>
            </a:pPr>
            <a:r>
              <a:rPr lang="en-US" sz="3200">
                <a:latin typeface="Arial" panose="020B0604020202020204" pitchFamily="34" charset="0"/>
                <a:ea typeface="Open Sans" panose="020B0606030504020204" pitchFamily="34" charset="0"/>
                <a:cs typeface="Arial" panose="020B0604020202020204" pitchFamily="34" charset="0"/>
              </a:rPr>
              <a:t>Session 2 – Delivering better performance on the ‘Explain...’ and ‘Assess…’ questions</a:t>
            </a:r>
          </a:p>
        </p:txBody>
      </p:sp>
    </p:spTree>
    <p:extLst>
      <p:ext uri="{BB962C8B-B14F-4D97-AF65-F5344CB8AC3E}">
        <p14:creationId xmlns:p14="http://schemas.microsoft.com/office/powerpoint/2010/main" val="396938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63F9-3ACE-E3DB-D73F-3A52E43A8CCC}"/>
              </a:ext>
            </a:extLst>
          </p:cNvPr>
          <p:cNvSpPr>
            <a:spLocks noGrp="1"/>
          </p:cNvSpPr>
          <p:nvPr>
            <p:ph type="title"/>
          </p:nvPr>
        </p:nvSpPr>
        <p:spPr/>
        <p:txBody>
          <a:bodyPr/>
          <a:lstStyle/>
          <a:p>
            <a:r>
              <a:rPr lang="en-GB"/>
              <a:t>A taxonomic note</a:t>
            </a:r>
          </a:p>
        </p:txBody>
      </p:sp>
      <p:sp>
        <p:nvSpPr>
          <p:cNvPr id="3" name="Text Placeholder 2">
            <a:extLst>
              <a:ext uri="{FF2B5EF4-FFF2-40B4-BE49-F238E27FC236}">
                <a16:creationId xmlns:a16="http://schemas.microsoft.com/office/drawing/2014/main" id="{10A8431C-3F82-581E-81CA-AE7D183659BC}"/>
              </a:ext>
            </a:extLst>
          </p:cNvPr>
          <p:cNvSpPr>
            <a:spLocks noGrp="1"/>
          </p:cNvSpPr>
          <p:nvPr>
            <p:ph type="body" idx="1"/>
          </p:nvPr>
        </p:nvSpPr>
        <p:spPr>
          <a:xfrm>
            <a:off x="611739" y="1632560"/>
            <a:ext cx="7196519" cy="4534560"/>
          </a:xfrm>
        </p:spPr>
        <p:txBody>
          <a:bodyPr>
            <a:normAutofit/>
          </a:bodyPr>
          <a:lstStyle/>
          <a:p>
            <a:pPr marL="0" indent="0">
              <a:lnSpc>
                <a:spcPct val="130000"/>
              </a:lnSpc>
              <a:buNone/>
            </a:pPr>
            <a:r>
              <a:rPr lang="en-GB" sz="1800" b="1">
                <a:latin typeface="Arial"/>
                <a:ea typeface="Open Sans"/>
                <a:cs typeface="Arial"/>
              </a:rPr>
              <a:t>Explain</a:t>
            </a:r>
          </a:p>
          <a:p>
            <a:pPr marL="0">
              <a:lnSpc>
                <a:spcPct val="130000"/>
              </a:lnSpc>
            </a:pPr>
            <a:r>
              <a:rPr lang="en-GB" sz="1800">
                <a:latin typeface="Arial"/>
                <a:ea typeface="Open Sans"/>
                <a:cs typeface="Arial"/>
              </a:rPr>
              <a:t>To explain something is to provide a reasoned explanation of how or why something occurs; this requires a justification/exemplification of a point. </a:t>
            </a:r>
            <a:endParaRPr lang="en-GB" sz="1800"/>
          </a:p>
          <a:p>
            <a:pPr marL="0" indent="0">
              <a:lnSpc>
                <a:spcPct val="130000"/>
              </a:lnSpc>
              <a:buNone/>
            </a:pPr>
            <a:endParaRPr lang="en-GB" sz="1800"/>
          </a:p>
          <a:p>
            <a:pPr marL="0" indent="0">
              <a:lnSpc>
                <a:spcPct val="130000"/>
              </a:lnSpc>
              <a:buNone/>
            </a:pPr>
            <a:r>
              <a:rPr lang="en-GB" sz="1800" b="1">
                <a:latin typeface="Arial"/>
                <a:ea typeface="Open Sans"/>
                <a:cs typeface="Arial"/>
              </a:rPr>
              <a:t>Assess</a:t>
            </a:r>
          </a:p>
          <a:p>
            <a:pPr marL="0">
              <a:lnSpc>
                <a:spcPct val="130000"/>
              </a:lnSpc>
            </a:pPr>
            <a:r>
              <a:rPr lang="en-GB" sz="1800">
                <a:latin typeface="Arial"/>
                <a:ea typeface="Open Sans"/>
                <a:cs typeface="Arial"/>
              </a:rPr>
              <a:t>Assessment involves the use of evidence to determine the relative significance of something having given consideration to all relevant factors and to identify which are – 'is or are'  most important. </a:t>
            </a:r>
            <a:endParaRPr lang="en-GB" sz="1800"/>
          </a:p>
        </p:txBody>
      </p:sp>
    </p:spTree>
    <p:extLst>
      <p:ext uri="{BB962C8B-B14F-4D97-AF65-F5344CB8AC3E}">
        <p14:creationId xmlns:p14="http://schemas.microsoft.com/office/powerpoint/2010/main" val="2768599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9E50-C0C3-E12B-583F-7D597E5621D7}"/>
              </a:ext>
            </a:extLst>
          </p:cNvPr>
          <p:cNvSpPr>
            <a:spLocks noGrp="1"/>
          </p:cNvSpPr>
          <p:nvPr>
            <p:ph type="title"/>
          </p:nvPr>
        </p:nvSpPr>
        <p:spPr/>
        <p:txBody>
          <a:bodyPr/>
          <a:lstStyle/>
          <a:p>
            <a:r>
              <a:rPr lang="en-GB"/>
              <a:t>2023 ‘Explain’ questions</a:t>
            </a:r>
          </a:p>
        </p:txBody>
      </p:sp>
      <p:sp>
        <p:nvSpPr>
          <p:cNvPr id="3" name="Text Placeholder 2">
            <a:extLst>
              <a:ext uri="{FF2B5EF4-FFF2-40B4-BE49-F238E27FC236}">
                <a16:creationId xmlns:a16="http://schemas.microsoft.com/office/drawing/2014/main" id="{AC1DCAA3-9D28-981D-0357-691DA61AB082}"/>
              </a:ext>
            </a:extLst>
          </p:cNvPr>
          <p:cNvSpPr>
            <a:spLocks noGrp="1"/>
          </p:cNvSpPr>
          <p:nvPr>
            <p:ph type="body" idx="1"/>
          </p:nvPr>
        </p:nvSpPr>
        <p:spPr>
          <a:xfrm>
            <a:off x="611740" y="1632560"/>
            <a:ext cx="7689578" cy="4534560"/>
          </a:xfrm>
        </p:spPr>
        <p:txBody>
          <a:bodyPr/>
          <a:lstStyle/>
          <a:p>
            <a:r>
              <a:rPr lang="en-GB">
                <a:latin typeface="Arial"/>
                <a:ea typeface="Open Sans"/>
                <a:cs typeface="Arial"/>
              </a:rPr>
              <a:t>In this part of the session we’ll look at five of the explain questions from the 2023 examination paper. Using a number of student answers, we will suggest ways in which candidates might improve their performance. </a:t>
            </a:r>
            <a:endParaRPr lang="en-GB"/>
          </a:p>
          <a:p>
            <a:r>
              <a:rPr lang="en-GB">
                <a:latin typeface="Arial"/>
                <a:ea typeface="Open Sans"/>
                <a:cs typeface="Arial"/>
              </a:rPr>
              <a:t>Each of these five questions was scaffolded meaning that candidates were directed to offer one or two reasons, or one reason for two different elements of the question. Each had a tariff of 4 marks.</a:t>
            </a:r>
          </a:p>
          <a:p>
            <a:pPr marL="393700" indent="-342900">
              <a:buSzPct val="100000"/>
              <a:buFont typeface="+mj-lt"/>
              <a:buAutoNum type="arabicPeriod"/>
            </a:pPr>
            <a:r>
              <a:rPr lang="en-GB"/>
              <a:t>Q2c – For a named coastal landscape, explain </a:t>
            </a:r>
            <a:r>
              <a:rPr lang="en-GB" b="1"/>
              <a:t>two</a:t>
            </a:r>
            <a:r>
              <a:rPr lang="en-GB"/>
              <a:t> ways in which human activity is causing change. (4)</a:t>
            </a:r>
          </a:p>
          <a:p>
            <a:pPr marL="393700" indent="-342900">
              <a:buSzPct val="100000"/>
              <a:buFont typeface="+mj-lt"/>
              <a:buAutoNum type="arabicPeriod"/>
            </a:pPr>
            <a:r>
              <a:rPr lang="en-GB"/>
              <a:t>Q3b – Explain </a:t>
            </a:r>
            <a:r>
              <a:rPr lang="en-GB" b="1"/>
              <a:t>one</a:t>
            </a:r>
            <a:r>
              <a:rPr lang="en-GB"/>
              <a:t> cost and </a:t>
            </a:r>
            <a:r>
              <a:rPr lang="en-GB" b="1"/>
              <a:t>one </a:t>
            </a:r>
            <a:r>
              <a:rPr lang="en-GB"/>
              <a:t>benefit of using hard engineering to manage river flood risk. (4)</a:t>
            </a:r>
          </a:p>
          <a:p>
            <a:pPr marL="393700" indent="-342900">
              <a:buSzPct val="100000"/>
              <a:buFont typeface="+mj-lt"/>
              <a:buAutoNum type="arabicPeriod"/>
            </a:pPr>
            <a:r>
              <a:rPr lang="en-GB">
                <a:latin typeface="Arial"/>
                <a:ea typeface="Open Sans"/>
                <a:cs typeface="Arial"/>
              </a:rPr>
              <a:t>Q5b – Explain </a:t>
            </a:r>
            <a:r>
              <a:rPr lang="en-GB" b="1">
                <a:latin typeface="Arial"/>
                <a:ea typeface="Open Sans"/>
                <a:cs typeface="Arial"/>
              </a:rPr>
              <a:t>two</a:t>
            </a:r>
            <a:r>
              <a:rPr lang="en-GB">
                <a:latin typeface="Arial"/>
                <a:ea typeface="Open Sans"/>
                <a:cs typeface="Arial"/>
              </a:rPr>
              <a:t> reasons for regional variations in ethnic diversity. (4)</a:t>
            </a:r>
          </a:p>
          <a:p>
            <a:pPr marL="393700" indent="-342900">
              <a:buSzPct val="100000"/>
              <a:buFont typeface="+mj-lt"/>
              <a:buAutoNum type="arabicPeriod"/>
            </a:pPr>
            <a:r>
              <a:rPr lang="en-GB">
                <a:latin typeface="Arial"/>
                <a:ea typeface="Open Sans"/>
                <a:cs typeface="Arial"/>
              </a:rPr>
              <a:t>Q6c – For a UK city that you have studied, explain</a:t>
            </a:r>
            <a:r>
              <a:rPr lang="en-GB" b="1">
                <a:latin typeface="Arial"/>
                <a:ea typeface="Open Sans"/>
                <a:cs typeface="Arial"/>
              </a:rPr>
              <a:t> two </a:t>
            </a:r>
            <a:r>
              <a:rPr lang="en-GB">
                <a:latin typeface="Arial"/>
                <a:ea typeface="Open Sans"/>
                <a:cs typeface="Arial"/>
              </a:rPr>
              <a:t>strategies that have been used to make urban living more sustainable. (4)</a:t>
            </a:r>
          </a:p>
          <a:p>
            <a:pPr marL="393700" indent="-342900">
              <a:buSzPct val="100000"/>
              <a:buFont typeface="+mj-lt"/>
              <a:buAutoNum type="arabicPeriod"/>
            </a:pPr>
            <a:r>
              <a:rPr lang="en-GB">
                <a:latin typeface="Arial"/>
                <a:ea typeface="Open Sans"/>
                <a:cs typeface="Arial"/>
              </a:rPr>
              <a:t>Q6d – For a UK city that you have studied, explain </a:t>
            </a:r>
            <a:r>
              <a:rPr lang="en-GB" b="1">
                <a:latin typeface="Arial"/>
                <a:ea typeface="Open Sans"/>
                <a:cs typeface="Arial"/>
              </a:rPr>
              <a:t>one</a:t>
            </a:r>
            <a:r>
              <a:rPr lang="en-GB">
                <a:latin typeface="Arial"/>
                <a:ea typeface="Open Sans"/>
                <a:cs typeface="Arial"/>
              </a:rPr>
              <a:t> reason why some parts of the city have experienced growth. (4)</a:t>
            </a:r>
          </a:p>
        </p:txBody>
      </p:sp>
    </p:spTree>
    <p:extLst>
      <p:ext uri="{BB962C8B-B14F-4D97-AF65-F5344CB8AC3E}">
        <p14:creationId xmlns:p14="http://schemas.microsoft.com/office/powerpoint/2010/main" val="100363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2A16-F558-402B-95F6-7FB012FA4F68}"/>
              </a:ext>
            </a:extLst>
          </p:cNvPr>
          <p:cNvSpPr>
            <a:spLocks noGrp="1"/>
          </p:cNvSpPr>
          <p:nvPr>
            <p:ph type="title"/>
          </p:nvPr>
        </p:nvSpPr>
        <p:spPr/>
        <p:txBody>
          <a:bodyPr/>
          <a:lstStyle/>
          <a:p>
            <a:r>
              <a:rPr lang="en-GB"/>
              <a:t>Delegate Poll</a:t>
            </a:r>
          </a:p>
        </p:txBody>
      </p:sp>
      <p:sp>
        <p:nvSpPr>
          <p:cNvPr id="3" name="Text Placeholder 2">
            <a:extLst>
              <a:ext uri="{FF2B5EF4-FFF2-40B4-BE49-F238E27FC236}">
                <a16:creationId xmlns:a16="http://schemas.microsoft.com/office/drawing/2014/main" id="{251670D7-0A8A-4FDB-3E57-A954F6B9C565}"/>
              </a:ext>
            </a:extLst>
          </p:cNvPr>
          <p:cNvSpPr>
            <a:spLocks noGrp="1"/>
          </p:cNvSpPr>
          <p:nvPr>
            <p:ph type="body" idx="1"/>
          </p:nvPr>
        </p:nvSpPr>
        <p:spPr>
          <a:xfrm>
            <a:off x="611740" y="1632560"/>
            <a:ext cx="7590966" cy="4534560"/>
          </a:xfrm>
        </p:spPr>
        <p:txBody>
          <a:bodyPr/>
          <a:lstStyle/>
          <a:p>
            <a:pPr marL="50800" indent="0">
              <a:buNone/>
            </a:pPr>
            <a:r>
              <a:rPr lang="en-GB"/>
              <a:t>In broad terms which of Sections A and B do your candidates find easier?</a:t>
            </a:r>
          </a:p>
          <a:p>
            <a:pPr marL="50800" indent="0">
              <a:buNone/>
            </a:pPr>
            <a:endParaRPr lang="en-GB"/>
          </a:p>
          <a:p>
            <a:pPr marL="50800" indent="0">
              <a:buNone/>
            </a:pPr>
            <a:r>
              <a:rPr lang="en-GB"/>
              <a:t>A – Section A – the Physical Geography</a:t>
            </a:r>
          </a:p>
          <a:p>
            <a:pPr marL="50800" indent="0">
              <a:buNone/>
            </a:pPr>
            <a:r>
              <a:rPr lang="en-GB"/>
              <a:t>B – Section B – the Human Geography</a:t>
            </a:r>
          </a:p>
          <a:p>
            <a:pPr marL="50800" indent="0">
              <a:buNone/>
            </a:pPr>
            <a:r>
              <a:rPr lang="en-GB"/>
              <a:t>C – Neither – about the same</a:t>
            </a:r>
          </a:p>
          <a:p>
            <a:pPr marL="50800" indent="0">
              <a:buNone/>
            </a:pPr>
            <a:endParaRPr lang="en-GB"/>
          </a:p>
        </p:txBody>
      </p:sp>
    </p:spTree>
    <p:extLst>
      <p:ext uri="{BB962C8B-B14F-4D97-AF65-F5344CB8AC3E}">
        <p14:creationId xmlns:p14="http://schemas.microsoft.com/office/powerpoint/2010/main" val="3909704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D0C4-37BD-0809-FF92-3BF82B3FF837}"/>
              </a:ext>
            </a:extLst>
          </p:cNvPr>
          <p:cNvSpPr>
            <a:spLocks noGrp="1"/>
          </p:cNvSpPr>
          <p:nvPr>
            <p:ph type="title"/>
          </p:nvPr>
        </p:nvSpPr>
        <p:spPr/>
        <p:txBody>
          <a:bodyPr/>
          <a:lstStyle/>
          <a:p>
            <a:r>
              <a:rPr lang="en-GB"/>
              <a:t>Example 1</a:t>
            </a:r>
          </a:p>
        </p:txBody>
      </p:sp>
      <p:sp>
        <p:nvSpPr>
          <p:cNvPr id="3" name="Text Placeholder 2">
            <a:extLst>
              <a:ext uri="{FF2B5EF4-FFF2-40B4-BE49-F238E27FC236}">
                <a16:creationId xmlns:a16="http://schemas.microsoft.com/office/drawing/2014/main" id="{E1E8D8DD-0770-A7B8-EC52-82DE73B79237}"/>
              </a:ext>
            </a:extLst>
          </p:cNvPr>
          <p:cNvSpPr>
            <a:spLocks noGrp="1"/>
          </p:cNvSpPr>
          <p:nvPr>
            <p:ph type="body" idx="1"/>
          </p:nvPr>
        </p:nvSpPr>
        <p:spPr>
          <a:xfrm>
            <a:off x="611739" y="1632559"/>
            <a:ext cx="8339887" cy="4682323"/>
          </a:xfrm>
        </p:spPr>
        <p:txBody>
          <a:bodyPr>
            <a:noAutofit/>
          </a:bodyPr>
          <a:lstStyle/>
          <a:p>
            <a:pPr marL="0">
              <a:lnSpc>
                <a:spcPct val="130000"/>
              </a:lnSpc>
            </a:pPr>
            <a:r>
              <a:rPr lang="en-GB"/>
              <a:t>Q2c – For a named coastal landscape, explain </a:t>
            </a:r>
            <a:r>
              <a:rPr lang="en-GB" b="1"/>
              <a:t>two</a:t>
            </a:r>
            <a:r>
              <a:rPr lang="en-GB"/>
              <a:t> ways in which human activity is causing change. (4)</a:t>
            </a:r>
          </a:p>
          <a:p>
            <a:pPr marL="283845" indent="-283845">
              <a:buSzPct val="100000"/>
              <a:buFont typeface="Arial" panose="020B0604020202020204" pitchFamily="34" charset="0"/>
              <a:buChar char="•"/>
            </a:pPr>
            <a:r>
              <a:rPr lang="en-GB">
                <a:effectLst/>
                <a:latin typeface="Arial"/>
                <a:ea typeface="Calibri" panose="020F0502020204030204" pitchFamily="34" charset="0"/>
                <a:cs typeface="Arial"/>
              </a:rPr>
              <a:t>The wording of the question is lifted directly from the specification</a:t>
            </a:r>
            <a:r>
              <a:rPr lang="en-GB">
                <a:latin typeface="Arial"/>
                <a:ea typeface="Calibri" panose="020F0502020204030204" pitchFamily="34" charset="0"/>
                <a:cs typeface="Arial"/>
              </a:rPr>
              <a:t>,</a:t>
            </a:r>
            <a:r>
              <a:rPr lang="en-GB">
                <a:effectLst/>
                <a:latin typeface="Arial"/>
                <a:ea typeface="Calibri" panose="020F0502020204030204" pitchFamily="34" charset="0"/>
                <a:cs typeface="Arial"/>
              </a:rPr>
              <a:t> but </a:t>
            </a:r>
            <a:r>
              <a:rPr lang="en-GB">
                <a:latin typeface="Arial"/>
                <a:ea typeface="Calibri" panose="020F0502020204030204" pitchFamily="34" charset="0"/>
                <a:cs typeface="Arial"/>
              </a:rPr>
              <a:t>a</a:t>
            </a:r>
            <a:r>
              <a:rPr lang="en-GB">
                <a:effectLst/>
                <a:latin typeface="Arial"/>
                <a:ea typeface="Calibri" panose="020F0502020204030204" pitchFamily="34" charset="0"/>
                <a:cs typeface="Arial"/>
              </a:rPr>
              <a:t> significant number of candidates struggled to </a:t>
            </a:r>
            <a:r>
              <a:rPr lang="en-GB">
                <a:latin typeface="Arial"/>
                <a:ea typeface="Calibri" panose="020F0502020204030204" pitchFamily="34" charset="0"/>
                <a:cs typeface="Arial"/>
              </a:rPr>
              <a:t>know what</a:t>
            </a:r>
            <a:r>
              <a:rPr lang="en-GB">
                <a:effectLst/>
                <a:latin typeface="Arial"/>
                <a:ea typeface="Calibri" panose="020F0502020204030204" pitchFamily="34" charset="0"/>
                <a:cs typeface="Arial"/>
              </a:rPr>
              <a:t> to say.</a:t>
            </a:r>
            <a:r>
              <a:rPr lang="en-GB">
                <a:latin typeface="Arial"/>
                <a:ea typeface="Calibri" panose="020F0502020204030204" pitchFamily="34" charset="0"/>
                <a:cs typeface="Arial"/>
              </a:rPr>
              <a:t> </a:t>
            </a:r>
          </a:p>
          <a:p>
            <a:pPr marL="283845" indent="-283845">
              <a:buSzPct val="100000"/>
              <a:buFont typeface="Arial" panose="020B0604020202020204" pitchFamily="34" charset="0"/>
              <a:buChar char="•"/>
            </a:pPr>
            <a:r>
              <a:rPr lang="en-GB">
                <a:ea typeface="Calibri" panose="020F0502020204030204" pitchFamily="34" charset="0"/>
              </a:rPr>
              <a:t>The</a:t>
            </a:r>
            <a:r>
              <a:rPr lang="en-GB">
                <a:effectLst/>
                <a:ea typeface="Calibri" panose="020F0502020204030204" pitchFamily="34" charset="0"/>
              </a:rPr>
              <a:t> idea of a ‘landscape’ proved challenging, although it would have been sufficient to comment that both urban and rural landscapes are human creations.</a:t>
            </a:r>
            <a:r>
              <a:rPr lang="en-GB">
                <a:ea typeface="Calibri" panose="020F0502020204030204" pitchFamily="34" charset="0"/>
              </a:rPr>
              <a:t> </a:t>
            </a:r>
          </a:p>
          <a:p>
            <a:pPr marL="283845" indent="-283845">
              <a:buSzPct val="100000"/>
              <a:buFont typeface="Arial" panose="020B0604020202020204" pitchFamily="34" charset="0"/>
              <a:buChar char="•"/>
            </a:pPr>
            <a:r>
              <a:rPr lang="en-GB">
                <a:ea typeface="Calibri" panose="020F0502020204030204" pitchFamily="34" charset="0"/>
              </a:rPr>
              <a:t>The term </a:t>
            </a:r>
            <a:r>
              <a:rPr lang="en-GB">
                <a:effectLst/>
                <a:ea typeface="Calibri" panose="020F0502020204030204" pitchFamily="34" charset="0"/>
              </a:rPr>
              <a:t>‘landscapes’ recurs in many places in both Topic 4 and Topic 5, not least in the titles of those topics, </a:t>
            </a:r>
            <a:r>
              <a:rPr lang="en-GB">
                <a:ea typeface="Calibri" panose="020F0502020204030204" pitchFamily="34" charset="0"/>
              </a:rPr>
              <a:t>so candidates should be confident with what constitutes a landscape. </a:t>
            </a:r>
            <a:endParaRPr lang="en-GB"/>
          </a:p>
          <a:p>
            <a:pPr marL="283845" indent="-283845">
              <a:buSzPct val="100000"/>
              <a:buFont typeface="Arial" panose="020B0604020202020204" pitchFamily="34" charset="0"/>
              <a:buChar char="•"/>
            </a:pPr>
            <a:r>
              <a:rPr lang="en-GB">
                <a:latin typeface="Arial"/>
                <a:ea typeface="Calibri" panose="020F0502020204030204" pitchFamily="34" charset="0"/>
                <a:cs typeface="Arial"/>
              </a:rPr>
              <a:t>4.4a</a:t>
            </a:r>
            <a:r>
              <a:rPr lang="en-GB">
                <a:effectLst/>
                <a:latin typeface="Arial"/>
                <a:ea typeface="Calibri" panose="020F0502020204030204" pitchFamily="34" charset="0"/>
                <a:cs typeface="Arial"/>
              </a:rPr>
              <a:t>: </a:t>
            </a:r>
            <a:r>
              <a:rPr lang="en-GB">
                <a:latin typeface="Arial"/>
                <a:ea typeface="Calibri" panose="020F0502020204030204" pitchFamily="34" charset="0"/>
                <a:cs typeface="Arial"/>
              </a:rPr>
              <a:t>The </a:t>
            </a:r>
            <a:r>
              <a:rPr lang="en-GB" b="1">
                <a:effectLst/>
                <a:latin typeface="Arial"/>
                <a:ea typeface="Calibri" panose="020F0502020204030204" pitchFamily="34" charset="0"/>
                <a:cs typeface="Arial"/>
              </a:rPr>
              <a:t>human activities </a:t>
            </a:r>
            <a:r>
              <a:rPr lang="en-GB">
                <a:effectLst/>
                <a:latin typeface="Arial"/>
                <a:ea typeface="Calibri" panose="020F0502020204030204" pitchFamily="34" charset="0"/>
                <a:cs typeface="Arial"/>
              </a:rPr>
              <a:t>prompted by the specification are ‘development, agriculture, industry, coastal management’.</a:t>
            </a:r>
            <a:r>
              <a:rPr lang="en-GB">
                <a:latin typeface="Arial"/>
                <a:ea typeface="Calibri" panose="020F0502020204030204" pitchFamily="34" charset="0"/>
                <a:cs typeface="Arial"/>
              </a:rPr>
              <a:t> </a:t>
            </a:r>
            <a:endParaRPr lang="en-GB">
              <a:effectLst/>
              <a:ea typeface="Calibri" panose="020F0502020204030204" pitchFamily="34" charset="0"/>
            </a:endParaRPr>
          </a:p>
          <a:p>
            <a:pPr marL="283845" indent="-283845">
              <a:buSzPct val="100000"/>
              <a:buFont typeface="Arial" panose="020B0604020202020204" pitchFamily="34" charset="0"/>
              <a:buChar char="•"/>
            </a:pPr>
            <a:r>
              <a:rPr lang="en-GB">
                <a:ea typeface="Calibri" panose="020F0502020204030204" pitchFamily="34" charset="0"/>
              </a:rPr>
              <a:t>Coastal management was by far the most popular choice.</a:t>
            </a:r>
          </a:p>
          <a:p>
            <a:pPr marL="283845" indent="-283845">
              <a:buSzPct val="100000"/>
              <a:buFont typeface="Arial" panose="020B0604020202020204" pitchFamily="34" charset="0"/>
              <a:buChar char="•"/>
            </a:pPr>
            <a:r>
              <a:rPr lang="en-GB">
                <a:latin typeface="Arial"/>
                <a:ea typeface="Calibri" panose="020F0502020204030204" pitchFamily="34" charset="0"/>
                <a:cs typeface="Arial"/>
              </a:rPr>
              <a:t>Of these five questions 'Coastal management' had the lowest mean mark (1.75). It was the only one with a modal mark of 0 – the strong suspicion is that some candidates did not recognise that coastal management was a legitimate ‘human activity’.</a:t>
            </a:r>
          </a:p>
        </p:txBody>
      </p:sp>
    </p:spTree>
    <p:extLst>
      <p:ext uri="{BB962C8B-B14F-4D97-AF65-F5344CB8AC3E}">
        <p14:creationId xmlns:p14="http://schemas.microsoft.com/office/powerpoint/2010/main" val="2622018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FBBD-2EE3-F8C1-B62B-4A2AD4D3EE2B}"/>
              </a:ext>
            </a:extLst>
          </p:cNvPr>
          <p:cNvSpPr>
            <a:spLocks noGrp="1"/>
          </p:cNvSpPr>
          <p:nvPr>
            <p:ph type="title"/>
          </p:nvPr>
        </p:nvSpPr>
        <p:spPr/>
        <p:txBody>
          <a:bodyPr/>
          <a:lstStyle/>
          <a:p>
            <a:r>
              <a:rPr lang="en-GB"/>
              <a:t>Example 2</a:t>
            </a:r>
          </a:p>
        </p:txBody>
      </p:sp>
      <p:sp>
        <p:nvSpPr>
          <p:cNvPr id="3" name="Text Placeholder 2">
            <a:extLst>
              <a:ext uri="{FF2B5EF4-FFF2-40B4-BE49-F238E27FC236}">
                <a16:creationId xmlns:a16="http://schemas.microsoft.com/office/drawing/2014/main" id="{939006CA-058A-4412-5802-BD95BF8C917D}"/>
              </a:ext>
            </a:extLst>
          </p:cNvPr>
          <p:cNvSpPr>
            <a:spLocks noGrp="1"/>
          </p:cNvSpPr>
          <p:nvPr>
            <p:ph type="body" idx="1"/>
          </p:nvPr>
        </p:nvSpPr>
        <p:spPr>
          <a:xfrm>
            <a:off x="611739" y="1632560"/>
            <a:ext cx="8218496" cy="4534560"/>
          </a:xfrm>
          <a:solidFill>
            <a:schemeClr val="bg1"/>
          </a:solidFill>
        </p:spPr>
        <p:txBody>
          <a:bodyPr spcFirstLastPara="1" vert="horz" wrap="square" lIns="91425" tIns="91425" rIns="91425" bIns="91425" rtlCol="0" anchor="t" anchorCtr="0">
            <a:noAutofit/>
          </a:bodyPr>
          <a:lstStyle/>
          <a:p>
            <a:pPr marL="0">
              <a:lnSpc>
                <a:spcPct val="130000"/>
              </a:lnSpc>
            </a:pPr>
            <a:r>
              <a:rPr lang="en-GB">
                <a:latin typeface="Arial"/>
                <a:ea typeface="Open Sans"/>
                <a:cs typeface="Arial"/>
              </a:rPr>
              <a:t>Q3b – Explain </a:t>
            </a:r>
            <a:r>
              <a:rPr lang="en-GB" b="1">
                <a:latin typeface="Arial"/>
                <a:ea typeface="Open Sans"/>
                <a:cs typeface="Arial"/>
              </a:rPr>
              <a:t>one</a:t>
            </a:r>
            <a:r>
              <a:rPr lang="en-GB">
                <a:latin typeface="Arial"/>
                <a:ea typeface="Open Sans"/>
                <a:cs typeface="Arial"/>
              </a:rPr>
              <a:t> cost and </a:t>
            </a:r>
            <a:r>
              <a:rPr lang="en-GB" b="1">
                <a:latin typeface="Arial"/>
                <a:ea typeface="Open Sans"/>
                <a:cs typeface="Arial"/>
              </a:rPr>
              <a:t>one </a:t>
            </a:r>
            <a:r>
              <a:rPr lang="en-GB">
                <a:latin typeface="Arial"/>
                <a:ea typeface="Open Sans"/>
                <a:cs typeface="Arial"/>
              </a:rPr>
              <a:t>benefit of using hard engineering to manage river flood risk. (4)</a:t>
            </a:r>
          </a:p>
          <a:p>
            <a:pPr marL="285750" indent="-285750">
              <a:buSzPct val="100000"/>
              <a:buFont typeface="Arial" panose="020B0604020202020204" pitchFamily="34" charset="0"/>
              <a:buChar char="•"/>
            </a:pPr>
            <a:r>
              <a:rPr lang="en-GB">
                <a:latin typeface="Arial"/>
                <a:ea typeface="Open Sans"/>
                <a:cs typeface="Arial"/>
              </a:rPr>
              <a:t>The equivalent 2022 question was – ‘For or a named UK river, explain why </a:t>
            </a:r>
            <a:r>
              <a:rPr lang="en-GB" b="1">
                <a:latin typeface="Arial"/>
                <a:ea typeface="Open Sans"/>
                <a:cs typeface="Arial"/>
              </a:rPr>
              <a:t>sediment load and velocity </a:t>
            </a:r>
            <a:r>
              <a:rPr lang="en-GB">
                <a:latin typeface="Arial"/>
                <a:ea typeface="Open Sans"/>
                <a:cs typeface="Arial"/>
              </a:rPr>
              <a:t>change along its course’ – this produced a mean mark of 1.28 and 45% of candidates scored 0. </a:t>
            </a:r>
            <a:endParaRPr lang="en-GB"/>
          </a:p>
          <a:p>
            <a:pPr marL="285750" indent="-285750">
              <a:buSzPct val="100000"/>
              <a:buFont typeface="Arial" panose="020B0604020202020204" pitchFamily="34" charset="0"/>
              <a:buChar char="•"/>
            </a:pPr>
            <a:r>
              <a:rPr lang="en-GB">
                <a:latin typeface="Arial"/>
                <a:ea typeface="Open Sans"/>
                <a:cs typeface="Arial"/>
              </a:rPr>
              <a:t>The 2023 question generated a mean of 2.81 and nearly 40% scored the modal mark of 4.    </a:t>
            </a:r>
            <a:endParaRPr lang="en-GB"/>
          </a:p>
          <a:p>
            <a:pPr marL="285750" indent="-285750">
              <a:buSzPct val="100000"/>
              <a:buFont typeface="Arial" panose="020B0604020202020204" pitchFamily="34" charset="0"/>
              <a:buChar char="•"/>
            </a:pPr>
            <a:r>
              <a:rPr lang="en-GB">
                <a:latin typeface="Arial"/>
                <a:ea typeface="Open Sans"/>
                <a:cs typeface="Arial"/>
              </a:rPr>
              <a:t>The lesson here is self-evident – physical processes are less well understood than types of management. </a:t>
            </a:r>
          </a:p>
          <a:p>
            <a:pPr marL="285750" indent="-285750">
              <a:buSzPct val="100000"/>
              <a:buFont typeface="Arial" panose="020B0604020202020204" pitchFamily="34" charset="0"/>
              <a:buChar char="•"/>
            </a:pPr>
            <a:r>
              <a:rPr lang="en-GB">
                <a:latin typeface="Arial"/>
                <a:ea typeface="Open Sans"/>
                <a:cs typeface="Arial"/>
              </a:rPr>
              <a:t>It is also pertinent to suggest that both the physical processes and the human activities that modify those processes, and associated landscapes, should be embedded in the fieldwork experience. This is true for centres choosing the coastal fieldwork option and those choosing to ‘investigate river processes and pressures’.  </a:t>
            </a:r>
          </a:p>
          <a:p>
            <a:pPr marL="0"/>
            <a:endParaRPr lang="en-GB"/>
          </a:p>
          <a:p>
            <a:pPr marL="0">
              <a:lnSpc>
                <a:spcPct val="130000"/>
              </a:lnSpc>
            </a:pPr>
            <a:endParaRPr lang="en-GB"/>
          </a:p>
        </p:txBody>
      </p:sp>
    </p:spTree>
    <p:extLst>
      <p:ext uri="{BB962C8B-B14F-4D97-AF65-F5344CB8AC3E}">
        <p14:creationId xmlns:p14="http://schemas.microsoft.com/office/powerpoint/2010/main" val="1783848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EB0C-5EA2-0DDE-DC9C-76A4C07A8FC9}"/>
              </a:ext>
            </a:extLst>
          </p:cNvPr>
          <p:cNvSpPr>
            <a:spLocks noGrp="1"/>
          </p:cNvSpPr>
          <p:nvPr>
            <p:ph type="title"/>
          </p:nvPr>
        </p:nvSpPr>
        <p:spPr/>
        <p:txBody>
          <a:bodyPr/>
          <a:lstStyle/>
          <a:p>
            <a:r>
              <a:rPr lang="en-GB"/>
              <a:t>Example 3</a:t>
            </a:r>
          </a:p>
        </p:txBody>
      </p:sp>
      <p:sp>
        <p:nvSpPr>
          <p:cNvPr id="3" name="Text Placeholder 2">
            <a:extLst>
              <a:ext uri="{FF2B5EF4-FFF2-40B4-BE49-F238E27FC236}">
                <a16:creationId xmlns:a16="http://schemas.microsoft.com/office/drawing/2014/main" id="{356116E5-19A6-2F4E-A4A7-C5CA0A91F4B0}"/>
              </a:ext>
            </a:extLst>
          </p:cNvPr>
          <p:cNvSpPr>
            <a:spLocks noGrp="1"/>
          </p:cNvSpPr>
          <p:nvPr>
            <p:ph type="body" idx="1"/>
          </p:nvPr>
        </p:nvSpPr>
        <p:spPr>
          <a:xfrm>
            <a:off x="611740" y="1632560"/>
            <a:ext cx="8024254" cy="4534560"/>
          </a:xfrm>
          <a:solidFill>
            <a:schemeClr val="bg1"/>
          </a:solidFill>
        </p:spPr>
        <p:txBody>
          <a:bodyPr spcFirstLastPara="1" vert="horz" wrap="square" lIns="91425" tIns="91425" rIns="91425" bIns="91425" rtlCol="0" anchor="t" anchorCtr="0">
            <a:noAutofit/>
          </a:bodyPr>
          <a:lstStyle/>
          <a:p>
            <a:pPr marL="0">
              <a:lnSpc>
                <a:spcPct val="130000"/>
              </a:lnSpc>
            </a:pPr>
            <a:r>
              <a:rPr lang="en-GB"/>
              <a:t>Q5b – Explain two reasons for regional variations in ethnic diversity. (4)</a:t>
            </a:r>
          </a:p>
          <a:p>
            <a:pPr marL="285750" indent="-285750">
              <a:buSzPct val="100000"/>
              <a:buFont typeface="Arial" panose="020B0604020202020204" pitchFamily="34" charset="0"/>
              <a:buChar char="•"/>
            </a:pPr>
            <a:r>
              <a:rPr lang="en-GB">
                <a:latin typeface="Arial"/>
                <a:ea typeface="Open Sans"/>
                <a:cs typeface="Arial"/>
              </a:rPr>
              <a:t>The modal mark for this question was 2 and the mean 2.15 – the same mode as in 2022 but a higher mean (2022 = 1.62).   </a:t>
            </a:r>
          </a:p>
          <a:p>
            <a:pPr marL="285750" indent="-285750">
              <a:buSzPct val="100000"/>
              <a:buFont typeface="Arial" panose="020B0604020202020204" pitchFamily="34" charset="0"/>
              <a:buChar char="•"/>
            </a:pPr>
            <a:r>
              <a:rPr lang="en-GB">
                <a:latin typeface="Arial"/>
                <a:ea typeface="Open Sans"/>
                <a:cs typeface="Arial"/>
              </a:rPr>
              <a:t>The 2022 question was ‘Explain two ways in which </a:t>
            </a:r>
            <a:r>
              <a:rPr lang="en-GB" b="1">
                <a:latin typeface="Arial"/>
                <a:ea typeface="Open Sans"/>
                <a:cs typeface="Arial"/>
              </a:rPr>
              <a:t>international migration </a:t>
            </a:r>
            <a:r>
              <a:rPr lang="en-GB">
                <a:latin typeface="Arial"/>
                <a:ea typeface="Open Sans"/>
                <a:cs typeface="Arial"/>
              </a:rPr>
              <a:t>has changed the </a:t>
            </a:r>
            <a:r>
              <a:rPr lang="en-GB" b="1">
                <a:latin typeface="Arial"/>
                <a:ea typeface="Open Sans"/>
                <a:cs typeface="Arial"/>
              </a:rPr>
              <a:t>population geography </a:t>
            </a:r>
            <a:r>
              <a:rPr lang="en-GB">
                <a:latin typeface="Arial"/>
                <a:ea typeface="Open Sans"/>
                <a:cs typeface="Arial"/>
              </a:rPr>
              <a:t>of the UK.’ – similar but without the ‘assistance’ offered to the 2023 cohort </a:t>
            </a:r>
            <a:endParaRPr lang="en-GB"/>
          </a:p>
          <a:p>
            <a:pPr marL="285750" indent="-285750">
              <a:buSzPct val="100000"/>
              <a:buFont typeface="Arial" panose="020B0604020202020204" pitchFamily="34" charset="0"/>
              <a:buChar char="•"/>
            </a:pPr>
            <a:r>
              <a:rPr lang="en-GB">
                <a:latin typeface="Arial"/>
                <a:ea typeface="Open Sans"/>
                <a:cs typeface="Arial"/>
              </a:rPr>
              <a:t>The ‘assistance’ was that there was no ‘geographical terminology’ –</a:t>
            </a:r>
            <a:r>
              <a:rPr lang="en-GB">
                <a:solidFill>
                  <a:srgbClr val="FF0000"/>
                </a:solidFill>
                <a:latin typeface="Arial"/>
                <a:ea typeface="Open Sans"/>
                <a:cs typeface="Arial"/>
              </a:rPr>
              <a:t> </a:t>
            </a:r>
            <a:r>
              <a:rPr lang="en-GB">
                <a:latin typeface="Arial"/>
                <a:ea typeface="Open Sans"/>
                <a:cs typeface="Arial"/>
              </a:rPr>
              <a:t>hurdle to be cleared in 2023 because the previous question included a table showing the ethnic structure of London and the North-East of the UK.</a:t>
            </a:r>
          </a:p>
          <a:p>
            <a:pPr marL="285750" indent="-285750">
              <a:buSzPct val="100000"/>
              <a:buFont typeface="Arial" panose="020B0604020202020204" pitchFamily="34" charset="0"/>
              <a:buChar char="•"/>
            </a:pPr>
            <a:r>
              <a:rPr lang="en-GB">
                <a:latin typeface="Arial"/>
                <a:ea typeface="Open Sans"/>
                <a:cs typeface="Arial"/>
              </a:rPr>
              <a:t>The most popular ‘reason’ offered was employment opportunities. </a:t>
            </a:r>
            <a:endParaRPr lang="en-GB"/>
          </a:p>
          <a:p>
            <a:pPr marL="285750" indent="-285750">
              <a:buSzPct val="100000"/>
              <a:buFont typeface="Arial" panose="020B0604020202020204" pitchFamily="34" charset="0"/>
              <a:buChar char="•"/>
            </a:pPr>
            <a:r>
              <a:rPr lang="en-GB">
                <a:latin typeface="Arial"/>
                <a:ea typeface="Open Sans"/>
                <a:cs typeface="Arial"/>
              </a:rPr>
              <a:t>A significant number of responses struggled with a second reason but those that identified one, usually the culture of places, tended to develop it successfully. </a:t>
            </a:r>
            <a:br>
              <a:rPr lang="en-GB">
                <a:latin typeface="Arial"/>
                <a:ea typeface="Open Sans"/>
                <a:cs typeface="Arial"/>
              </a:rPr>
            </a:br>
            <a:r>
              <a:rPr lang="en-GB">
                <a:latin typeface="Arial"/>
                <a:ea typeface="Open Sans"/>
                <a:cs typeface="Arial"/>
              </a:rPr>
              <a:t>25% of candidates reached 4/4 in marked contrast to the 10% who achieved that in 2022 (this explains the lower mean). </a:t>
            </a:r>
            <a:endParaRPr lang="en-GB"/>
          </a:p>
          <a:p>
            <a:pPr marL="0">
              <a:buSzPct val="100000"/>
            </a:pPr>
            <a:endParaRPr lang="en-GB"/>
          </a:p>
        </p:txBody>
      </p:sp>
    </p:spTree>
    <p:extLst>
      <p:ext uri="{BB962C8B-B14F-4D97-AF65-F5344CB8AC3E}">
        <p14:creationId xmlns:p14="http://schemas.microsoft.com/office/powerpoint/2010/main" val="1353786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AE87-CB24-CBAC-032A-95ECCB24CB46}"/>
              </a:ext>
            </a:extLst>
          </p:cNvPr>
          <p:cNvSpPr>
            <a:spLocks noGrp="1"/>
          </p:cNvSpPr>
          <p:nvPr>
            <p:ph type="title"/>
          </p:nvPr>
        </p:nvSpPr>
        <p:spPr/>
        <p:txBody>
          <a:bodyPr/>
          <a:lstStyle/>
          <a:p>
            <a:r>
              <a:rPr lang="en-GB"/>
              <a:t>Example 4</a:t>
            </a:r>
          </a:p>
        </p:txBody>
      </p:sp>
      <p:sp>
        <p:nvSpPr>
          <p:cNvPr id="3" name="Text Placeholder 2">
            <a:extLst>
              <a:ext uri="{FF2B5EF4-FFF2-40B4-BE49-F238E27FC236}">
                <a16:creationId xmlns:a16="http://schemas.microsoft.com/office/drawing/2014/main" id="{9A6411F0-A110-5A1D-D6DE-C6160FADC2E1}"/>
              </a:ext>
            </a:extLst>
          </p:cNvPr>
          <p:cNvSpPr>
            <a:spLocks noGrp="1"/>
          </p:cNvSpPr>
          <p:nvPr>
            <p:ph type="body" idx="1"/>
          </p:nvPr>
        </p:nvSpPr>
        <p:spPr>
          <a:xfrm>
            <a:off x="611740" y="1632560"/>
            <a:ext cx="7824048" cy="4534560"/>
          </a:xfrm>
          <a:solidFill>
            <a:schemeClr val="bg1"/>
          </a:solidFill>
        </p:spPr>
        <p:txBody>
          <a:bodyPr spcFirstLastPara="1" vert="horz" wrap="square" lIns="91425" tIns="91425" rIns="91425" bIns="91425" rtlCol="0" anchor="t" anchorCtr="0">
            <a:noAutofit/>
          </a:bodyPr>
          <a:lstStyle/>
          <a:p>
            <a:pPr marL="0"/>
            <a:r>
              <a:rPr lang="en-GB">
                <a:latin typeface="Arial"/>
                <a:ea typeface="Open Sans"/>
                <a:cs typeface="Arial"/>
              </a:rPr>
              <a:t>Q6c – For a UK city that you have studied, explain</a:t>
            </a:r>
            <a:r>
              <a:rPr lang="en-GB" b="1">
                <a:latin typeface="Arial"/>
                <a:ea typeface="Open Sans"/>
                <a:cs typeface="Arial"/>
              </a:rPr>
              <a:t> two </a:t>
            </a:r>
            <a:r>
              <a:rPr lang="en-GB">
                <a:latin typeface="Arial"/>
                <a:ea typeface="Open Sans"/>
                <a:cs typeface="Arial"/>
              </a:rPr>
              <a:t>strategies that have been used to make urban living more sustainable. (4)</a:t>
            </a:r>
          </a:p>
          <a:p>
            <a:pPr marL="285750" indent="-285750">
              <a:buFont typeface="Arial" panose="020B0604020202020204" pitchFamily="34" charset="0"/>
              <a:buChar char="•"/>
            </a:pPr>
            <a:r>
              <a:rPr lang="en-GB">
                <a:latin typeface="Arial"/>
                <a:ea typeface="Open Sans"/>
                <a:cs typeface="Arial"/>
              </a:rPr>
              <a:t>This is a familiar corner of the specification, and this question generated a mean of 2.02 and a mode of 4. </a:t>
            </a:r>
          </a:p>
          <a:p>
            <a:pPr marL="285750" indent="-285750">
              <a:buFont typeface="Arial" panose="020B0604020202020204" pitchFamily="34" charset="0"/>
              <a:buChar char="•"/>
            </a:pPr>
            <a:r>
              <a:rPr lang="en-GB">
                <a:latin typeface="Arial"/>
                <a:ea typeface="Open Sans"/>
                <a:cs typeface="Arial"/>
              </a:rPr>
              <a:t>The 2022 equivalent was ‘For a UK city that you have studied, explain the importance of its </a:t>
            </a:r>
            <a:r>
              <a:rPr lang="en-GB" b="1">
                <a:latin typeface="Arial"/>
                <a:ea typeface="Open Sans"/>
                <a:cs typeface="Arial"/>
              </a:rPr>
              <a:t>site and situation</a:t>
            </a:r>
            <a:r>
              <a:rPr lang="en-GB">
                <a:latin typeface="Arial"/>
                <a:ea typeface="Open Sans"/>
                <a:cs typeface="Arial"/>
              </a:rPr>
              <a:t> for its growth and development.’ – this proved to be very testing with widespread confusion over the terms. Even with a much-adjusted mark scheme, the mean was 1.32 and the mode was 0.</a:t>
            </a:r>
          </a:p>
          <a:p>
            <a:pPr marL="285750" indent="-285750">
              <a:buFont typeface="Arial" panose="020B0604020202020204" pitchFamily="34" charset="0"/>
              <a:buChar char="•"/>
            </a:pPr>
            <a:r>
              <a:rPr lang="en-GB">
                <a:latin typeface="Arial"/>
                <a:ea typeface="Open Sans"/>
                <a:cs typeface="Arial"/>
              </a:rPr>
              <a:t>The word ‘sustainable’ has suffered something of a definitional crisis since it first appeared in its social science guise </a:t>
            </a:r>
            <a:r>
              <a:rPr lang="en-GB" b="0" i="0">
                <a:solidFill>
                  <a:srgbClr val="454545"/>
                </a:solidFill>
                <a:effectLst/>
                <a:latin typeface="Roboto"/>
                <a:ea typeface="Open Sans"/>
                <a:cs typeface="Arial"/>
              </a:rPr>
              <a:t>as “meeting the needs of the present without compromising the ability of future generations to meet their own needs</a:t>
            </a:r>
            <a:r>
              <a:rPr lang="en-GB">
                <a:solidFill>
                  <a:srgbClr val="454545"/>
                </a:solidFill>
                <a:latin typeface="Roboto"/>
                <a:ea typeface="Open Sans"/>
                <a:cs typeface="Arial"/>
              </a:rPr>
              <a:t>”.</a:t>
            </a:r>
            <a:endParaRPr lang="en-GB" b="0" i="0">
              <a:solidFill>
                <a:srgbClr val="454545"/>
              </a:solidFill>
              <a:effectLst/>
              <a:latin typeface="Roboto" panose="02000000000000000000" pitchFamily="2" charset="0"/>
            </a:endParaRPr>
          </a:p>
          <a:p>
            <a:pPr marL="285750" indent="-285750">
              <a:buFont typeface="Arial" panose="020B0604020202020204" pitchFamily="34" charset="0"/>
              <a:buChar char="•"/>
            </a:pPr>
            <a:r>
              <a:rPr lang="en-GB" b="0" i="0">
                <a:solidFill>
                  <a:srgbClr val="454545"/>
                </a:solidFill>
                <a:effectLst/>
                <a:latin typeface="Roboto" panose="02000000000000000000" pitchFamily="2" charset="0"/>
              </a:rPr>
              <a:t>It is </a:t>
            </a:r>
            <a:r>
              <a:rPr lang="en-GB"/>
              <a:t>contested so whilst ‘quality of life’ carries some of the same definitional issues it also appears in the urban/rural fieldwork so all candidates should be familiar with it.</a:t>
            </a:r>
          </a:p>
          <a:p>
            <a:pPr marL="0"/>
            <a:endParaRPr lang="en-GB"/>
          </a:p>
        </p:txBody>
      </p:sp>
    </p:spTree>
    <p:extLst>
      <p:ext uri="{BB962C8B-B14F-4D97-AF65-F5344CB8AC3E}">
        <p14:creationId xmlns:p14="http://schemas.microsoft.com/office/powerpoint/2010/main" val="197704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p:txBody>
          <a:bodyPr/>
          <a:lstStyle/>
          <a:p>
            <a:r>
              <a:rPr lang="en-GB" altLang="en-US">
                <a:ea typeface="MS PGothic" pitchFamily="34" charset="-128"/>
                <a:cs typeface="Myriad Pro"/>
              </a:rPr>
              <a:t>Agenda </a:t>
            </a:r>
            <a:endParaRPr lang="en-US"/>
          </a:p>
        </p:txBody>
      </p:sp>
      <p:sp>
        <p:nvSpPr>
          <p:cNvPr id="2" name="Content Placeholder 1"/>
          <p:cNvSpPr>
            <a:spLocks noGrp="1"/>
          </p:cNvSpPr>
          <p:nvPr>
            <p:ph type="body" idx="1"/>
          </p:nvPr>
        </p:nvSpPr>
        <p:spPr>
          <a:xfrm>
            <a:off x="611740" y="1632560"/>
            <a:ext cx="6685531" cy="4534560"/>
          </a:xfrm>
        </p:spPr>
        <p:txBody>
          <a:bodyPr/>
          <a:lstStyle/>
          <a:p>
            <a:pPr marL="457200" indent="-457200">
              <a:spcBef>
                <a:spcPts val="600"/>
              </a:spcBef>
              <a:buSzPct val="100000"/>
              <a:buFont typeface="+mj-lt"/>
              <a:buAutoNum type="arabicPeriod"/>
            </a:pPr>
            <a:r>
              <a:rPr lang="en-GB" sz="2000" dirty="0">
                <a:latin typeface="Arial"/>
                <a:ea typeface="Open Sans"/>
                <a:cs typeface="Arial"/>
              </a:rPr>
              <a:t>Introduction </a:t>
            </a:r>
            <a:endParaRPr lang="en-GB" sz="2000">
              <a:latin typeface="Arial" panose="020B0604020202020204" pitchFamily="34" charset="0"/>
              <a:ea typeface="Open Sans" panose="020B0606030504020204" pitchFamily="34" charset="0"/>
              <a:cs typeface="Arial" panose="020B0604020202020204" pitchFamily="34" charset="0"/>
            </a:endParaRPr>
          </a:p>
          <a:p>
            <a:pPr marL="457200" indent="-457200">
              <a:spcBef>
                <a:spcPts val="600"/>
              </a:spcBef>
              <a:buSzPct val="100000"/>
              <a:buFont typeface="+mj-lt"/>
              <a:buAutoNum type="arabicPeriod"/>
            </a:pPr>
            <a:r>
              <a:rPr lang="en-GB" sz="2000" dirty="0">
                <a:latin typeface="Arial"/>
                <a:ea typeface="Open Sans"/>
                <a:cs typeface="Arial"/>
              </a:rPr>
              <a:t>Session 1 – Understanding Paper 2 UK Geographical Issues (30 minutes)</a:t>
            </a:r>
          </a:p>
          <a:p>
            <a:pPr marL="457200" indent="-457200">
              <a:spcBef>
                <a:spcPts val="600"/>
              </a:spcBef>
              <a:buSzPct val="100000"/>
              <a:buFont typeface="+mj-lt"/>
              <a:buAutoNum type="arabicPeriod"/>
            </a:pPr>
            <a:r>
              <a:rPr lang="en-GB" sz="2000" dirty="0">
                <a:latin typeface="Arial"/>
                <a:ea typeface="Open Sans"/>
                <a:cs typeface="Arial"/>
              </a:rPr>
              <a:t>Session 2 – Delivering better performance on the ‘Explain..’ and ‘Assess..’ questions (1 hour)</a:t>
            </a:r>
          </a:p>
          <a:p>
            <a:pPr marL="457200" indent="-457200">
              <a:spcBef>
                <a:spcPts val="600"/>
              </a:spcBef>
              <a:buSzPct val="100000"/>
              <a:buFont typeface="+mj-lt"/>
              <a:buAutoNum type="arabicPeriod"/>
            </a:pPr>
            <a:r>
              <a:rPr lang="en-GB" sz="2000" dirty="0">
                <a:latin typeface="Arial"/>
                <a:ea typeface="Open Sans"/>
                <a:cs typeface="Arial"/>
              </a:rPr>
              <a:t>Session 3 – Delivering better performance on the fieldwork questions in Section C (30 minutes)</a:t>
            </a:r>
          </a:p>
          <a:p>
            <a:pPr marL="342900" indent="-342900">
              <a:spcBef>
                <a:spcPts val="600"/>
              </a:spcBef>
              <a:spcAft>
                <a:spcPts val="600"/>
              </a:spcAft>
              <a:buSzPct val="100000"/>
              <a:buFont typeface="+mj-lt"/>
              <a:buAutoNum type="arabicPeriod"/>
            </a:pPr>
            <a:endParaRPr lang="en-GB" sz="2000">
              <a:latin typeface="Arial" panose="020B0604020202020204" pitchFamily="34" charset="0"/>
              <a:ea typeface="Open Sans" panose="020B0606030504020204" pitchFamily="34" charset="0"/>
              <a:cs typeface="Arial" panose="020B0604020202020204" pitchFamily="34" charset="0"/>
            </a:endParaRPr>
          </a:p>
          <a:p>
            <a:pPr marL="342900" indent="-342900">
              <a:spcBef>
                <a:spcPts val="600"/>
              </a:spcBef>
              <a:spcAft>
                <a:spcPts val="600"/>
              </a:spcAft>
              <a:buAutoNum type="arabicPeriod"/>
            </a:pPr>
            <a:endParaRPr lang="en-GB" sz="1800">
              <a:latin typeface="Arial" panose="020B0604020202020204" pitchFamily="34" charset="0"/>
              <a:ea typeface="Open Sans" panose="020B0606030504020204" pitchFamily="34" charset="0"/>
              <a:cs typeface="Arial" panose="020B0604020202020204" pitchFamily="34" charset="0"/>
            </a:endParaRPr>
          </a:p>
        </p:txBody>
      </p:sp>
      <p:sp>
        <p:nvSpPr>
          <p:cNvPr id="25604" name="Slide Number Placeholder 4"/>
          <p:cNvSpPr>
            <a:spLocks noGrp="1"/>
          </p:cNvSpPr>
          <p:nvPr>
            <p:ph type="sldNum" sz="quarter" idx="4294967295"/>
          </p:nvPr>
        </p:nvSpPr>
        <p:spPr bwMode="auto">
          <a:xfrm>
            <a:off x="0" y="6546850"/>
            <a:ext cx="331788" cy="179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ltLang="en-US" sz="900">
                <a:solidFill>
                  <a:srgbClr val="FFFFFF"/>
                </a:solidFill>
                <a:latin typeface="Verdana" pitchFamily="34" charset="0"/>
                <a:cs typeface="Arial" pitchFamily="34" charset="0"/>
              </a:rPr>
              <a:t> </a:t>
            </a:r>
          </a:p>
        </p:txBody>
      </p:sp>
    </p:spTree>
    <p:custDataLst>
      <p:tags r:id="rId1"/>
    </p:custDataLst>
    <p:extLst>
      <p:ext uri="{BB962C8B-B14F-4D97-AF65-F5344CB8AC3E}">
        <p14:creationId xmlns:p14="http://schemas.microsoft.com/office/powerpoint/2010/main" val="1449765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4BEE-4BD3-2A55-006F-EDB69A9655E9}"/>
              </a:ext>
            </a:extLst>
          </p:cNvPr>
          <p:cNvSpPr>
            <a:spLocks noGrp="1"/>
          </p:cNvSpPr>
          <p:nvPr>
            <p:ph type="title"/>
          </p:nvPr>
        </p:nvSpPr>
        <p:spPr/>
        <p:txBody>
          <a:bodyPr/>
          <a:lstStyle/>
          <a:p>
            <a:r>
              <a:rPr lang="en-GB"/>
              <a:t>Example 5</a:t>
            </a:r>
          </a:p>
        </p:txBody>
      </p:sp>
      <p:sp>
        <p:nvSpPr>
          <p:cNvPr id="3" name="Text Placeholder 2">
            <a:extLst>
              <a:ext uri="{FF2B5EF4-FFF2-40B4-BE49-F238E27FC236}">
                <a16:creationId xmlns:a16="http://schemas.microsoft.com/office/drawing/2014/main" id="{54E73BBF-B43C-E514-1E12-FE4D8E861522}"/>
              </a:ext>
            </a:extLst>
          </p:cNvPr>
          <p:cNvSpPr>
            <a:spLocks noGrp="1"/>
          </p:cNvSpPr>
          <p:nvPr>
            <p:ph type="body" idx="1"/>
          </p:nvPr>
        </p:nvSpPr>
        <p:spPr>
          <a:xfrm>
            <a:off x="611740" y="1654754"/>
            <a:ext cx="8119884" cy="4534560"/>
          </a:xfrm>
          <a:solidFill>
            <a:schemeClr val="bg1"/>
          </a:solidFill>
        </p:spPr>
        <p:txBody>
          <a:bodyPr spcFirstLastPara="1" vert="horz" wrap="square" lIns="91425" tIns="91425" rIns="91425" bIns="91425" rtlCol="0" anchor="t" anchorCtr="0">
            <a:noAutofit/>
          </a:bodyPr>
          <a:lstStyle/>
          <a:p>
            <a:pPr marL="0"/>
            <a:r>
              <a:rPr lang="en-GB">
                <a:latin typeface="Arial"/>
                <a:ea typeface="Open Sans"/>
                <a:cs typeface="Arial"/>
              </a:rPr>
              <a:t>Q6d – For a UK city that you have studied, explain </a:t>
            </a:r>
            <a:r>
              <a:rPr lang="en-GB" b="1">
                <a:latin typeface="Arial"/>
                <a:ea typeface="Open Sans"/>
                <a:cs typeface="Arial"/>
              </a:rPr>
              <a:t>one</a:t>
            </a:r>
            <a:r>
              <a:rPr lang="en-GB">
                <a:latin typeface="Arial"/>
                <a:ea typeface="Open Sans"/>
                <a:cs typeface="Arial"/>
              </a:rPr>
              <a:t> reason why some parts of the city have experienced growth.(4)</a:t>
            </a:r>
          </a:p>
          <a:p>
            <a:pPr marL="285750" indent="-285750">
              <a:buSzPct val="100000"/>
              <a:buFont typeface="Arial" panose="020B0604020202020204" pitchFamily="34" charset="0"/>
              <a:buChar char="•"/>
            </a:pPr>
            <a:r>
              <a:rPr lang="en-GB">
                <a:latin typeface="Arial"/>
                <a:ea typeface="Open Sans"/>
                <a:cs typeface="Arial"/>
              </a:rPr>
              <a:t>This 4-mark ‘Explain..’ question proved to be reasonably accessible with a mean mark of 2.04 and a modal mark of 2. </a:t>
            </a:r>
          </a:p>
          <a:p>
            <a:pPr marL="285750" indent="-285750">
              <a:buSzPct val="100000"/>
              <a:buFont typeface="Arial" panose="020B0604020202020204" pitchFamily="34" charset="0"/>
              <a:buChar char="•"/>
            </a:pPr>
            <a:r>
              <a:rPr lang="en-GB">
                <a:latin typeface="Arial"/>
                <a:ea typeface="Open Sans"/>
                <a:cs typeface="Arial"/>
              </a:rPr>
              <a:t>On topics that are well understood, such as this, many candidates can find at least a second developmental point to add to their' basic' starting point so 3 was not out of reach for many candidates.</a:t>
            </a:r>
          </a:p>
        </p:txBody>
      </p:sp>
    </p:spTree>
    <p:extLst>
      <p:ext uri="{BB962C8B-B14F-4D97-AF65-F5344CB8AC3E}">
        <p14:creationId xmlns:p14="http://schemas.microsoft.com/office/powerpoint/2010/main" val="109400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E1B26-DC33-7336-07B9-43BD35B60C65}"/>
              </a:ext>
            </a:extLst>
          </p:cNvPr>
          <p:cNvSpPr>
            <a:spLocks noGrp="1"/>
          </p:cNvSpPr>
          <p:nvPr>
            <p:ph type="title"/>
          </p:nvPr>
        </p:nvSpPr>
        <p:spPr/>
        <p:txBody>
          <a:bodyPr/>
          <a:lstStyle/>
          <a:p>
            <a:r>
              <a:rPr lang="en-GB"/>
              <a:t>Suggestions</a:t>
            </a:r>
          </a:p>
        </p:txBody>
      </p:sp>
      <p:sp>
        <p:nvSpPr>
          <p:cNvPr id="5" name="Text Placeholder 4">
            <a:extLst>
              <a:ext uri="{FF2B5EF4-FFF2-40B4-BE49-F238E27FC236}">
                <a16:creationId xmlns:a16="http://schemas.microsoft.com/office/drawing/2014/main" id="{1A3865BF-67F4-0D49-C7B6-5423F7AD9356}"/>
              </a:ext>
            </a:extLst>
          </p:cNvPr>
          <p:cNvSpPr>
            <a:spLocks noGrp="1"/>
          </p:cNvSpPr>
          <p:nvPr>
            <p:ph type="body" idx="1"/>
          </p:nvPr>
        </p:nvSpPr>
        <p:spPr>
          <a:xfrm>
            <a:off x="611739" y="1632560"/>
            <a:ext cx="7707507" cy="4534560"/>
          </a:xfrm>
        </p:spPr>
        <p:txBody>
          <a:bodyPr/>
          <a:lstStyle/>
          <a:p>
            <a:pPr marL="295275" indent="-285750">
              <a:buSzPct val="100000"/>
              <a:buFont typeface="Arial" panose="020B0604020202020204" pitchFamily="34" charset="0"/>
              <a:buChar char="•"/>
            </a:pPr>
            <a:r>
              <a:rPr lang="en-GB">
                <a:latin typeface="Arial"/>
                <a:ea typeface="Open Sans"/>
                <a:cs typeface="Arial"/>
              </a:rPr>
              <a:t>Make sure that candidates are familiar with the structure of the paper across both Topic 4 and Topic 5. </a:t>
            </a:r>
          </a:p>
          <a:p>
            <a:pPr marL="295275" indent="-285750">
              <a:buSzPct val="100000"/>
              <a:buFont typeface="Arial" panose="020B0604020202020204" pitchFamily="34" charset="0"/>
              <a:buChar char="•"/>
            </a:pPr>
            <a:r>
              <a:rPr lang="en-GB">
                <a:latin typeface="Arial"/>
                <a:ea typeface="Open Sans"/>
                <a:cs typeface="Arial"/>
              </a:rPr>
              <a:t>Make sure that they know which Section C fieldwork they have done – too many do both Q8 and Q9 and/or both Q19 and Q11. </a:t>
            </a:r>
            <a:endParaRPr lang="en-GB"/>
          </a:p>
          <a:p>
            <a:pPr marL="295275" indent="-285750">
              <a:buSzPct val="100000"/>
              <a:buFont typeface="Arial" panose="020B0604020202020204" pitchFamily="34" charset="0"/>
              <a:buChar char="•"/>
            </a:pPr>
            <a:r>
              <a:rPr lang="en-GB">
                <a:latin typeface="Arial"/>
                <a:ea typeface="Open Sans"/>
                <a:cs typeface="Arial"/>
              </a:rPr>
              <a:t>Put together a list of key words that feature on the specification.</a:t>
            </a:r>
          </a:p>
          <a:p>
            <a:pPr marL="295275" indent="-285750">
              <a:buSzPct val="100000"/>
              <a:buFont typeface="Arial" panose="020B0604020202020204" pitchFamily="34" charset="0"/>
              <a:buChar char="•"/>
            </a:pPr>
            <a:r>
              <a:rPr lang="en-GB">
                <a:latin typeface="Arial"/>
                <a:ea typeface="Open Sans"/>
                <a:cs typeface="Arial"/>
              </a:rPr>
              <a:t>Develop a bank of the different types of ‘Explain…’ questions for each topic that use those keywords.</a:t>
            </a:r>
          </a:p>
          <a:p>
            <a:pPr marL="295275" indent="-285750">
              <a:buSzPct val="100000"/>
              <a:buFont typeface="Arial" panose="020B0604020202020204" pitchFamily="34" charset="0"/>
              <a:buChar char="•"/>
            </a:pPr>
            <a:r>
              <a:rPr lang="en-GB">
                <a:latin typeface="Arial"/>
                <a:ea typeface="Open Sans"/>
                <a:cs typeface="Arial"/>
              </a:rPr>
              <a:t>Don’t get too engaged in any one element – they do not need to know about five different impacts of international migration however interesting they might be.</a:t>
            </a:r>
          </a:p>
          <a:p>
            <a:pPr marL="295275" indent="-285750">
              <a:buSzPct val="100000"/>
              <a:buFont typeface="Arial" panose="020B0604020202020204" pitchFamily="34" charset="0"/>
              <a:buChar char="•"/>
            </a:pPr>
            <a:r>
              <a:rPr lang="en-GB">
                <a:latin typeface="Arial"/>
                <a:ea typeface="Open Sans"/>
                <a:cs typeface="Arial"/>
              </a:rPr>
              <a:t>Concentrate your feedback on establishing a clear understanding of what ‘explanation’ looks like!</a:t>
            </a:r>
          </a:p>
          <a:p>
            <a:pPr marL="295275" indent="-285750">
              <a:buSzPct val="100000"/>
              <a:buFont typeface="Arial" panose="020B0604020202020204" pitchFamily="34" charset="0"/>
              <a:buChar char="•"/>
            </a:pPr>
            <a:r>
              <a:rPr lang="en-GB">
                <a:latin typeface="Arial"/>
                <a:ea typeface="Open Sans"/>
                <a:cs typeface="Arial"/>
              </a:rPr>
              <a:t>Use past papers as the medium for revision as often as you can – that will help with familiarity.</a:t>
            </a:r>
          </a:p>
          <a:p>
            <a:endParaRPr lang="en-GB"/>
          </a:p>
        </p:txBody>
      </p:sp>
    </p:spTree>
    <p:extLst>
      <p:ext uri="{BB962C8B-B14F-4D97-AF65-F5344CB8AC3E}">
        <p14:creationId xmlns:p14="http://schemas.microsoft.com/office/powerpoint/2010/main" val="3504186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DF479-607E-8BD1-A525-B97DAB162A3A}"/>
              </a:ext>
            </a:extLst>
          </p:cNvPr>
          <p:cNvSpPr>
            <a:spLocks noGrp="1"/>
          </p:cNvSpPr>
          <p:nvPr>
            <p:ph type="title"/>
          </p:nvPr>
        </p:nvSpPr>
        <p:spPr/>
        <p:txBody>
          <a:bodyPr/>
          <a:lstStyle/>
          <a:p>
            <a:r>
              <a:rPr lang="en-GB"/>
              <a:t>A quick break</a:t>
            </a:r>
          </a:p>
        </p:txBody>
      </p:sp>
      <p:sp>
        <p:nvSpPr>
          <p:cNvPr id="3" name="Text Placeholder 2">
            <a:extLst>
              <a:ext uri="{FF2B5EF4-FFF2-40B4-BE49-F238E27FC236}">
                <a16:creationId xmlns:a16="http://schemas.microsoft.com/office/drawing/2014/main" id="{ED322249-B058-C028-AC6F-4D3B773BED98}"/>
              </a:ext>
            </a:extLst>
          </p:cNvPr>
          <p:cNvSpPr>
            <a:spLocks noGrp="1"/>
          </p:cNvSpPr>
          <p:nvPr>
            <p:ph type="body" idx="1"/>
          </p:nvPr>
        </p:nvSpPr>
        <p:spPr>
          <a:xfrm>
            <a:off x="611740" y="1632560"/>
            <a:ext cx="7859907" cy="4534560"/>
          </a:xfrm>
        </p:spPr>
        <p:txBody>
          <a:bodyPr>
            <a:normAutofit/>
          </a:bodyPr>
          <a:lstStyle/>
          <a:p>
            <a:pPr marL="295275" indent="-285750">
              <a:buFont typeface="Arial" panose="020B0604020202020204" pitchFamily="34" charset="0"/>
              <a:buChar char="•"/>
            </a:pPr>
            <a:r>
              <a:rPr lang="en-GB"/>
              <a:t>We are about to move on to Q4 and Q7 but a quick break might be in order.</a:t>
            </a:r>
          </a:p>
          <a:p>
            <a:pPr marL="295275" indent="-285750">
              <a:buFont typeface="Arial" panose="020B0604020202020204" pitchFamily="34" charset="0"/>
              <a:buChar char="•"/>
            </a:pPr>
            <a:r>
              <a:rPr lang="en-GB"/>
              <a:t>Before we do that are there any questions?</a:t>
            </a:r>
          </a:p>
        </p:txBody>
      </p:sp>
      <p:pic>
        <p:nvPicPr>
          <p:cNvPr id="5" name="Picture 4" descr="A picture containing nature, outdoor, sky, water&#10;&#10;Description automatically generated">
            <a:extLst>
              <a:ext uri="{FF2B5EF4-FFF2-40B4-BE49-F238E27FC236}">
                <a16:creationId xmlns:a16="http://schemas.microsoft.com/office/drawing/2014/main" id="{BD87D8DC-5064-20BB-132A-A89798351A7B}"/>
              </a:ext>
            </a:extLst>
          </p:cNvPr>
          <p:cNvPicPr>
            <a:picLocks noChangeAspect="1"/>
          </p:cNvPicPr>
          <p:nvPr/>
        </p:nvPicPr>
        <p:blipFill rotWithShape="1">
          <a:blip r:embed="rId3"/>
          <a:srcRect l="12639" t="4224" r="11675" b="9543"/>
          <a:stretch/>
        </p:blipFill>
        <p:spPr>
          <a:xfrm>
            <a:off x="2295983" y="2617695"/>
            <a:ext cx="4655765" cy="3455884"/>
          </a:xfrm>
          <a:prstGeom prst="rect">
            <a:avLst/>
          </a:prstGeom>
        </p:spPr>
      </p:pic>
      <p:sp>
        <p:nvSpPr>
          <p:cNvPr id="9" name="TextBox 8">
            <a:extLst>
              <a:ext uri="{FF2B5EF4-FFF2-40B4-BE49-F238E27FC236}">
                <a16:creationId xmlns:a16="http://schemas.microsoft.com/office/drawing/2014/main" id="{F7A97603-85C8-E37E-718E-8467A625AAA3}"/>
              </a:ext>
            </a:extLst>
          </p:cNvPr>
          <p:cNvSpPr txBox="1"/>
          <p:nvPr/>
        </p:nvSpPr>
        <p:spPr>
          <a:xfrm>
            <a:off x="5847906" y="5858135"/>
            <a:ext cx="1658679" cy="215444"/>
          </a:xfrm>
          <a:prstGeom prst="rect">
            <a:avLst/>
          </a:prstGeom>
          <a:noFill/>
        </p:spPr>
        <p:txBody>
          <a:bodyPr wrap="square">
            <a:spAutoFit/>
          </a:bodyPr>
          <a:lstStyle/>
          <a:p>
            <a:r>
              <a:rPr lang="en-GB" sz="800" b="0" i="1">
                <a:solidFill>
                  <a:schemeClr val="bg1">
                    <a:lumMod val="75000"/>
                  </a:schemeClr>
                </a:solidFill>
                <a:effectLst/>
                <a:latin typeface="Arial" panose="020B0604020202020204" pitchFamily="34" charset="0"/>
                <a:cs typeface="Arial" panose="020B0604020202020204" pitchFamily="34" charset="0"/>
              </a:rPr>
              <a:t>© Filip </a:t>
            </a:r>
            <a:r>
              <a:rPr lang="en-GB" sz="800" b="0" i="1" err="1">
                <a:solidFill>
                  <a:schemeClr val="bg1">
                    <a:lumMod val="75000"/>
                  </a:schemeClr>
                </a:solidFill>
                <a:effectLst/>
                <a:latin typeface="Arial" panose="020B0604020202020204" pitchFamily="34" charset="0"/>
                <a:cs typeface="Arial" panose="020B0604020202020204" pitchFamily="34" charset="0"/>
              </a:rPr>
              <a:t>Fuxa</a:t>
            </a:r>
            <a:r>
              <a:rPr lang="en-GB" sz="800" b="0" i="1">
                <a:solidFill>
                  <a:schemeClr val="bg1">
                    <a:lumMod val="75000"/>
                  </a:schemeClr>
                </a:solidFill>
                <a:effectLst/>
                <a:latin typeface="Arial" panose="020B0604020202020204" pitchFamily="34" charset="0"/>
                <a:cs typeface="Arial" panose="020B0604020202020204" pitchFamily="34" charset="0"/>
              </a:rPr>
              <a:t> / 123RF</a:t>
            </a:r>
            <a:endParaRPr lang="en-GB" sz="800" i="1">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2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C031A-3754-AB87-2EC8-675944148D0C}"/>
              </a:ext>
            </a:extLst>
          </p:cNvPr>
          <p:cNvSpPr>
            <a:spLocks noGrp="1"/>
          </p:cNvSpPr>
          <p:nvPr>
            <p:ph type="title"/>
          </p:nvPr>
        </p:nvSpPr>
        <p:spPr/>
        <p:txBody>
          <a:bodyPr/>
          <a:lstStyle/>
          <a:p>
            <a:r>
              <a:rPr lang="en-GB"/>
              <a:t>Question 4</a:t>
            </a:r>
          </a:p>
        </p:txBody>
      </p:sp>
      <p:sp>
        <p:nvSpPr>
          <p:cNvPr id="3" name="Text Placeholder 2">
            <a:extLst>
              <a:ext uri="{FF2B5EF4-FFF2-40B4-BE49-F238E27FC236}">
                <a16:creationId xmlns:a16="http://schemas.microsoft.com/office/drawing/2014/main" id="{18DBB130-135A-2BFD-DDB4-09C6F229F2DA}"/>
              </a:ext>
            </a:extLst>
          </p:cNvPr>
          <p:cNvSpPr>
            <a:spLocks noGrp="1"/>
          </p:cNvSpPr>
          <p:nvPr>
            <p:ph type="body" idx="1"/>
          </p:nvPr>
        </p:nvSpPr>
        <p:spPr>
          <a:xfrm>
            <a:off x="611740" y="1632560"/>
            <a:ext cx="2898574" cy="4534560"/>
          </a:xfrm>
        </p:spPr>
        <p:txBody>
          <a:bodyPr/>
          <a:lstStyle/>
          <a:p>
            <a:r>
              <a:rPr lang="en-GB">
                <a:latin typeface="Arial"/>
                <a:ea typeface="Open Sans"/>
                <a:cs typeface="Arial"/>
              </a:rPr>
              <a:t>Assess the physical and human reasons for the changes in flood </a:t>
            </a:r>
            <a:r>
              <a:rPr lang="en-GB">
                <a:solidFill>
                  <a:schemeClr val="tx1">
                    <a:lumMod val="95000"/>
                    <a:lumOff val="5000"/>
                  </a:schemeClr>
                </a:solidFill>
                <a:latin typeface="Arial"/>
                <a:ea typeface="Open Sans"/>
                <a:cs typeface="Arial"/>
              </a:rPr>
              <a:t>event in the</a:t>
            </a:r>
            <a:r>
              <a:rPr lang="en-GB">
                <a:latin typeface="Arial"/>
                <a:ea typeface="Open Sans"/>
                <a:cs typeface="Arial"/>
              </a:rPr>
              <a:t> past 100 years. (8)</a:t>
            </a:r>
          </a:p>
          <a:p>
            <a:endParaRPr lang="en-GB"/>
          </a:p>
          <a:p>
            <a:endParaRPr lang="en-GB"/>
          </a:p>
        </p:txBody>
      </p:sp>
      <p:pic>
        <p:nvPicPr>
          <p:cNvPr id="6" name="Picture 5">
            <a:extLst>
              <a:ext uri="{FF2B5EF4-FFF2-40B4-BE49-F238E27FC236}">
                <a16:creationId xmlns:a16="http://schemas.microsoft.com/office/drawing/2014/main" id="{EE4294F8-F1D3-26D1-62C5-B8F6AC507CFF}"/>
              </a:ext>
            </a:extLst>
          </p:cNvPr>
          <p:cNvPicPr>
            <a:picLocks noChangeAspect="1"/>
          </p:cNvPicPr>
          <p:nvPr/>
        </p:nvPicPr>
        <p:blipFill>
          <a:blip r:embed="rId3"/>
          <a:stretch>
            <a:fillRect/>
          </a:stretch>
        </p:blipFill>
        <p:spPr>
          <a:xfrm>
            <a:off x="3553272" y="139647"/>
            <a:ext cx="5082722" cy="6598683"/>
          </a:xfrm>
          <a:prstGeom prst="rect">
            <a:avLst/>
          </a:prstGeom>
        </p:spPr>
      </p:pic>
      <p:pic>
        <p:nvPicPr>
          <p:cNvPr id="7" name="Picture 6">
            <a:extLst>
              <a:ext uri="{FF2B5EF4-FFF2-40B4-BE49-F238E27FC236}">
                <a16:creationId xmlns:a16="http://schemas.microsoft.com/office/drawing/2014/main" id="{1D4117DD-30E2-67AF-9011-707F7DD44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14" y="3122184"/>
            <a:ext cx="3346958" cy="2901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162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FBDA-397D-2D79-B013-750B0D37402E}"/>
              </a:ext>
            </a:extLst>
          </p:cNvPr>
          <p:cNvSpPr>
            <a:spLocks noGrp="1"/>
          </p:cNvSpPr>
          <p:nvPr>
            <p:ph type="title"/>
          </p:nvPr>
        </p:nvSpPr>
        <p:spPr/>
        <p:txBody>
          <a:bodyPr/>
          <a:lstStyle/>
          <a:p>
            <a:r>
              <a:rPr lang="en-GB"/>
              <a:t>Question 7</a:t>
            </a:r>
          </a:p>
        </p:txBody>
      </p:sp>
      <p:sp>
        <p:nvSpPr>
          <p:cNvPr id="3" name="Text Placeholder 2">
            <a:extLst>
              <a:ext uri="{FF2B5EF4-FFF2-40B4-BE49-F238E27FC236}">
                <a16:creationId xmlns:a16="http://schemas.microsoft.com/office/drawing/2014/main" id="{F28EA7A5-0C8A-4A43-33C0-740E558E4EF2}"/>
              </a:ext>
            </a:extLst>
          </p:cNvPr>
          <p:cNvSpPr>
            <a:spLocks noGrp="1"/>
          </p:cNvSpPr>
          <p:nvPr>
            <p:ph type="body" idx="1"/>
          </p:nvPr>
        </p:nvSpPr>
        <p:spPr>
          <a:xfrm>
            <a:off x="611740" y="1632560"/>
            <a:ext cx="2554907" cy="4534560"/>
          </a:xfrm>
        </p:spPr>
        <p:txBody>
          <a:bodyPr/>
          <a:lstStyle/>
          <a:p>
            <a:r>
              <a:rPr lang="en-GB">
                <a:latin typeface="Arial"/>
                <a:ea typeface="Open Sans"/>
                <a:cs typeface="Arial"/>
              </a:rPr>
              <a:t>Assess the possible causes for the differences in the age structure of England’s urban and rural populations. (8)</a:t>
            </a:r>
          </a:p>
        </p:txBody>
      </p:sp>
      <p:pic>
        <p:nvPicPr>
          <p:cNvPr id="6" name="Picture 5">
            <a:extLst>
              <a:ext uri="{FF2B5EF4-FFF2-40B4-BE49-F238E27FC236}">
                <a16:creationId xmlns:a16="http://schemas.microsoft.com/office/drawing/2014/main" id="{5BF70A55-8C4F-FA48-5F97-1F7227853715}"/>
              </a:ext>
            </a:extLst>
          </p:cNvPr>
          <p:cNvPicPr>
            <a:picLocks noChangeAspect="1"/>
          </p:cNvPicPr>
          <p:nvPr/>
        </p:nvPicPr>
        <p:blipFill>
          <a:blip r:embed="rId3"/>
          <a:stretch>
            <a:fillRect/>
          </a:stretch>
        </p:blipFill>
        <p:spPr>
          <a:xfrm>
            <a:off x="3417918" y="465620"/>
            <a:ext cx="5350136" cy="5823295"/>
          </a:xfrm>
          <a:prstGeom prst="rect">
            <a:avLst/>
          </a:prstGeom>
        </p:spPr>
      </p:pic>
      <p:pic>
        <p:nvPicPr>
          <p:cNvPr id="7" name="Picture 6">
            <a:extLst>
              <a:ext uri="{FF2B5EF4-FFF2-40B4-BE49-F238E27FC236}">
                <a16:creationId xmlns:a16="http://schemas.microsoft.com/office/drawing/2014/main" id="{DBBBEFF6-AA09-5B05-9CCB-546FED1DAFFE}"/>
              </a:ext>
            </a:extLst>
          </p:cNvPr>
          <p:cNvPicPr>
            <a:picLocks noChangeAspect="1"/>
          </p:cNvPicPr>
          <p:nvPr/>
        </p:nvPicPr>
        <p:blipFill>
          <a:blip r:embed="rId4"/>
          <a:stretch>
            <a:fillRect/>
          </a:stretch>
        </p:blipFill>
        <p:spPr>
          <a:xfrm>
            <a:off x="240098" y="3375302"/>
            <a:ext cx="2926550" cy="2542489"/>
          </a:xfrm>
          <a:prstGeom prst="rect">
            <a:avLst/>
          </a:prstGeom>
        </p:spPr>
      </p:pic>
    </p:spTree>
    <p:extLst>
      <p:ext uri="{BB962C8B-B14F-4D97-AF65-F5344CB8AC3E}">
        <p14:creationId xmlns:p14="http://schemas.microsoft.com/office/powerpoint/2010/main" val="3440496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34F757-F7E9-4A6B-BF0F-BDF530531508}"/>
              </a:ext>
            </a:extLst>
          </p:cNvPr>
          <p:cNvSpPr>
            <a:spLocks noGrp="1"/>
          </p:cNvSpPr>
          <p:nvPr>
            <p:ph type="title"/>
          </p:nvPr>
        </p:nvSpPr>
        <p:spPr>
          <a:solidFill>
            <a:schemeClr val="bg1"/>
          </a:solidFill>
        </p:spPr>
        <p:txBody>
          <a:bodyPr spcFirstLastPara="1" vert="horz" wrap="square" lIns="91425" tIns="91425" rIns="91425" bIns="91425" rtlCol="0" anchor="ctr" anchorCtr="0">
            <a:noAutofit/>
          </a:bodyPr>
          <a:lstStyle/>
          <a:p>
            <a:r>
              <a:rPr lang="en-US"/>
              <a:t>A basic relationship</a:t>
            </a:r>
          </a:p>
        </p:txBody>
      </p:sp>
      <p:sp>
        <p:nvSpPr>
          <p:cNvPr id="5" name="Content Placeholder 4">
            <a:extLst>
              <a:ext uri="{FF2B5EF4-FFF2-40B4-BE49-F238E27FC236}">
                <a16:creationId xmlns:a16="http://schemas.microsoft.com/office/drawing/2014/main" id="{783B144D-B5D7-4372-BE1D-F7215C816008}"/>
              </a:ext>
            </a:extLst>
          </p:cNvPr>
          <p:cNvSpPr>
            <a:spLocks noGrp="1"/>
          </p:cNvSpPr>
          <p:nvPr>
            <p:ph type="body" idx="1"/>
          </p:nvPr>
        </p:nvSpPr>
        <p:spPr>
          <a:xfrm>
            <a:off x="611740" y="1632560"/>
            <a:ext cx="2819911" cy="4534560"/>
          </a:xfrm>
        </p:spPr>
        <p:txBody>
          <a:bodyPr spcFirstLastPara="1" vert="horz" wrap="square" lIns="68580" tIns="34290" rIns="68580" bIns="34290" rtlCol="0" anchor="t" anchorCtr="0">
            <a:normAutofit/>
          </a:bodyPr>
          <a:lstStyle/>
          <a:p>
            <a:pPr marL="295275" indent="-285750">
              <a:buClrTx/>
              <a:buFont typeface="Arial" panose="020B0604020202020204" pitchFamily="34" charset="0"/>
              <a:buChar char="•"/>
            </a:pPr>
            <a:r>
              <a:rPr lang="en-US"/>
              <a:t>Strong relationship between altitude and population density</a:t>
            </a:r>
          </a:p>
          <a:p>
            <a:pPr marL="295275" indent="-285750">
              <a:buClrTx/>
              <a:buFont typeface="Arial" panose="020B0604020202020204" pitchFamily="34" charset="0"/>
              <a:buChar char="•"/>
            </a:pPr>
            <a:r>
              <a:rPr lang="en-US"/>
              <a:t>Relationship isn’t perfect </a:t>
            </a:r>
          </a:p>
          <a:p>
            <a:pPr marL="295275" indent="-285750">
              <a:buClrTx/>
              <a:buFont typeface="Arial" panose="020B0604020202020204" pitchFamily="34" charset="0"/>
              <a:buChar char="•"/>
            </a:pPr>
            <a:r>
              <a:rPr lang="en-US"/>
              <a:t>All higher areas have…</a:t>
            </a:r>
          </a:p>
          <a:p>
            <a:pPr marL="295275" indent="-285750">
              <a:buClrTx/>
              <a:buFont typeface="Arial" panose="020B0604020202020204" pitchFamily="34" charset="0"/>
              <a:buChar char="•"/>
            </a:pPr>
            <a:r>
              <a:rPr lang="en-US"/>
              <a:t>But not all lower regions  have…</a:t>
            </a:r>
          </a:p>
          <a:p>
            <a:pPr marL="295275" indent="-285750">
              <a:buClrTx/>
              <a:buFont typeface="Arial" panose="020B0604020202020204" pitchFamily="34" charset="0"/>
              <a:buChar char="•"/>
            </a:pPr>
            <a:r>
              <a:rPr lang="en-US"/>
              <a:t>But why…</a:t>
            </a:r>
          </a:p>
          <a:p>
            <a:pPr marL="0" indent="0">
              <a:buClr>
                <a:srgbClr val="82B3EA"/>
              </a:buClr>
              <a:buNone/>
            </a:pPr>
            <a:endParaRPr lang="en-US"/>
          </a:p>
          <a:p>
            <a:pPr marL="0" indent="0">
              <a:buClr>
                <a:srgbClr val="82B3EA"/>
              </a:buClr>
              <a:buNone/>
            </a:pPr>
            <a:r>
              <a:rPr lang="en-US"/>
              <a:t>Assess the impact of altitude on the population distribution of the UK’s population. (8)</a:t>
            </a:r>
          </a:p>
        </p:txBody>
      </p:sp>
      <p:pic>
        <p:nvPicPr>
          <p:cNvPr id="7" name="Picture 2" descr="Demography of the United Kingdom - Wikipedia">
            <a:extLst>
              <a:ext uri="{FF2B5EF4-FFF2-40B4-BE49-F238E27FC236}">
                <a16:creationId xmlns:a16="http://schemas.microsoft.com/office/drawing/2014/main" id="{BF0068AA-3CEA-40E9-B07B-8396F0D00FD4}"/>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6702162" y="1874735"/>
            <a:ext cx="2084387" cy="36877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861144-15A3-44D7-81AE-94A9FF792EF8}"/>
              </a:ext>
            </a:extLst>
          </p:cNvPr>
          <p:cNvPicPr>
            <a:picLocks noChangeAspect="1"/>
          </p:cNvPicPr>
          <p:nvPr/>
        </p:nvPicPr>
        <p:blipFill>
          <a:blip r:embed="rId4"/>
          <a:stretch>
            <a:fillRect/>
          </a:stretch>
        </p:blipFill>
        <p:spPr>
          <a:xfrm>
            <a:off x="3587538" y="2082684"/>
            <a:ext cx="2958737" cy="3479813"/>
          </a:xfrm>
          <a:prstGeom prst="rect">
            <a:avLst/>
          </a:prstGeom>
        </p:spPr>
      </p:pic>
      <p:pic>
        <p:nvPicPr>
          <p:cNvPr id="8" name="Picture 7">
            <a:extLst>
              <a:ext uri="{FF2B5EF4-FFF2-40B4-BE49-F238E27FC236}">
                <a16:creationId xmlns:a16="http://schemas.microsoft.com/office/drawing/2014/main" id="{D66C06AA-1457-4CE6-99F1-C142E8BA283D}"/>
              </a:ext>
            </a:extLst>
          </p:cNvPr>
          <p:cNvPicPr>
            <a:picLocks noChangeAspect="1"/>
          </p:cNvPicPr>
          <p:nvPr/>
        </p:nvPicPr>
        <p:blipFill>
          <a:blip r:embed="rId5"/>
          <a:stretch>
            <a:fillRect/>
          </a:stretch>
        </p:blipFill>
        <p:spPr>
          <a:xfrm>
            <a:off x="5615190" y="1758876"/>
            <a:ext cx="1046048" cy="876053"/>
          </a:xfrm>
          <a:prstGeom prst="rect">
            <a:avLst/>
          </a:prstGeom>
        </p:spPr>
      </p:pic>
      <p:sp>
        <p:nvSpPr>
          <p:cNvPr id="2" name="TextBox 1">
            <a:extLst>
              <a:ext uri="{FF2B5EF4-FFF2-40B4-BE49-F238E27FC236}">
                <a16:creationId xmlns:a16="http://schemas.microsoft.com/office/drawing/2014/main" id="{3078D3B3-4193-AE14-39A8-61666F4D7C2D}"/>
              </a:ext>
            </a:extLst>
          </p:cNvPr>
          <p:cNvSpPr txBox="1"/>
          <p:nvPr/>
        </p:nvSpPr>
        <p:spPr>
          <a:xfrm>
            <a:off x="6702162" y="5632553"/>
            <a:ext cx="2186213" cy="338554"/>
          </a:xfrm>
          <a:prstGeom prst="rect">
            <a:avLst/>
          </a:prstGeom>
          <a:noFill/>
        </p:spPr>
        <p:txBody>
          <a:bodyPr wrap="square">
            <a:spAutoFit/>
          </a:bodyPr>
          <a:lstStyle/>
          <a:p>
            <a:r>
              <a:rPr lang="en-GB" sz="800" b="0" i="1">
                <a:solidFill>
                  <a:schemeClr val="tx1">
                    <a:lumMod val="50000"/>
                    <a:lumOff val="50000"/>
                  </a:schemeClr>
                </a:solidFill>
                <a:effectLst/>
                <a:latin typeface="Arial" panose="020B0604020202020204" pitchFamily="34" charset="0"/>
                <a:cs typeface="Arial" panose="020B0604020202020204" pitchFamily="34" charset="0"/>
              </a:rPr>
              <a:t>Contains public sector information licensed under the Open Government Licence v3.0.</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E186407-0FAD-F4F2-74C1-16AE0EA5662D}"/>
              </a:ext>
            </a:extLst>
          </p:cNvPr>
          <p:cNvSpPr txBox="1"/>
          <p:nvPr/>
        </p:nvSpPr>
        <p:spPr>
          <a:xfrm>
            <a:off x="3473963" y="5562497"/>
            <a:ext cx="319624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i="1">
                <a:solidFill>
                  <a:schemeClr val="tx1">
                    <a:lumMod val="50000"/>
                    <a:lumOff val="50000"/>
                  </a:schemeClr>
                </a:solidFill>
                <a:latin typeface="Arial" panose="020B0604020202020204" pitchFamily="34" charset="0"/>
                <a:cs typeface="Arial" panose="020B0604020202020204" pitchFamily="34" charset="0"/>
              </a:rPr>
              <a:t>Source: Pearson Edexcel GCSE Geography B Paper 2 June 2019</a:t>
            </a:r>
          </a:p>
        </p:txBody>
      </p:sp>
    </p:spTree>
    <p:extLst>
      <p:ext uri="{BB962C8B-B14F-4D97-AF65-F5344CB8AC3E}">
        <p14:creationId xmlns:p14="http://schemas.microsoft.com/office/powerpoint/2010/main" val="160727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9458-3B7F-40CA-A725-185727AE4CC0}"/>
              </a:ext>
            </a:extLst>
          </p:cNvPr>
          <p:cNvSpPr>
            <a:spLocks noGrp="1"/>
          </p:cNvSpPr>
          <p:nvPr>
            <p:ph type="title"/>
          </p:nvPr>
        </p:nvSpPr>
        <p:spPr>
          <a:solidFill>
            <a:schemeClr val="bg1"/>
          </a:solidFill>
        </p:spPr>
        <p:txBody>
          <a:bodyPr spcFirstLastPara="1" vert="horz" wrap="square" lIns="91425" tIns="91425" rIns="91425" bIns="91425" rtlCol="0" anchor="ctr" anchorCtr="0">
            <a:noAutofit/>
          </a:bodyPr>
          <a:lstStyle/>
          <a:p>
            <a:r>
              <a:rPr lang="en-US"/>
              <a:t>Temperatures</a:t>
            </a:r>
          </a:p>
        </p:txBody>
      </p:sp>
      <p:sp>
        <p:nvSpPr>
          <p:cNvPr id="3" name="Content Placeholder 2">
            <a:extLst>
              <a:ext uri="{FF2B5EF4-FFF2-40B4-BE49-F238E27FC236}">
                <a16:creationId xmlns:a16="http://schemas.microsoft.com/office/drawing/2014/main" id="{9E1C1479-8DDF-4E3F-82EA-85CC36D13CB4}"/>
              </a:ext>
            </a:extLst>
          </p:cNvPr>
          <p:cNvSpPr>
            <a:spLocks noGrp="1"/>
          </p:cNvSpPr>
          <p:nvPr>
            <p:ph type="body" idx="1"/>
          </p:nvPr>
        </p:nvSpPr>
        <p:spPr>
          <a:xfrm>
            <a:off x="611740" y="1632560"/>
            <a:ext cx="2057057" cy="4534560"/>
          </a:xfrm>
        </p:spPr>
        <p:txBody>
          <a:bodyPr spcFirstLastPara="1" vert="horz" wrap="square" lIns="68580" tIns="34290" rIns="68580" bIns="34290" rtlCol="0" anchor="t" anchorCtr="0">
            <a:normAutofit/>
          </a:bodyPr>
          <a:lstStyle/>
          <a:p>
            <a:pPr marL="295275" indent="-285750">
              <a:buClrTx/>
              <a:buFont typeface="Arial" panose="020B0604020202020204" pitchFamily="34" charset="0"/>
              <a:buChar char="•"/>
            </a:pPr>
            <a:r>
              <a:rPr lang="en-US">
                <a:latin typeface="Arial"/>
                <a:ea typeface="Open Sans"/>
                <a:cs typeface="Arial"/>
              </a:rPr>
              <a:t>A quick reminder of what these figures mean</a:t>
            </a:r>
          </a:p>
          <a:p>
            <a:pPr marL="295275" indent="-285750">
              <a:buClrTx/>
              <a:buFont typeface="Arial" panose="020B0604020202020204" pitchFamily="34" charset="0"/>
              <a:buChar char="•"/>
            </a:pPr>
            <a:r>
              <a:rPr lang="en-US">
                <a:latin typeface="Arial"/>
                <a:ea typeface="Open Sans"/>
                <a:cs typeface="Arial"/>
              </a:rPr>
              <a:t>Revisit the idea of carrying capacity</a:t>
            </a:r>
          </a:p>
          <a:p>
            <a:pPr marL="295275" indent="-285750">
              <a:buClrTx/>
              <a:buFont typeface="Arial" panose="020B0604020202020204" pitchFamily="34" charset="0"/>
              <a:buChar char="•"/>
            </a:pPr>
            <a:r>
              <a:rPr lang="en-US">
                <a:latin typeface="Arial"/>
                <a:ea typeface="Open Sans"/>
                <a:cs typeface="Arial"/>
              </a:rPr>
              <a:t>Why does temperature make a difference? </a:t>
            </a:r>
            <a:endParaRPr lang="en-US"/>
          </a:p>
          <a:p>
            <a:pPr marL="295275" indent="-285750">
              <a:buClrTx/>
              <a:buFont typeface="Arial" panose="020B0604020202020204" pitchFamily="34" charset="0"/>
              <a:buChar char="•"/>
            </a:pPr>
            <a:r>
              <a:rPr lang="en-US">
                <a:latin typeface="Arial"/>
                <a:ea typeface="Open Sans"/>
                <a:cs typeface="Arial"/>
              </a:rPr>
              <a:t>Does it still make a difference?</a:t>
            </a:r>
          </a:p>
          <a:p>
            <a:pPr marL="295275" indent="-285750">
              <a:buClrTx/>
              <a:buFont typeface="Arial" panose="020B0604020202020204" pitchFamily="34" charset="0"/>
              <a:buChar char="•"/>
            </a:pPr>
            <a:r>
              <a:rPr lang="en-US">
                <a:latin typeface="Arial"/>
                <a:ea typeface="Open Sans"/>
                <a:cs typeface="Arial"/>
              </a:rPr>
              <a:t>If not, why not?</a:t>
            </a:r>
          </a:p>
          <a:p>
            <a:pPr>
              <a:buClr>
                <a:srgbClr val="80BAFC"/>
              </a:buClr>
            </a:pPr>
            <a:endParaRPr lang="en-US"/>
          </a:p>
          <a:p>
            <a:pPr>
              <a:buClr>
                <a:srgbClr val="80BAFC"/>
              </a:buClr>
            </a:pPr>
            <a:endParaRPr lang="en-US"/>
          </a:p>
        </p:txBody>
      </p:sp>
      <p:pic>
        <p:nvPicPr>
          <p:cNvPr id="5124" name="Picture 4" descr="The Climate of the British Isles - The British Geographer">
            <a:extLst>
              <a:ext uri="{FF2B5EF4-FFF2-40B4-BE49-F238E27FC236}">
                <a16:creationId xmlns:a16="http://schemas.microsoft.com/office/drawing/2014/main" id="{2B2098FD-DC58-42EA-8DAF-EFF25B51A2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 t="735" r="3040" b="1225"/>
          <a:stretch/>
        </p:blipFill>
        <p:spPr bwMode="auto">
          <a:xfrm>
            <a:off x="2748408" y="1594642"/>
            <a:ext cx="3067209" cy="39253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2006CC-4708-4186-B375-6ED39A6F9FD2}"/>
              </a:ext>
            </a:extLst>
          </p:cNvPr>
          <p:cNvPicPr>
            <a:picLocks noChangeAspect="1"/>
          </p:cNvPicPr>
          <p:nvPr/>
        </p:nvPicPr>
        <p:blipFill>
          <a:blip r:embed="rId4"/>
          <a:stretch>
            <a:fillRect/>
          </a:stretch>
        </p:blipFill>
        <p:spPr>
          <a:xfrm>
            <a:off x="5821733" y="1600199"/>
            <a:ext cx="2996211" cy="3930834"/>
          </a:xfrm>
          <a:prstGeom prst="rect">
            <a:avLst/>
          </a:prstGeom>
        </p:spPr>
      </p:pic>
      <p:pic>
        <p:nvPicPr>
          <p:cNvPr id="8" name="Picture 7">
            <a:extLst>
              <a:ext uri="{FF2B5EF4-FFF2-40B4-BE49-F238E27FC236}">
                <a16:creationId xmlns:a16="http://schemas.microsoft.com/office/drawing/2014/main" id="{0096FE63-E001-4964-B4B8-F79EC77DD406}"/>
              </a:ext>
            </a:extLst>
          </p:cNvPr>
          <p:cNvPicPr>
            <a:picLocks noChangeAspect="1"/>
          </p:cNvPicPr>
          <p:nvPr/>
        </p:nvPicPr>
        <p:blipFill>
          <a:blip r:embed="rId5"/>
          <a:stretch>
            <a:fillRect/>
          </a:stretch>
        </p:blipFill>
        <p:spPr>
          <a:xfrm>
            <a:off x="7566963" y="1364442"/>
            <a:ext cx="1037994" cy="869308"/>
          </a:xfrm>
          <a:prstGeom prst="rect">
            <a:avLst/>
          </a:prstGeom>
        </p:spPr>
      </p:pic>
      <p:sp>
        <p:nvSpPr>
          <p:cNvPr id="5" name="TextBox 4">
            <a:extLst>
              <a:ext uri="{FF2B5EF4-FFF2-40B4-BE49-F238E27FC236}">
                <a16:creationId xmlns:a16="http://schemas.microsoft.com/office/drawing/2014/main" id="{5BBED90A-C5D4-FA45-4820-E5531DCA9EC5}"/>
              </a:ext>
            </a:extLst>
          </p:cNvPr>
          <p:cNvSpPr txBox="1"/>
          <p:nvPr/>
        </p:nvSpPr>
        <p:spPr>
          <a:xfrm>
            <a:off x="5815617" y="5520010"/>
            <a:ext cx="24875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i="1">
                <a:solidFill>
                  <a:schemeClr val="tx1">
                    <a:lumMod val="50000"/>
                    <a:lumOff val="50000"/>
                  </a:schemeClr>
                </a:solidFill>
                <a:latin typeface="Arial" panose="020B0604020202020204" pitchFamily="34" charset="0"/>
                <a:cs typeface="Arial" panose="020B0604020202020204" pitchFamily="34" charset="0"/>
              </a:rPr>
              <a:t>Source: Pearson Edexcel GCSE Geography B Paper 2 June 2019</a:t>
            </a:r>
          </a:p>
        </p:txBody>
      </p:sp>
      <p:sp>
        <p:nvSpPr>
          <p:cNvPr id="6" name="TextBox 5">
            <a:extLst>
              <a:ext uri="{FF2B5EF4-FFF2-40B4-BE49-F238E27FC236}">
                <a16:creationId xmlns:a16="http://schemas.microsoft.com/office/drawing/2014/main" id="{F0A3EDAC-F9ED-8C00-65EA-9C5CF523A754}"/>
              </a:ext>
            </a:extLst>
          </p:cNvPr>
          <p:cNvSpPr txBox="1"/>
          <p:nvPr/>
        </p:nvSpPr>
        <p:spPr>
          <a:xfrm>
            <a:off x="2748408" y="5531033"/>
            <a:ext cx="2552448" cy="338554"/>
          </a:xfrm>
          <a:prstGeom prst="rect">
            <a:avLst/>
          </a:prstGeom>
          <a:noFill/>
        </p:spPr>
        <p:txBody>
          <a:bodyPr wrap="square">
            <a:spAutoFit/>
          </a:bodyPr>
          <a:lstStyle/>
          <a:p>
            <a:r>
              <a:rPr lang="en-GB" sz="800" b="0" i="1">
                <a:solidFill>
                  <a:schemeClr val="tx1">
                    <a:lumMod val="50000"/>
                    <a:lumOff val="50000"/>
                  </a:schemeClr>
                </a:solidFill>
                <a:effectLst/>
                <a:latin typeface="Arial" panose="020B0604020202020204" pitchFamily="34" charset="0"/>
                <a:cs typeface="Arial" panose="020B0604020202020204" pitchFamily="34" charset="0"/>
              </a:rPr>
              <a:t>Contains public sector information licensed under the Open Government Licence v3.0.</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417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a:extLst>
              <a:ext uri="{FF2B5EF4-FFF2-40B4-BE49-F238E27FC236}">
                <a16:creationId xmlns:a16="http://schemas.microsoft.com/office/drawing/2014/main" id="{941B873A-4448-4775-9187-921E2EB00455}"/>
              </a:ext>
            </a:extLst>
          </p:cNvPr>
          <p:cNvSpPr>
            <a:spLocks noGrp="1" noChangeArrowheads="1"/>
          </p:cNvSpPr>
          <p:nvPr>
            <p:ph type="title"/>
          </p:nvPr>
        </p:nvSpPr>
        <p:spPr/>
        <p:txBody>
          <a:bodyPr/>
          <a:lstStyle/>
          <a:p>
            <a:pPr algn="l" eaLnBrk="1" hangingPunct="1"/>
            <a:r>
              <a:rPr lang="en-GB" altLang="en-US"/>
              <a:t>Describing distributions – the technique</a:t>
            </a:r>
          </a:p>
        </p:txBody>
      </p:sp>
      <p:sp>
        <p:nvSpPr>
          <p:cNvPr id="43011" name="Rectangle 1027">
            <a:extLst>
              <a:ext uri="{FF2B5EF4-FFF2-40B4-BE49-F238E27FC236}">
                <a16:creationId xmlns:a16="http://schemas.microsoft.com/office/drawing/2014/main" id="{B66D6DAF-6B7D-41D2-9B41-D5979B6F74C3}"/>
              </a:ext>
            </a:extLst>
          </p:cNvPr>
          <p:cNvSpPr>
            <a:spLocks noGrp="1" noChangeArrowheads="1"/>
          </p:cNvSpPr>
          <p:nvPr>
            <p:ph type="body" idx="1"/>
          </p:nvPr>
        </p:nvSpPr>
        <p:spPr>
          <a:xfrm>
            <a:off x="611740" y="1632560"/>
            <a:ext cx="7393742" cy="4534560"/>
          </a:xfrm>
        </p:spPr>
        <p:txBody>
          <a:bodyPr/>
          <a:lstStyle/>
          <a:p>
            <a:r>
              <a:rPr lang="en-GB" altLang="en-US" sz="2000"/>
              <a:t>How to decipher patterns</a:t>
            </a:r>
          </a:p>
          <a:p>
            <a:pPr marL="352425" indent="-342900">
              <a:buSzPct val="100000"/>
              <a:buFont typeface="Arial" panose="020B0604020202020204" pitchFamily="34" charset="0"/>
              <a:buChar char="•"/>
            </a:pPr>
            <a:r>
              <a:rPr lang="en-GB" altLang="en-US" sz="2000"/>
              <a:t>General pattern/distribution. Is it even or uneven?</a:t>
            </a:r>
          </a:p>
          <a:p>
            <a:pPr marL="352425" indent="-342900">
              <a:buSzPct val="100000"/>
              <a:buFont typeface="Arial" panose="020B0604020202020204" pitchFamily="34" charset="0"/>
              <a:buChar char="•"/>
            </a:pPr>
            <a:r>
              <a:rPr lang="en-GB" altLang="en-US" sz="2000"/>
              <a:t>Does it sub-divide into coherent areas/zones?</a:t>
            </a:r>
          </a:p>
          <a:p>
            <a:pPr marL="352425" indent="-342900">
              <a:buSzPct val="100000"/>
              <a:buFont typeface="Arial" panose="020B0604020202020204" pitchFamily="34" charset="0"/>
              <a:buChar char="•"/>
            </a:pPr>
            <a:r>
              <a:rPr lang="en-GB" altLang="en-US" sz="2000"/>
              <a:t>Any anomalies in these subdivisions?</a:t>
            </a:r>
          </a:p>
          <a:p>
            <a:pPr eaLnBrk="1" hangingPunct="1">
              <a:buFont typeface="Wingdings" panose="05000000000000000000" pitchFamily="2" charset="2"/>
              <a:buNone/>
            </a:pPr>
            <a:endParaRPr lang="en-GB" altLang="en-US"/>
          </a:p>
          <a:p>
            <a:pPr eaLnBrk="1" hangingPunct="1">
              <a:buFont typeface="Wingdings" panose="05000000000000000000" pitchFamily="2" charset="2"/>
              <a:buNone/>
            </a:pPr>
            <a:endParaRPr lang="en-GB"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3489C00-9988-492B-A301-25B19B989E57}"/>
              </a:ext>
            </a:extLst>
          </p:cNvPr>
          <p:cNvSpPr>
            <a:spLocks noGrp="1" noChangeArrowheads="1"/>
          </p:cNvSpPr>
          <p:nvPr>
            <p:ph type="title"/>
          </p:nvPr>
        </p:nvSpPr>
        <p:spPr/>
        <p:txBody>
          <a:bodyPr/>
          <a:lstStyle/>
          <a:p>
            <a:pPr eaLnBrk="1" hangingPunct="1"/>
            <a:r>
              <a:rPr lang="en-GB" altLang="en-US"/>
              <a:t>Describing distributions – the vocabulary</a:t>
            </a:r>
          </a:p>
        </p:txBody>
      </p:sp>
      <p:sp>
        <p:nvSpPr>
          <p:cNvPr id="41987" name="Rectangle 3">
            <a:extLst>
              <a:ext uri="{FF2B5EF4-FFF2-40B4-BE49-F238E27FC236}">
                <a16:creationId xmlns:a16="http://schemas.microsoft.com/office/drawing/2014/main" id="{5A2EBFB9-2BCA-4DDF-ACF1-D0513294527C}"/>
              </a:ext>
            </a:extLst>
          </p:cNvPr>
          <p:cNvSpPr>
            <a:spLocks noGrp="1" noChangeArrowheads="1"/>
          </p:cNvSpPr>
          <p:nvPr>
            <p:ph type="body" idx="1"/>
          </p:nvPr>
        </p:nvSpPr>
        <p:spPr>
          <a:xfrm>
            <a:off x="611740" y="1632560"/>
            <a:ext cx="7079978" cy="4534560"/>
          </a:xfrm>
        </p:spPr>
        <p:txBody>
          <a:bodyPr/>
          <a:lstStyle/>
          <a:p>
            <a:pPr eaLnBrk="1" hangingPunct="1">
              <a:buFont typeface="Wingdings" panose="05000000000000000000" pitchFamily="2" charset="2"/>
              <a:buNone/>
            </a:pPr>
            <a:r>
              <a:rPr lang="en-GB" altLang="en-US" sz="2000"/>
              <a:t>Limited range of words needed</a:t>
            </a:r>
          </a:p>
          <a:p>
            <a:pPr marL="352425" indent="-342900" eaLnBrk="1" hangingPunct="1">
              <a:buSzPct val="100000"/>
              <a:buFont typeface="Arial" panose="020B0604020202020204" pitchFamily="34" charset="0"/>
              <a:buChar char="•"/>
            </a:pPr>
            <a:r>
              <a:rPr lang="en-GB" altLang="en-US" sz="2000"/>
              <a:t>Even or uneven</a:t>
            </a:r>
          </a:p>
          <a:p>
            <a:pPr marL="352425" indent="-342900" eaLnBrk="1" hangingPunct="1">
              <a:buSzPct val="100000"/>
              <a:buFont typeface="Arial" panose="020B0604020202020204" pitchFamily="34" charset="0"/>
              <a:buChar char="•"/>
            </a:pPr>
            <a:r>
              <a:rPr lang="en-GB" altLang="en-US" sz="2000"/>
              <a:t>Dispersed or clustered</a:t>
            </a:r>
          </a:p>
          <a:p>
            <a:pPr marL="352425" indent="-342900" eaLnBrk="1" hangingPunct="1">
              <a:buSzPct val="100000"/>
              <a:buFont typeface="Arial" panose="020B0604020202020204" pitchFamily="34" charset="0"/>
              <a:buChar char="•"/>
            </a:pPr>
            <a:r>
              <a:rPr lang="en-GB" altLang="en-US" sz="2000"/>
              <a:t>High or low density</a:t>
            </a:r>
          </a:p>
          <a:p>
            <a:pPr eaLnBrk="1" hangingPunct="1">
              <a:buFont typeface="Wingdings" panose="05000000000000000000" pitchFamily="2" charset="2"/>
              <a:buNone/>
            </a:pPr>
            <a:r>
              <a:rPr lang="en-GB" altLang="en-US" sz="2000"/>
              <a:t>Encourage the use of </a:t>
            </a:r>
          </a:p>
          <a:p>
            <a:pPr marL="352425" indent="-342900">
              <a:buSzPct val="100000"/>
              <a:buFont typeface="Arial" panose="020B0604020202020204" pitchFamily="34" charset="0"/>
              <a:buChar char="•"/>
            </a:pPr>
            <a:r>
              <a:rPr lang="en-GB" altLang="en-US" sz="2000"/>
              <a:t>relative/comparative language </a:t>
            </a:r>
          </a:p>
          <a:p>
            <a:pPr marL="352425" indent="-342900">
              <a:buSzPct val="100000"/>
              <a:buFont typeface="Arial" panose="020B0604020202020204" pitchFamily="34" charset="0"/>
              <a:buChar char="•"/>
            </a:pPr>
            <a:r>
              <a:rPr lang="en-GB" altLang="en-US" sz="2000"/>
              <a:t>… and get them to manipulate data if at all possible.</a:t>
            </a:r>
          </a:p>
          <a:p>
            <a:pPr eaLnBrk="1" hangingPunct="1">
              <a:buFont typeface="Wingdings" panose="05000000000000000000" pitchFamily="2" charset="2"/>
              <a:buNone/>
            </a:pPr>
            <a:endParaRPr lang="en-GB" altLang="en-US"/>
          </a:p>
          <a:p>
            <a:pPr eaLnBrk="1" hangingPunct="1">
              <a:buFont typeface="Wingdings" panose="05000000000000000000" pitchFamily="2" charset="2"/>
              <a:buNone/>
            </a:pPr>
            <a:endParaRPr lang="en-GB" altLang="en-US"/>
          </a:p>
          <a:p>
            <a:pPr eaLnBrk="1" hangingPunct="1"/>
            <a:endParaRPr lang="en-GB"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a:extLst>
              <a:ext uri="{FF2B5EF4-FFF2-40B4-BE49-F238E27FC236}">
                <a16:creationId xmlns:a16="http://schemas.microsoft.com/office/drawing/2014/main" id="{941B873A-4448-4775-9187-921E2EB00455}"/>
              </a:ext>
            </a:extLst>
          </p:cNvPr>
          <p:cNvSpPr>
            <a:spLocks noGrp="1" noChangeArrowheads="1"/>
          </p:cNvSpPr>
          <p:nvPr>
            <p:ph type="title"/>
          </p:nvPr>
        </p:nvSpPr>
        <p:spPr/>
        <p:txBody>
          <a:bodyPr/>
          <a:lstStyle/>
          <a:p>
            <a:pPr algn="l" eaLnBrk="1" hangingPunct="1"/>
            <a:r>
              <a:rPr lang="en-GB" altLang="en-US" sz="3200"/>
              <a:t>Describing distributions – the reality</a:t>
            </a:r>
            <a:endParaRPr lang="en-GB" altLang="en-US"/>
          </a:p>
        </p:txBody>
      </p:sp>
      <p:pic>
        <p:nvPicPr>
          <p:cNvPr id="6" name="Picture 5">
            <a:extLst>
              <a:ext uri="{FF2B5EF4-FFF2-40B4-BE49-F238E27FC236}">
                <a16:creationId xmlns:a16="http://schemas.microsoft.com/office/drawing/2014/main" id="{15F3922B-4222-0B76-5831-B0D490A8190C}"/>
              </a:ext>
            </a:extLst>
          </p:cNvPr>
          <p:cNvPicPr>
            <a:picLocks noChangeAspect="1"/>
          </p:cNvPicPr>
          <p:nvPr/>
        </p:nvPicPr>
        <p:blipFill>
          <a:blip r:embed="rId3"/>
          <a:stretch>
            <a:fillRect/>
          </a:stretch>
        </p:blipFill>
        <p:spPr>
          <a:xfrm>
            <a:off x="2653901" y="2223246"/>
            <a:ext cx="3836197" cy="3048001"/>
          </a:xfrm>
          <a:prstGeom prst="rect">
            <a:avLst/>
          </a:prstGeom>
        </p:spPr>
      </p:pic>
    </p:spTree>
    <p:extLst>
      <p:ext uri="{BB962C8B-B14F-4D97-AF65-F5344CB8AC3E}">
        <p14:creationId xmlns:p14="http://schemas.microsoft.com/office/powerpoint/2010/main" val="52331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39" y="2866707"/>
            <a:ext cx="7151696" cy="1124587"/>
          </a:xfrm>
        </p:spPr>
        <p:txBody>
          <a:bodyPr/>
          <a:lstStyle/>
          <a:p>
            <a:pPr marL="10795" indent="1270"/>
            <a:r>
              <a:rPr lang="en-US" sz="3200" dirty="0">
                <a:latin typeface="Arial"/>
                <a:ea typeface="Open Sans"/>
                <a:cs typeface="Arial"/>
              </a:rPr>
              <a:t>Session 1 – Understanding Paper 2 UK Geographical Issues</a:t>
            </a:r>
            <a:endParaRPr lang="en-US" dirty="0"/>
          </a:p>
        </p:txBody>
      </p:sp>
    </p:spTree>
    <p:extLst>
      <p:ext uri="{BB962C8B-B14F-4D97-AF65-F5344CB8AC3E}">
        <p14:creationId xmlns:p14="http://schemas.microsoft.com/office/powerpoint/2010/main" val="905477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2F55F52-4690-4822-A242-6A90F77BA503}"/>
              </a:ext>
            </a:extLst>
          </p:cNvPr>
          <p:cNvSpPr>
            <a:spLocks noGrp="1" noChangeArrowheads="1"/>
          </p:cNvSpPr>
          <p:nvPr>
            <p:ph type="title"/>
          </p:nvPr>
        </p:nvSpPr>
        <p:spPr/>
        <p:txBody>
          <a:bodyPr/>
          <a:lstStyle/>
          <a:p>
            <a:pPr eaLnBrk="1" hangingPunct="1"/>
            <a:r>
              <a:rPr lang="en-GB" altLang="en-US"/>
              <a:t>Describing trends – the vocabulary</a:t>
            </a:r>
          </a:p>
        </p:txBody>
      </p:sp>
      <p:sp>
        <p:nvSpPr>
          <p:cNvPr id="45059" name="Rectangle 3">
            <a:extLst>
              <a:ext uri="{FF2B5EF4-FFF2-40B4-BE49-F238E27FC236}">
                <a16:creationId xmlns:a16="http://schemas.microsoft.com/office/drawing/2014/main" id="{63CC3B26-8BE7-4FD8-B981-00EE5EC656B1}"/>
              </a:ext>
            </a:extLst>
          </p:cNvPr>
          <p:cNvSpPr>
            <a:spLocks noGrp="1" noChangeArrowheads="1"/>
          </p:cNvSpPr>
          <p:nvPr>
            <p:ph type="body" idx="1"/>
          </p:nvPr>
        </p:nvSpPr>
        <p:spPr>
          <a:xfrm>
            <a:off x="611740" y="1632560"/>
            <a:ext cx="6757248" cy="4534560"/>
          </a:xfrm>
        </p:spPr>
        <p:txBody>
          <a:bodyPr/>
          <a:lstStyle/>
          <a:p>
            <a:pPr>
              <a:buSzPct val="100000"/>
            </a:pPr>
            <a:r>
              <a:rPr lang="en-GB" altLang="en-US" sz="2000"/>
              <a:t>Once again a limited range of terms needed:</a:t>
            </a:r>
          </a:p>
          <a:p>
            <a:pPr marL="352425" indent="-342900">
              <a:buSzPct val="100000"/>
              <a:buFont typeface="Arial" panose="020B0604020202020204" pitchFamily="34" charset="0"/>
              <a:buChar char="•"/>
            </a:pPr>
            <a:r>
              <a:rPr lang="en-GB" altLang="en-US" sz="2000"/>
              <a:t>Up/down/constant</a:t>
            </a:r>
          </a:p>
          <a:p>
            <a:pPr marL="352425" indent="-342900">
              <a:buSzPct val="100000"/>
              <a:buFont typeface="Arial" panose="020B0604020202020204" pitchFamily="34" charset="0"/>
              <a:buChar char="•"/>
            </a:pPr>
            <a:r>
              <a:rPr lang="en-GB" altLang="en-US" sz="2000"/>
              <a:t>Consistent, irregular</a:t>
            </a:r>
          </a:p>
          <a:p>
            <a:pPr marL="352425" indent="-342900">
              <a:buSzPct val="100000"/>
              <a:buFont typeface="Arial" panose="020B0604020202020204" pitchFamily="34" charset="0"/>
              <a:buChar char="•"/>
            </a:pPr>
            <a:r>
              <a:rPr lang="en-GB" altLang="en-US" sz="2000"/>
              <a:t>Rate is faster/slower/constant</a:t>
            </a:r>
          </a:p>
          <a:p>
            <a:pPr eaLnBrk="1" hangingPunct="1"/>
            <a:endParaRPr lang="en-GB"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B4BFF8C-A80F-430D-AF56-419185E1482F}"/>
              </a:ext>
            </a:extLst>
          </p:cNvPr>
          <p:cNvSpPr>
            <a:spLocks noGrp="1" noChangeArrowheads="1"/>
          </p:cNvSpPr>
          <p:nvPr>
            <p:ph type="title"/>
          </p:nvPr>
        </p:nvSpPr>
        <p:spPr/>
        <p:txBody>
          <a:bodyPr/>
          <a:lstStyle/>
          <a:p>
            <a:pPr eaLnBrk="1" hangingPunct="1"/>
            <a:r>
              <a:rPr lang="en-GB" altLang="en-US"/>
              <a:t>Describing trends – the technique</a:t>
            </a:r>
          </a:p>
        </p:txBody>
      </p:sp>
      <p:sp>
        <p:nvSpPr>
          <p:cNvPr id="46083" name="Rectangle 3">
            <a:extLst>
              <a:ext uri="{FF2B5EF4-FFF2-40B4-BE49-F238E27FC236}">
                <a16:creationId xmlns:a16="http://schemas.microsoft.com/office/drawing/2014/main" id="{F6490602-811A-4585-8314-2F5D00560927}"/>
              </a:ext>
            </a:extLst>
          </p:cNvPr>
          <p:cNvSpPr>
            <a:spLocks noGrp="1" noChangeArrowheads="1"/>
          </p:cNvSpPr>
          <p:nvPr>
            <p:ph type="body" idx="1"/>
          </p:nvPr>
        </p:nvSpPr>
        <p:spPr>
          <a:xfrm>
            <a:off x="611740" y="1632560"/>
            <a:ext cx="7384778" cy="4534560"/>
          </a:xfrm>
        </p:spPr>
        <p:txBody>
          <a:bodyPr/>
          <a:lstStyle/>
          <a:p>
            <a:pPr>
              <a:buSzPct val="100000"/>
              <a:buFont typeface="Wingdings" panose="05000000000000000000" pitchFamily="2" charset="2"/>
              <a:buNone/>
            </a:pPr>
            <a:r>
              <a:rPr lang="en-GB" altLang="en-US" sz="2000"/>
              <a:t>How to decipher trends:</a:t>
            </a:r>
          </a:p>
          <a:p>
            <a:pPr>
              <a:buSzPct val="100000"/>
              <a:buFont typeface="Wingdings" panose="05000000000000000000" pitchFamily="2" charset="2"/>
              <a:buAutoNum type="arabicPeriod"/>
            </a:pPr>
            <a:r>
              <a:rPr lang="en-GB" altLang="en-US" sz="2000"/>
              <a:t>  Overview: is it consistent or irregular?</a:t>
            </a:r>
          </a:p>
          <a:p>
            <a:pPr>
              <a:buSzPct val="100000"/>
              <a:buFont typeface="Wingdings" panose="05000000000000000000" pitchFamily="2" charset="2"/>
              <a:buAutoNum type="arabicPeriod"/>
            </a:pPr>
            <a:r>
              <a:rPr lang="en-GB" altLang="en-US" sz="2000"/>
              <a:t>  Does it sub-divide into coherent periods?</a:t>
            </a:r>
          </a:p>
          <a:p>
            <a:pPr>
              <a:buSzPct val="100000"/>
              <a:buFont typeface="Wingdings" panose="05000000000000000000" pitchFamily="2" charset="2"/>
              <a:buAutoNum type="arabicPeriod"/>
            </a:pPr>
            <a:r>
              <a:rPr lang="en-GB" altLang="en-US" sz="2000"/>
              <a:t>  Any anomalies in these sub-divisions?</a:t>
            </a:r>
          </a:p>
          <a:p>
            <a:pPr eaLnBrk="1" hangingPunct="1"/>
            <a:endParaRPr lang="en-GB"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18109AF-0C73-47C7-91DA-FB5940BC5900}"/>
              </a:ext>
            </a:extLst>
          </p:cNvPr>
          <p:cNvSpPr>
            <a:spLocks noGrp="1" noChangeArrowheads="1"/>
          </p:cNvSpPr>
          <p:nvPr>
            <p:ph type="title"/>
          </p:nvPr>
        </p:nvSpPr>
        <p:spPr/>
        <p:txBody>
          <a:bodyPr/>
          <a:lstStyle/>
          <a:p>
            <a:pPr eaLnBrk="1" hangingPunct="1"/>
            <a:r>
              <a:rPr lang="en-GB" altLang="en-US"/>
              <a:t>Describing trends – the reality</a:t>
            </a:r>
          </a:p>
        </p:txBody>
      </p:sp>
      <p:sp>
        <p:nvSpPr>
          <p:cNvPr id="47107" name="Rectangle 3">
            <a:extLst>
              <a:ext uri="{FF2B5EF4-FFF2-40B4-BE49-F238E27FC236}">
                <a16:creationId xmlns:a16="http://schemas.microsoft.com/office/drawing/2014/main" id="{6881FE4B-431A-4811-9D88-234704A5D016}"/>
              </a:ext>
            </a:extLst>
          </p:cNvPr>
          <p:cNvSpPr>
            <a:spLocks noGrp="1" noChangeArrowheads="1"/>
          </p:cNvSpPr>
          <p:nvPr>
            <p:ph type="body" idx="1"/>
          </p:nvPr>
        </p:nvSpPr>
        <p:spPr/>
        <p:txBody>
          <a:bodyPr/>
          <a:lstStyle/>
          <a:p>
            <a:pPr eaLnBrk="1" hangingPunct="1"/>
            <a:endParaRPr lang="en-GB" altLang="en-US"/>
          </a:p>
          <a:p>
            <a:pPr eaLnBrk="1" hangingPunct="1"/>
            <a:endParaRPr lang="en-GB" altLang="en-US"/>
          </a:p>
        </p:txBody>
      </p:sp>
      <p:graphicFrame>
        <p:nvGraphicFramePr>
          <p:cNvPr id="47108" name="Object 4">
            <a:extLst>
              <a:ext uri="{FF2B5EF4-FFF2-40B4-BE49-F238E27FC236}">
                <a16:creationId xmlns:a16="http://schemas.microsoft.com/office/drawing/2014/main" id="{624CE0D1-35EA-4FB3-83DE-FF87B35C0EE7}"/>
              </a:ext>
            </a:extLst>
          </p:cNvPr>
          <p:cNvGraphicFramePr>
            <a:graphicFrameLocks noChangeAspect="1"/>
          </p:cNvGraphicFramePr>
          <p:nvPr/>
        </p:nvGraphicFramePr>
        <p:xfrm>
          <a:off x="1096873" y="1600200"/>
          <a:ext cx="6562725" cy="4114800"/>
        </p:xfrm>
        <a:graphic>
          <a:graphicData uri="http://schemas.openxmlformats.org/presentationml/2006/ole">
            <mc:AlternateContent xmlns:mc="http://schemas.openxmlformats.org/markup-compatibility/2006">
              <mc:Choice xmlns:v="urn:schemas-microsoft-com:vml" Requires="v">
                <p:oleObj name="Bitmap Image" r:id="rId3" imgW="6897063" imgH="4323810" progId="Paint.Picture">
                  <p:embed/>
                </p:oleObj>
              </mc:Choice>
              <mc:Fallback>
                <p:oleObj name="Bitmap Image" r:id="rId3" imgW="6897063" imgH="4323810" progId="Paint.Picture">
                  <p:embed/>
                  <p:pic>
                    <p:nvPicPr>
                      <p:cNvPr id="47108" name="Object 4">
                        <a:extLst>
                          <a:ext uri="{FF2B5EF4-FFF2-40B4-BE49-F238E27FC236}">
                            <a16:creationId xmlns:a16="http://schemas.microsoft.com/office/drawing/2014/main" id="{624CE0D1-35EA-4FB3-83DE-FF87B35C0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873" y="1600200"/>
                        <a:ext cx="65627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9458-3B7F-40CA-A725-185727AE4CC0}"/>
              </a:ext>
            </a:extLst>
          </p:cNvPr>
          <p:cNvSpPr>
            <a:spLocks noGrp="1"/>
          </p:cNvSpPr>
          <p:nvPr>
            <p:ph type="title"/>
          </p:nvPr>
        </p:nvSpPr>
        <p:spPr>
          <a:solidFill>
            <a:schemeClr val="bg1"/>
          </a:solidFill>
        </p:spPr>
        <p:txBody>
          <a:bodyPr spcFirstLastPara="1" vert="horz" wrap="square" lIns="91425" tIns="91425" rIns="91425" bIns="91425" rtlCol="0" anchor="ctr" anchorCtr="0">
            <a:noAutofit/>
          </a:bodyPr>
          <a:lstStyle/>
          <a:p>
            <a:r>
              <a:rPr lang="en-US"/>
              <a:t>Soils and geology – part of the picture</a:t>
            </a:r>
          </a:p>
        </p:txBody>
      </p:sp>
      <p:sp>
        <p:nvSpPr>
          <p:cNvPr id="3" name="Content Placeholder 2">
            <a:extLst>
              <a:ext uri="{FF2B5EF4-FFF2-40B4-BE49-F238E27FC236}">
                <a16:creationId xmlns:a16="http://schemas.microsoft.com/office/drawing/2014/main" id="{9E1C1479-8DDF-4E3F-82EA-85CC36D13CB4}"/>
              </a:ext>
            </a:extLst>
          </p:cNvPr>
          <p:cNvSpPr>
            <a:spLocks noGrp="1"/>
          </p:cNvSpPr>
          <p:nvPr>
            <p:ph type="body" idx="1"/>
          </p:nvPr>
        </p:nvSpPr>
        <p:spPr>
          <a:xfrm>
            <a:off x="611740" y="1632560"/>
            <a:ext cx="2893460" cy="4534560"/>
          </a:xfrm>
        </p:spPr>
        <p:txBody>
          <a:bodyPr spcFirstLastPara="1" vert="horz" wrap="square" lIns="68580" tIns="34290" rIns="68580" bIns="34290" rtlCol="0" anchor="t" anchorCtr="0">
            <a:normAutofit/>
          </a:bodyPr>
          <a:lstStyle/>
          <a:p>
            <a:pPr marL="285750" indent="-285750">
              <a:buClrTx/>
              <a:buSzPct val="100000"/>
              <a:buFont typeface="Arial" panose="020B0604020202020204" pitchFamily="34" charset="0"/>
              <a:buChar char="•"/>
            </a:pPr>
            <a:r>
              <a:rPr lang="en-US">
                <a:hlinkClick r:id="rId3"/>
              </a:rPr>
              <a:t>Land use</a:t>
            </a:r>
            <a:r>
              <a:rPr lang="en-US"/>
              <a:t> is a function of many things but soils and geology are important.</a:t>
            </a:r>
          </a:p>
          <a:p>
            <a:pPr marL="285750" indent="-285750">
              <a:buClrTx/>
              <a:buSzPct val="100000"/>
              <a:buFont typeface="Arial" panose="020B0604020202020204" pitchFamily="34" charset="0"/>
              <a:buChar char="•"/>
            </a:pPr>
            <a:r>
              <a:rPr lang="en-US"/>
              <a:t>Soils, depth and fertility function of climate and geology.</a:t>
            </a:r>
          </a:p>
          <a:p>
            <a:pPr marL="285750" indent="-285750">
              <a:buClrTx/>
              <a:buSzPct val="100000"/>
              <a:buFont typeface="Arial" panose="020B0604020202020204" pitchFamily="34" charset="0"/>
              <a:buChar char="•"/>
            </a:pPr>
            <a:r>
              <a:rPr lang="en-US">
                <a:hlinkClick r:id="rId4"/>
              </a:rPr>
              <a:t>Geology</a:t>
            </a:r>
            <a:r>
              <a:rPr lang="en-US"/>
              <a:t> also has a relationship with altitude both on a larger scale (Scotland v England) and a local scale (Vale of Pewsey v Salisbury Plain) or see the 2019 Q4.</a:t>
            </a:r>
          </a:p>
        </p:txBody>
      </p:sp>
      <p:pic>
        <p:nvPicPr>
          <p:cNvPr id="5" name="Picture 4" descr="A close-up of a rock wall&#10;&#10;Description automatically generated with low confidence">
            <a:extLst>
              <a:ext uri="{FF2B5EF4-FFF2-40B4-BE49-F238E27FC236}">
                <a16:creationId xmlns:a16="http://schemas.microsoft.com/office/drawing/2014/main" id="{9974DA8E-AB36-52A4-7A84-D9D77F075E32}"/>
              </a:ext>
            </a:extLst>
          </p:cNvPr>
          <p:cNvPicPr>
            <a:picLocks noChangeAspect="1"/>
          </p:cNvPicPr>
          <p:nvPr/>
        </p:nvPicPr>
        <p:blipFill rotWithShape="1">
          <a:blip r:embed="rId5"/>
          <a:srcRect l="38260" t="27859"/>
          <a:stretch/>
        </p:blipFill>
        <p:spPr>
          <a:xfrm>
            <a:off x="3690651" y="1720695"/>
            <a:ext cx="5080924" cy="3957907"/>
          </a:xfrm>
          <a:prstGeom prst="rect">
            <a:avLst/>
          </a:prstGeom>
        </p:spPr>
      </p:pic>
      <p:sp>
        <p:nvSpPr>
          <p:cNvPr id="4" name="TextBox 3">
            <a:extLst>
              <a:ext uri="{FF2B5EF4-FFF2-40B4-BE49-F238E27FC236}">
                <a16:creationId xmlns:a16="http://schemas.microsoft.com/office/drawing/2014/main" id="{64123517-A918-AE26-8134-3275B3B47225}"/>
              </a:ext>
            </a:extLst>
          </p:cNvPr>
          <p:cNvSpPr txBox="1"/>
          <p:nvPr/>
        </p:nvSpPr>
        <p:spPr>
          <a:xfrm>
            <a:off x="3615070" y="5678602"/>
            <a:ext cx="1658679" cy="215444"/>
          </a:xfrm>
          <a:prstGeom prst="rect">
            <a:avLst/>
          </a:prstGeom>
          <a:noFill/>
        </p:spPr>
        <p:txBody>
          <a:bodyPr wrap="square">
            <a:spAutoFit/>
          </a:bodyPr>
          <a:lstStyle>
            <a:defPPr>
              <a:defRPr lang="en-US"/>
            </a:defPPr>
            <a:lvl1pPr>
              <a:defRPr sz="800" b="0" i="1">
                <a:solidFill>
                  <a:schemeClr val="tx1">
                    <a:lumMod val="50000"/>
                    <a:lumOff val="50000"/>
                  </a:schemeClr>
                </a:solidFill>
                <a:effectLst/>
                <a:latin typeface="Arial" panose="020B0604020202020204" pitchFamily="34" charset="0"/>
                <a:cs typeface="Arial" panose="020B0604020202020204" pitchFamily="34" charset="0"/>
              </a:defRPr>
            </a:lvl1pPr>
          </a:lstStyle>
          <a:p>
            <a:r>
              <a:rPr lang="en-GB"/>
              <a:t>© </a:t>
            </a:r>
            <a:r>
              <a:rPr lang="en-GB" err="1"/>
              <a:t>SAPhotog</a:t>
            </a:r>
            <a:r>
              <a:rPr lang="en-GB"/>
              <a:t> / Shutterstock</a:t>
            </a:r>
          </a:p>
        </p:txBody>
      </p:sp>
    </p:spTree>
    <p:extLst>
      <p:ext uri="{BB962C8B-B14F-4D97-AF65-F5344CB8AC3E}">
        <p14:creationId xmlns:p14="http://schemas.microsoft.com/office/powerpoint/2010/main" val="479463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9458-3B7F-40CA-A725-185727AE4CC0}"/>
              </a:ext>
            </a:extLst>
          </p:cNvPr>
          <p:cNvSpPr>
            <a:spLocks noGrp="1"/>
          </p:cNvSpPr>
          <p:nvPr>
            <p:ph type="title"/>
          </p:nvPr>
        </p:nvSpPr>
        <p:spPr>
          <a:solidFill>
            <a:schemeClr val="bg1"/>
          </a:solidFill>
        </p:spPr>
        <p:txBody>
          <a:bodyPr spcFirstLastPara="1" vert="horz" wrap="square" lIns="91425" tIns="91425" rIns="91425" bIns="91425" rtlCol="0" anchor="ctr" anchorCtr="0">
            <a:noAutofit/>
          </a:bodyPr>
          <a:lstStyle/>
          <a:p>
            <a:r>
              <a:rPr lang="en-US"/>
              <a:t>The exceptions that prove the rule</a:t>
            </a:r>
          </a:p>
        </p:txBody>
      </p:sp>
      <p:sp>
        <p:nvSpPr>
          <p:cNvPr id="3" name="Content Placeholder 2">
            <a:extLst>
              <a:ext uri="{FF2B5EF4-FFF2-40B4-BE49-F238E27FC236}">
                <a16:creationId xmlns:a16="http://schemas.microsoft.com/office/drawing/2014/main" id="{9E1C1479-8DDF-4E3F-82EA-85CC36D13CB4}"/>
              </a:ext>
            </a:extLst>
          </p:cNvPr>
          <p:cNvSpPr>
            <a:spLocks noGrp="1"/>
          </p:cNvSpPr>
          <p:nvPr>
            <p:ph type="body" idx="1"/>
          </p:nvPr>
        </p:nvSpPr>
        <p:spPr>
          <a:xfrm>
            <a:off x="611739" y="1632560"/>
            <a:ext cx="2317929" cy="4534560"/>
          </a:xfrm>
          <a:solidFill>
            <a:schemeClr val="bg1"/>
          </a:solidFill>
        </p:spPr>
        <p:txBody>
          <a:bodyPr spcFirstLastPara="1" vert="horz" wrap="square" lIns="68580" tIns="34290" rIns="68580" bIns="34290" rtlCol="0" anchor="t" anchorCtr="0">
            <a:normAutofit/>
          </a:bodyPr>
          <a:lstStyle/>
          <a:p>
            <a:pPr marL="285750" indent="-285750">
              <a:buClrTx/>
              <a:buSzPct val="100000"/>
              <a:buFont typeface="Arial" panose="020B0604020202020204" pitchFamily="34" charset="0"/>
              <a:buChar char="•"/>
            </a:pPr>
            <a:r>
              <a:rPr lang="en-US"/>
              <a:t>Not all lowland areas had high-carrying capacity. </a:t>
            </a:r>
          </a:p>
          <a:p>
            <a:pPr marL="285750" indent="-285750">
              <a:buClrTx/>
              <a:buSzPct val="100000"/>
              <a:buFont typeface="Arial" panose="020B0604020202020204" pitchFamily="34" charset="0"/>
              <a:buChar char="•"/>
            </a:pPr>
            <a:r>
              <a:rPr lang="en-US"/>
              <a:t>Many remain lightly populated today.</a:t>
            </a:r>
          </a:p>
        </p:txBody>
      </p:sp>
      <p:pic>
        <p:nvPicPr>
          <p:cNvPr id="7" name="Picture 6" descr="A flooded field with trees&#10;&#10;Description automatically generated">
            <a:extLst>
              <a:ext uri="{FF2B5EF4-FFF2-40B4-BE49-F238E27FC236}">
                <a16:creationId xmlns:a16="http://schemas.microsoft.com/office/drawing/2014/main" id="{A643A7D3-A1D4-61F7-A2E6-944A4DDE49F3}"/>
              </a:ext>
            </a:extLst>
          </p:cNvPr>
          <p:cNvPicPr>
            <a:picLocks noChangeAspect="1"/>
          </p:cNvPicPr>
          <p:nvPr/>
        </p:nvPicPr>
        <p:blipFill rotWithShape="1">
          <a:blip r:embed="rId3"/>
          <a:srcRect l="38721" r="20960"/>
          <a:stretch/>
        </p:blipFill>
        <p:spPr>
          <a:xfrm>
            <a:off x="3206407" y="1466125"/>
            <a:ext cx="2731186" cy="4534560"/>
          </a:xfrm>
          <a:prstGeom prst="rect">
            <a:avLst/>
          </a:prstGeom>
        </p:spPr>
      </p:pic>
      <p:pic>
        <p:nvPicPr>
          <p:cNvPr id="9" name="Picture 8" descr="A river running through a field&#10;&#10;Description automatically generated">
            <a:extLst>
              <a:ext uri="{FF2B5EF4-FFF2-40B4-BE49-F238E27FC236}">
                <a16:creationId xmlns:a16="http://schemas.microsoft.com/office/drawing/2014/main" id="{98570ED2-C803-AA55-797E-CF028F799C7A}"/>
              </a:ext>
            </a:extLst>
          </p:cNvPr>
          <p:cNvPicPr>
            <a:picLocks noChangeAspect="1"/>
          </p:cNvPicPr>
          <p:nvPr/>
        </p:nvPicPr>
        <p:blipFill rotWithShape="1">
          <a:blip r:embed="rId4"/>
          <a:srcRect l="41282" t="22011" r="23616"/>
          <a:stretch/>
        </p:blipFill>
        <p:spPr>
          <a:xfrm>
            <a:off x="6052986" y="1466125"/>
            <a:ext cx="2721378" cy="4534560"/>
          </a:xfrm>
          <a:prstGeom prst="rect">
            <a:avLst/>
          </a:prstGeom>
        </p:spPr>
      </p:pic>
      <p:sp>
        <p:nvSpPr>
          <p:cNvPr id="10" name="TextBox 9">
            <a:extLst>
              <a:ext uri="{FF2B5EF4-FFF2-40B4-BE49-F238E27FC236}">
                <a16:creationId xmlns:a16="http://schemas.microsoft.com/office/drawing/2014/main" id="{E21C9FAA-7143-F35B-B30C-50204A74F870}"/>
              </a:ext>
            </a:extLst>
          </p:cNvPr>
          <p:cNvSpPr txBox="1"/>
          <p:nvPr/>
        </p:nvSpPr>
        <p:spPr>
          <a:xfrm>
            <a:off x="3122913" y="6000685"/>
            <a:ext cx="2317929" cy="215444"/>
          </a:xfrm>
          <a:prstGeom prst="rect">
            <a:avLst/>
          </a:prstGeom>
          <a:noFill/>
        </p:spPr>
        <p:txBody>
          <a:bodyPr wrap="square">
            <a:spAutoFit/>
          </a:bodyPr>
          <a:lstStyle>
            <a:defPPr>
              <a:defRPr lang="en-US"/>
            </a:defPPr>
            <a:lvl1pPr>
              <a:defRPr sz="800" b="0" i="1">
                <a:solidFill>
                  <a:schemeClr val="tx1">
                    <a:lumMod val="50000"/>
                    <a:lumOff val="50000"/>
                  </a:schemeClr>
                </a:solidFill>
                <a:effectLst/>
                <a:latin typeface="Arial" panose="020B0604020202020204" pitchFamily="34" charset="0"/>
                <a:cs typeface="Arial" panose="020B0604020202020204" pitchFamily="34" charset="0"/>
              </a:defRPr>
            </a:lvl1pPr>
          </a:lstStyle>
          <a:p>
            <a:r>
              <a:rPr lang="en-GB"/>
              <a:t>© </a:t>
            </a:r>
            <a:r>
              <a:rPr lang="en-GB" err="1"/>
              <a:t>Elzbieta</a:t>
            </a:r>
            <a:r>
              <a:rPr lang="en-GB"/>
              <a:t> </a:t>
            </a:r>
            <a:r>
              <a:rPr lang="en-GB" err="1"/>
              <a:t>Sekowska</a:t>
            </a:r>
            <a:r>
              <a:rPr lang="en-GB"/>
              <a:t> / Shutterstock</a:t>
            </a:r>
          </a:p>
        </p:txBody>
      </p:sp>
      <p:sp>
        <p:nvSpPr>
          <p:cNvPr id="11" name="TextBox 10">
            <a:extLst>
              <a:ext uri="{FF2B5EF4-FFF2-40B4-BE49-F238E27FC236}">
                <a16:creationId xmlns:a16="http://schemas.microsoft.com/office/drawing/2014/main" id="{98C74087-7FFC-F48F-C911-C746029F675E}"/>
              </a:ext>
            </a:extLst>
          </p:cNvPr>
          <p:cNvSpPr txBox="1"/>
          <p:nvPr/>
        </p:nvSpPr>
        <p:spPr>
          <a:xfrm>
            <a:off x="5957289" y="6000685"/>
            <a:ext cx="2317929" cy="215444"/>
          </a:xfrm>
          <a:prstGeom prst="rect">
            <a:avLst/>
          </a:prstGeom>
          <a:noFill/>
        </p:spPr>
        <p:txBody>
          <a:bodyPr wrap="square">
            <a:spAutoFit/>
          </a:bodyPr>
          <a:lstStyle>
            <a:defPPr>
              <a:defRPr lang="en-US"/>
            </a:defPPr>
            <a:lvl1pPr>
              <a:defRPr sz="800" b="0" i="1">
                <a:solidFill>
                  <a:schemeClr val="tx1">
                    <a:lumMod val="50000"/>
                    <a:lumOff val="50000"/>
                  </a:schemeClr>
                </a:solidFill>
                <a:effectLst/>
                <a:latin typeface="Arial" panose="020B0604020202020204" pitchFamily="34" charset="0"/>
                <a:cs typeface="Arial" panose="020B0604020202020204" pitchFamily="34" charset="0"/>
              </a:defRPr>
            </a:lvl1pPr>
          </a:lstStyle>
          <a:p>
            <a:r>
              <a:rPr lang="en-GB"/>
              <a:t>© Juan </a:t>
            </a:r>
            <a:r>
              <a:rPr lang="en-GB" err="1"/>
              <a:t>Vilata</a:t>
            </a:r>
            <a:r>
              <a:rPr lang="en-GB"/>
              <a:t> / Shutterstock</a:t>
            </a:r>
          </a:p>
        </p:txBody>
      </p:sp>
    </p:spTree>
    <p:extLst>
      <p:ext uri="{BB962C8B-B14F-4D97-AF65-F5344CB8AC3E}">
        <p14:creationId xmlns:p14="http://schemas.microsoft.com/office/powerpoint/2010/main" val="386515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9458-3B7F-40CA-A725-185727AE4CC0}"/>
              </a:ext>
            </a:extLst>
          </p:cNvPr>
          <p:cNvSpPr>
            <a:spLocks noGrp="1"/>
          </p:cNvSpPr>
          <p:nvPr>
            <p:ph type="title"/>
          </p:nvPr>
        </p:nvSpPr>
        <p:spPr>
          <a:solidFill>
            <a:schemeClr val="bg1"/>
          </a:solidFill>
        </p:spPr>
        <p:txBody>
          <a:bodyPr spcFirstLastPara="1" vert="horz" wrap="square" lIns="91425" tIns="91425" rIns="91425" bIns="91425" rtlCol="0" anchor="ctr" anchorCtr="0">
            <a:noAutofit/>
          </a:bodyPr>
          <a:lstStyle/>
          <a:p>
            <a:r>
              <a:rPr lang="en-US"/>
              <a:t>… and population densities also depend on scale, planning and history</a:t>
            </a:r>
          </a:p>
        </p:txBody>
      </p:sp>
      <p:sp>
        <p:nvSpPr>
          <p:cNvPr id="8202" name="Content Placeholder 8201">
            <a:extLst>
              <a:ext uri="{FF2B5EF4-FFF2-40B4-BE49-F238E27FC236}">
                <a16:creationId xmlns:a16="http://schemas.microsoft.com/office/drawing/2014/main" id="{1491DBC1-42CA-465F-A3D5-CC4527F11A4C}"/>
              </a:ext>
            </a:extLst>
          </p:cNvPr>
          <p:cNvSpPr>
            <a:spLocks noGrp="1"/>
          </p:cNvSpPr>
          <p:nvPr>
            <p:ph type="body" idx="1"/>
          </p:nvPr>
        </p:nvSpPr>
        <p:spPr>
          <a:xfrm>
            <a:off x="611739" y="1632560"/>
            <a:ext cx="2960801" cy="4534560"/>
          </a:xfrm>
        </p:spPr>
        <p:txBody>
          <a:bodyPr spcFirstLastPara="1" vert="horz" wrap="square" lIns="68580" tIns="34290" rIns="68580" bIns="34290" rtlCol="0" anchor="t" anchorCtr="0">
            <a:normAutofit/>
          </a:bodyPr>
          <a:lstStyle/>
          <a:p>
            <a:pPr marL="295275" indent="-285750">
              <a:buClrTx/>
              <a:buSzPct val="100000"/>
              <a:buFont typeface="Arial" panose="020B0604020202020204" pitchFamily="34" charset="0"/>
              <a:buChar char="•"/>
            </a:pPr>
            <a:r>
              <a:rPr lang="en-US"/>
              <a:t>Why does no one live in Hyde park? Population density = 0 per ha?</a:t>
            </a:r>
          </a:p>
          <a:p>
            <a:pPr marL="295275" indent="-285750">
              <a:buClrTx/>
              <a:buSzPct val="100000"/>
              <a:buFont typeface="Arial" panose="020B0604020202020204" pitchFamily="34" charset="0"/>
              <a:buChar char="•"/>
            </a:pPr>
            <a:r>
              <a:rPr lang="en-US"/>
              <a:t>Why do so few people live on Salisbury Plain – once relatively densely populated?</a:t>
            </a:r>
          </a:p>
          <a:p>
            <a:pPr marL="295275" indent="-285750">
              <a:buClrTx/>
              <a:buSzPct val="100000"/>
              <a:buFont typeface="Arial" panose="020B0604020202020204" pitchFamily="34" charset="0"/>
              <a:buChar char="•"/>
            </a:pPr>
            <a:r>
              <a:rPr lang="en-US"/>
              <a:t>What happened to </a:t>
            </a:r>
            <a:r>
              <a:rPr lang="en-US" err="1"/>
              <a:t>Imber</a:t>
            </a:r>
            <a:r>
              <a:rPr lang="en-US"/>
              <a:t> (far right picture)?</a:t>
            </a:r>
          </a:p>
        </p:txBody>
      </p:sp>
      <p:sp>
        <p:nvSpPr>
          <p:cNvPr id="5" name="TextBox 4">
            <a:extLst>
              <a:ext uri="{FF2B5EF4-FFF2-40B4-BE49-F238E27FC236}">
                <a16:creationId xmlns:a16="http://schemas.microsoft.com/office/drawing/2014/main" id="{4DEAA934-BF60-9CC7-F556-8405130F3028}"/>
              </a:ext>
            </a:extLst>
          </p:cNvPr>
          <p:cNvSpPr txBox="1"/>
          <p:nvPr/>
        </p:nvSpPr>
        <p:spPr>
          <a:xfrm>
            <a:off x="3407539" y="3570524"/>
            <a:ext cx="2981695" cy="215444"/>
          </a:xfrm>
          <a:prstGeom prst="rect">
            <a:avLst/>
          </a:prstGeom>
          <a:noFill/>
        </p:spPr>
        <p:txBody>
          <a:bodyPr wrap="square">
            <a:spAutoFit/>
          </a:bodyPr>
          <a:lstStyle/>
          <a:p>
            <a:r>
              <a:rPr lang="en-GB" sz="800" b="0" i="1">
                <a:solidFill>
                  <a:schemeClr val="tx1">
                    <a:lumMod val="50000"/>
                    <a:lumOff val="50000"/>
                  </a:schemeClr>
                </a:solidFill>
                <a:effectLst/>
                <a:latin typeface="Arial" panose="020B0604020202020204" pitchFamily="34" charset="0"/>
                <a:cs typeface="Arial" panose="020B0604020202020204" pitchFamily="34" charset="0"/>
              </a:rPr>
              <a:t>© </a:t>
            </a:r>
            <a:r>
              <a:rPr lang="en-GB" sz="800" b="0" i="1" err="1">
                <a:solidFill>
                  <a:schemeClr val="tx1">
                    <a:lumMod val="50000"/>
                    <a:lumOff val="50000"/>
                  </a:schemeClr>
                </a:solidFill>
                <a:effectLst/>
                <a:latin typeface="Arial" panose="020B0604020202020204" pitchFamily="34" charset="0"/>
                <a:cs typeface="Arial" panose="020B0604020202020204" pitchFamily="34" charset="0"/>
              </a:rPr>
              <a:t>MJSquared</a:t>
            </a:r>
            <a:r>
              <a:rPr lang="en-GB" sz="800" b="0" i="1">
                <a:solidFill>
                  <a:schemeClr val="tx1">
                    <a:lumMod val="50000"/>
                    <a:lumOff val="50000"/>
                  </a:schemeClr>
                </a:solidFill>
                <a:effectLst/>
                <a:latin typeface="Arial" panose="020B0604020202020204" pitchFamily="34" charset="0"/>
                <a:cs typeface="Arial" panose="020B0604020202020204" pitchFamily="34" charset="0"/>
              </a:rPr>
              <a:t> Photography / Shutterstock</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99B162F-3092-4911-33D5-D2E592248898}"/>
              </a:ext>
            </a:extLst>
          </p:cNvPr>
          <p:cNvSpPr txBox="1"/>
          <p:nvPr/>
        </p:nvSpPr>
        <p:spPr>
          <a:xfrm>
            <a:off x="6832058" y="4983100"/>
            <a:ext cx="2128877" cy="215444"/>
          </a:xfrm>
          <a:prstGeom prst="rect">
            <a:avLst/>
          </a:prstGeom>
          <a:noFill/>
        </p:spPr>
        <p:txBody>
          <a:bodyPr wrap="square">
            <a:spAutoFit/>
          </a:bodyPr>
          <a:lstStyle/>
          <a:p>
            <a:pPr algn="r"/>
            <a:r>
              <a:rPr lang="en-GB" sz="800" b="0" i="1">
                <a:solidFill>
                  <a:schemeClr val="tx1">
                    <a:lumMod val="50000"/>
                    <a:lumOff val="50000"/>
                  </a:schemeClr>
                </a:solidFill>
                <a:effectLst/>
                <a:latin typeface="Arial" panose="020B0604020202020204" pitchFamily="34" charset="0"/>
                <a:cs typeface="Arial" panose="020B0604020202020204" pitchFamily="34" charset="0"/>
              </a:rPr>
              <a:t>© Shutterstock / </a:t>
            </a:r>
            <a:r>
              <a:rPr lang="en-GB" sz="800" b="0" i="1" err="1">
                <a:solidFill>
                  <a:schemeClr val="tx1">
                    <a:lumMod val="50000"/>
                    <a:lumOff val="50000"/>
                  </a:schemeClr>
                </a:solidFill>
                <a:effectLst/>
                <a:latin typeface="Arial" panose="020B0604020202020204" pitchFamily="34" charset="0"/>
                <a:cs typeface="Arial" panose="020B0604020202020204" pitchFamily="34" charset="0"/>
              </a:rPr>
              <a:t>SteveMcCarthy</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3EED1A6-C8C9-EEA9-CD8E-78C678043E9F}"/>
              </a:ext>
            </a:extLst>
          </p:cNvPr>
          <p:cNvSpPr txBox="1"/>
          <p:nvPr/>
        </p:nvSpPr>
        <p:spPr>
          <a:xfrm>
            <a:off x="3407539" y="6099584"/>
            <a:ext cx="2981695" cy="215444"/>
          </a:xfrm>
          <a:prstGeom prst="rect">
            <a:avLst/>
          </a:prstGeom>
          <a:noFill/>
        </p:spPr>
        <p:txBody>
          <a:bodyPr wrap="square">
            <a:spAutoFit/>
          </a:bodyPr>
          <a:lstStyle/>
          <a:p>
            <a:r>
              <a:rPr lang="en-GB" sz="800" b="0" i="1">
                <a:solidFill>
                  <a:schemeClr val="tx1">
                    <a:lumMod val="50000"/>
                    <a:lumOff val="50000"/>
                  </a:schemeClr>
                </a:solidFill>
                <a:effectLst/>
                <a:latin typeface="Arial" panose="020B0604020202020204" pitchFamily="34" charset="0"/>
                <a:cs typeface="Arial" panose="020B0604020202020204" pitchFamily="34" charset="0"/>
              </a:rPr>
              <a:t>© Alamy / </a:t>
            </a:r>
            <a:r>
              <a:rPr lang="en-GB" sz="800" b="0" i="1" err="1">
                <a:solidFill>
                  <a:schemeClr val="tx1">
                    <a:lumMod val="50000"/>
                    <a:lumOff val="50000"/>
                  </a:schemeClr>
                </a:solidFill>
                <a:effectLst/>
                <a:latin typeface="Arial" panose="020B0604020202020204" pitchFamily="34" charset="0"/>
                <a:cs typeface="Arial" panose="020B0604020202020204" pitchFamily="34" charset="0"/>
              </a:rPr>
              <a:t>christopher</a:t>
            </a:r>
            <a:r>
              <a:rPr lang="en-GB" sz="800" b="0" i="1">
                <a:solidFill>
                  <a:schemeClr val="tx1">
                    <a:lumMod val="50000"/>
                    <a:lumOff val="50000"/>
                  </a:schemeClr>
                </a:solidFill>
                <a:effectLst/>
                <a:latin typeface="Arial" panose="020B0604020202020204" pitchFamily="34" charset="0"/>
                <a:cs typeface="Arial" panose="020B0604020202020204" pitchFamily="34" charset="0"/>
              </a:rPr>
              <a:t> jones</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pic>
        <p:nvPicPr>
          <p:cNvPr id="10" name="Picture 9" descr="A dirt road in a grassy field&#10;&#10;Description automatically generated">
            <a:extLst>
              <a:ext uri="{FF2B5EF4-FFF2-40B4-BE49-F238E27FC236}">
                <a16:creationId xmlns:a16="http://schemas.microsoft.com/office/drawing/2014/main" id="{A7A0746B-C4CA-73C4-6170-6AE6D89DA9AA}"/>
              </a:ext>
            </a:extLst>
          </p:cNvPr>
          <p:cNvPicPr>
            <a:picLocks noChangeAspect="1"/>
          </p:cNvPicPr>
          <p:nvPr/>
        </p:nvPicPr>
        <p:blipFill>
          <a:blip r:embed="rId3"/>
          <a:stretch>
            <a:fillRect/>
          </a:stretch>
        </p:blipFill>
        <p:spPr>
          <a:xfrm>
            <a:off x="3503787" y="4127165"/>
            <a:ext cx="2960801" cy="1981105"/>
          </a:xfrm>
          <a:prstGeom prst="rect">
            <a:avLst/>
          </a:prstGeom>
        </p:spPr>
      </p:pic>
      <p:pic>
        <p:nvPicPr>
          <p:cNvPr id="6" name="Picture 5" descr="A brick building with a green roof&#10;&#10;Description automatically generated">
            <a:extLst>
              <a:ext uri="{FF2B5EF4-FFF2-40B4-BE49-F238E27FC236}">
                <a16:creationId xmlns:a16="http://schemas.microsoft.com/office/drawing/2014/main" id="{09A4BBD9-023D-FCCB-EBF5-50622E08AA3D}"/>
              </a:ext>
            </a:extLst>
          </p:cNvPr>
          <p:cNvPicPr>
            <a:picLocks noChangeAspect="1"/>
          </p:cNvPicPr>
          <p:nvPr/>
        </p:nvPicPr>
        <p:blipFill>
          <a:blip r:embed="rId4"/>
          <a:stretch>
            <a:fillRect/>
          </a:stretch>
        </p:blipFill>
        <p:spPr>
          <a:xfrm>
            <a:off x="5925450" y="2994244"/>
            <a:ext cx="2981695" cy="1987609"/>
          </a:xfrm>
          <a:prstGeom prst="rect">
            <a:avLst/>
          </a:prstGeom>
        </p:spPr>
      </p:pic>
      <p:pic>
        <p:nvPicPr>
          <p:cNvPr id="4" name="Picture 3" descr="An aerial view of a city&#10;&#10;Description automatically generated">
            <a:extLst>
              <a:ext uri="{FF2B5EF4-FFF2-40B4-BE49-F238E27FC236}">
                <a16:creationId xmlns:a16="http://schemas.microsoft.com/office/drawing/2014/main" id="{89301E38-F899-E2AA-05C0-FB86702CEBAF}"/>
              </a:ext>
            </a:extLst>
          </p:cNvPr>
          <p:cNvPicPr>
            <a:picLocks noChangeAspect="1"/>
          </p:cNvPicPr>
          <p:nvPr/>
        </p:nvPicPr>
        <p:blipFill rotWithShape="1">
          <a:blip r:embed="rId5"/>
          <a:srcRect l="11279" t="11279" r="13023" b="13023"/>
          <a:stretch/>
        </p:blipFill>
        <p:spPr>
          <a:xfrm>
            <a:off x="3482893" y="1584465"/>
            <a:ext cx="2981695" cy="1982510"/>
          </a:xfrm>
          <a:prstGeom prst="rect">
            <a:avLst/>
          </a:prstGeom>
        </p:spPr>
      </p:pic>
    </p:spTree>
    <p:extLst>
      <p:ext uri="{BB962C8B-B14F-4D97-AF65-F5344CB8AC3E}">
        <p14:creationId xmlns:p14="http://schemas.microsoft.com/office/powerpoint/2010/main" val="3153987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9458-3B7F-40CA-A725-185727AE4CC0}"/>
              </a:ext>
            </a:extLst>
          </p:cNvPr>
          <p:cNvSpPr>
            <a:spLocks noGrp="1"/>
          </p:cNvSpPr>
          <p:nvPr>
            <p:ph type="title"/>
          </p:nvPr>
        </p:nvSpPr>
        <p:spPr>
          <a:solidFill>
            <a:schemeClr val="bg1"/>
          </a:solidFill>
        </p:spPr>
        <p:txBody>
          <a:bodyPr spcFirstLastPara="1" vert="horz" wrap="square" lIns="91425" tIns="91425" rIns="91425" bIns="91425" rtlCol="0" anchor="ctr" anchorCtr="0">
            <a:noAutofit/>
          </a:bodyPr>
          <a:lstStyle/>
          <a:p>
            <a:r>
              <a:rPr lang="en-US"/>
              <a:t>Resources run out (?) – before and after</a:t>
            </a:r>
          </a:p>
        </p:txBody>
      </p:sp>
      <p:sp>
        <p:nvSpPr>
          <p:cNvPr id="9226" name="Content Placeholder 9225">
            <a:extLst>
              <a:ext uri="{FF2B5EF4-FFF2-40B4-BE49-F238E27FC236}">
                <a16:creationId xmlns:a16="http://schemas.microsoft.com/office/drawing/2014/main" id="{6750543B-02EA-47A8-91F0-5AB1B97F684D}"/>
              </a:ext>
            </a:extLst>
          </p:cNvPr>
          <p:cNvSpPr>
            <a:spLocks noGrp="1"/>
          </p:cNvSpPr>
          <p:nvPr>
            <p:ph type="body" idx="1"/>
          </p:nvPr>
        </p:nvSpPr>
        <p:spPr>
          <a:xfrm>
            <a:off x="611739" y="1632560"/>
            <a:ext cx="2657809" cy="4534560"/>
          </a:xfrm>
          <a:solidFill>
            <a:schemeClr val="bg1"/>
          </a:solidFill>
        </p:spPr>
        <p:txBody>
          <a:bodyPr spcFirstLastPara="1" vert="horz" wrap="square" lIns="68580" tIns="34290" rIns="68580" bIns="34290" rtlCol="0" anchor="t" anchorCtr="0">
            <a:normAutofit/>
          </a:bodyPr>
          <a:lstStyle/>
          <a:p>
            <a:pPr marL="295275" indent="-285750">
              <a:buClrTx/>
              <a:buSzPct val="100000"/>
              <a:buFont typeface="Arial" panose="020B0604020202020204" pitchFamily="34" charset="0"/>
              <a:buChar char="•"/>
            </a:pPr>
            <a:r>
              <a:rPr lang="en-US" err="1"/>
              <a:t>Merthyr</a:t>
            </a:r>
            <a:r>
              <a:rPr lang="en-US"/>
              <a:t> </a:t>
            </a:r>
            <a:r>
              <a:rPr lang="en-US" err="1"/>
              <a:t>Tydfil</a:t>
            </a:r>
            <a:r>
              <a:rPr lang="en-US"/>
              <a:t> was once a major centre of UK industry based on the co-location of coal and iron ore.</a:t>
            </a:r>
          </a:p>
          <a:p>
            <a:pPr marL="295275" indent="-285750">
              <a:buClrTx/>
              <a:buSzPct val="100000"/>
              <a:buFont typeface="Arial" panose="020B0604020202020204" pitchFamily="34" charset="0"/>
              <a:buChar char="•"/>
            </a:pPr>
            <a:r>
              <a:rPr lang="en-US"/>
              <a:t>There were 1.1 million miners in the UK in 1911 – today there are less than 500.</a:t>
            </a:r>
          </a:p>
          <a:p>
            <a:pPr marL="295275" indent="-285750">
              <a:buClrTx/>
              <a:buSzPct val="100000"/>
              <a:buFont typeface="Arial" panose="020B0604020202020204" pitchFamily="34" charset="0"/>
              <a:buChar char="•"/>
            </a:pPr>
            <a:r>
              <a:rPr lang="en-US">
                <a:hlinkClick r:id="rId3"/>
              </a:rPr>
              <a:t>Today it is one of the most deprived towns in the UK. </a:t>
            </a:r>
            <a:endParaRPr lang="en-US"/>
          </a:p>
          <a:p>
            <a:pPr marL="295275" indent="-285750">
              <a:buClrTx/>
              <a:buSzPct val="100000"/>
              <a:buFont typeface="Arial" panose="020B0604020202020204" pitchFamily="34" charset="0"/>
              <a:buChar char="•"/>
            </a:pPr>
            <a:r>
              <a:rPr lang="en-GB"/>
              <a:t>Therefore, economic changes are important.</a:t>
            </a:r>
            <a:r>
              <a:rPr lang="en-US"/>
              <a:t> </a:t>
            </a:r>
          </a:p>
          <a:p>
            <a:pPr marL="295275" indent="-285750">
              <a:buClrTx/>
              <a:buSzPct val="10000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470FE3C3-6199-AACA-C6DA-553E5EE454CE}"/>
              </a:ext>
            </a:extLst>
          </p:cNvPr>
          <p:cNvSpPr txBox="1"/>
          <p:nvPr/>
        </p:nvSpPr>
        <p:spPr>
          <a:xfrm>
            <a:off x="3499787" y="5141007"/>
            <a:ext cx="2556099" cy="215444"/>
          </a:xfrm>
          <a:prstGeom prst="rect">
            <a:avLst/>
          </a:prstGeom>
          <a:noFill/>
        </p:spPr>
        <p:txBody>
          <a:bodyPr wrap="square">
            <a:spAutoFit/>
          </a:bodyPr>
          <a:lstStyle/>
          <a:p>
            <a:r>
              <a:rPr lang="en-GB" sz="800" b="0" i="1">
                <a:solidFill>
                  <a:schemeClr val="tx1">
                    <a:lumMod val="50000"/>
                    <a:lumOff val="50000"/>
                  </a:schemeClr>
                </a:solidFill>
                <a:effectLst/>
                <a:latin typeface="Arial" panose="020B0604020202020204" pitchFamily="34" charset="0"/>
                <a:cs typeface="Arial" panose="020B0604020202020204" pitchFamily="34" charset="0"/>
              </a:rPr>
              <a:t>© Alamy / </a:t>
            </a:r>
            <a:r>
              <a:rPr lang="en-GB" sz="800" b="0" i="1" err="1">
                <a:solidFill>
                  <a:schemeClr val="tx1">
                    <a:lumMod val="50000"/>
                    <a:lumOff val="50000"/>
                  </a:schemeClr>
                </a:solidFill>
                <a:effectLst/>
                <a:latin typeface="Arial" panose="020B0604020202020204" pitchFamily="34" charset="0"/>
                <a:cs typeface="Arial" panose="020B0604020202020204" pitchFamily="34" charset="0"/>
              </a:rPr>
              <a:t>Volgi</a:t>
            </a:r>
            <a:r>
              <a:rPr lang="en-GB" sz="800" b="0" i="1">
                <a:solidFill>
                  <a:schemeClr val="tx1">
                    <a:lumMod val="50000"/>
                    <a:lumOff val="50000"/>
                  </a:schemeClr>
                </a:solidFill>
                <a:effectLst/>
                <a:latin typeface="Arial" panose="020B0604020202020204" pitchFamily="34" charset="0"/>
                <a:cs typeface="Arial" panose="020B0604020202020204" pitchFamily="34" charset="0"/>
              </a:rPr>
              <a:t> archive</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Picture 4" descr="A person walking on a street&#10;&#10;Description automatically generated">
            <a:extLst>
              <a:ext uri="{FF2B5EF4-FFF2-40B4-BE49-F238E27FC236}">
                <a16:creationId xmlns:a16="http://schemas.microsoft.com/office/drawing/2014/main" id="{A7DC0A14-EF3B-1AB5-AE66-7E37B1B64B52}"/>
              </a:ext>
            </a:extLst>
          </p:cNvPr>
          <p:cNvPicPr>
            <a:picLocks noChangeAspect="1"/>
          </p:cNvPicPr>
          <p:nvPr/>
        </p:nvPicPr>
        <p:blipFill rotWithShape="1">
          <a:blip r:embed="rId4"/>
          <a:srcRect l="41302" r="10326" b="11919"/>
          <a:stretch/>
        </p:blipFill>
        <p:spPr>
          <a:xfrm>
            <a:off x="6055886" y="1716992"/>
            <a:ext cx="2657808" cy="3424015"/>
          </a:xfrm>
          <a:prstGeom prst="rect">
            <a:avLst/>
          </a:prstGeom>
        </p:spPr>
      </p:pic>
      <p:pic>
        <p:nvPicPr>
          <p:cNvPr id="7" name="Picture 6" descr="A group of people walking on a street&#10;&#10;Description automatically generated">
            <a:extLst>
              <a:ext uri="{FF2B5EF4-FFF2-40B4-BE49-F238E27FC236}">
                <a16:creationId xmlns:a16="http://schemas.microsoft.com/office/drawing/2014/main" id="{A0AC210C-BAD8-BC3E-E69F-4B3CD1457B34}"/>
              </a:ext>
            </a:extLst>
          </p:cNvPr>
          <p:cNvPicPr>
            <a:picLocks noChangeAspect="1"/>
          </p:cNvPicPr>
          <p:nvPr/>
        </p:nvPicPr>
        <p:blipFill>
          <a:blip r:embed="rId5"/>
          <a:stretch>
            <a:fillRect/>
          </a:stretch>
        </p:blipFill>
        <p:spPr>
          <a:xfrm>
            <a:off x="3583960" y="1716993"/>
            <a:ext cx="2471926" cy="3429000"/>
          </a:xfrm>
          <a:prstGeom prst="rect">
            <a:avLst/>
          </a:prstGeom>
        </p:spPr>
      </p:pic>
      <p:sp>
        <p:nvSpPr>
          <p:cNvPr id="8" name="TextBox 7">
            <a:extLst>
              <a:ext uri="{FF2B5EF4-FFF2-40B4-BE49-F238E27FC236}">
                <a16:creationId xmlns:a16="http://schemas.microsoft.com/office/drawing/2014/main" id="{06BE1727-E12C-49B8-8DE7-DF9BDAC12EC6}"/>
              </a:ext>
            </a:extLst>
          </p:cNvPr>
          <p:cNvSpPr txBox="1"/>
          <p:nvPr/>
        </p:nvSpPr>
        <p:spPr>
          <a:xfrm>
            <a:off x="5970494" y="5141007"/>
            <a:ext cx="2743200" cy="215444"/>
          </a:xfrm>
          <a:prstGeom prst="rect">
            <a:avLst/>
          </a:prstGeom>
          <a:noFill/>
        </p:spPr>
        <p:txBody>
          <a:bodyPr wrap="square">
            <a:spAutoFit/>
          </a:bodyPr>
          <a:lstStyle/>
          <a:p>
            <a:r>
              <a:rPr lang="en-GB" sz="800" b="0" i="1">
                <a:solidFill>
                  <a:schemeClr val="tx1">
                    <a:lumMod val="50000"/>
                    <a:lumOff val="50000"/>
                  </a:schemeClr>
                </a:solidFill>
                <a:effectLst/>
                <a:latin typeface="Arial" panose="020B0604020202020204" pitchFamily="34" charset="0"/>
                <a:cs typeface="Arial" panose="020B0604020202020204" pitchFamily="34" charset="0"/>
              </a:rPr>
              <a:t>© Alamy / John Kinsey, The </a:t>
            </a:r>
            <a:r>
              <a:rPr lang="en-GB" sz="800" b="0" i="1" err="1">
                <a:solidFill>
                  <a:schemeClr val="tx1">
                    <a:lumMod val="50000"/>
                    <a:lumOff val="50000"/>
                  </a:schemeClr>
                </a:solidFill>
                <a:effectLst/>
                <a:latin typeface="Arial" panose="020B0604020202020204" pitchFamily="34" charset="0"/>
                <a:cs typeface="Arial" panose="020B0604020202020204" pitchFamily="34" charset="0"/>
              </a:rPr>
              <a:t>Photolibrary</a:t>
            </a:r>
            <a:r>
              <a:rPr lang="en-GB" sz="800" b="0" i="1">
                <a:solidFill>
                  <a:schemeClr val="tx1">
                    <a:lumMod val="50000"/>
                    <a:lumOff val="50000"/>
                  </a:schemeClr>
                </a:solidFill>
                <a:effectLst/>
                <a:latin typeface="Arial" panose="020B0604020202020204" pitchFamily="34" charset="0"/>
                <a:cs typeface="Arial" panose="020B0604020202020204" pitchFamily="34" charset="0"/>
              </a:rPr>
              <a:t> Wales</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716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2EBF-2B9B-40AB-BE4B-8689ACAD8638}"/>
              </a:ext>
            </a:extLst>
          </p:cNvPr>
          <p:cNvSpPr>
            <a:spLocks noGrp="1"/>
          </p:cNvSpPr>
          <p:nvPr>
            <p:ph type="title"/>
          </p:nvPr>
        </p:nvSpPr>
        <p:spPr>
          <a:solidFill>
            <a:schemeClr val="bg1"/>
          </a:solidFill>
        </p:spPr>
        <p:txBody>
          <a:bodyPr spcFirstLastPara="1" vert="horz" wrap="square" lIns="91425" tIns="91425" rIns="91425" bIns="91425" rtlCol="0" anchor="ctr" anchorCtr="0">
            <a:noAutofit/>
          </a:bodyPr>
          <a:lstStyle/>
          <a:p>
            <a:r>
              <a:rPr lang="en-US"/>
              <a:t>Age structure varies</a:t>
            </a:r>
          </a:p>
        </p:txBody>
      </p:sp>
      <p:sp>
        <p:nvSpPr>
          <p:cNvPr id="3" name="Content Placeholder 2">
            <a:extLst>
              <a:ext uri="{FF2B5EF4-FFF2-40B4-BE49-F238E27FC236}">
                <a16:creationId xmlns:a16="http://schemas.microsoft.com/office/drawing/2014/main" id="{4DD14290-699E-402D-8795-FAFECEEBF1B8}"/>
              </a:ext>
            </a:extLst>
          </p:cNvPr>
          <p:cNvSpPr>
            <a:spLocks noGrp="1"/>
          </p:cNvSpPr>
          <p:nvPr>
            <p:ph type="body" idx="1"/>
          </p:nvPr>
        </p:nvSpPr>
        <p:spPr>
          <a:xfrm>
            <a:off x="611740" y="1632560"/>
            <a:ext cx="2615554" cy="4534560"/>
          </a:xfrm>
          <a:solidFill>
            <a:schemeClr val="bg1"/>
          </a:solidFill>
        </p:spPr>
        <p:txBody>
          <a:bodyPr spcFirstLastPara="1" vert="horz" wrap="square" lIns="68580" tIns="34290" rIns="68580" bIns="34290" rtlCol="0" anchor="t" anchorCtr="0">
            <a:normAutofit/>
          </a:bodyPr>
          <a:lstStyle/>
          <a:p>
            <a:pPr marL="295275" indent="-285750">
              <a:buClrTx/>
              <a:buSzPct val="100000"/>
              <a:buFont typeface="Arial" panose="020B0604020202020204" pitchFamily="34" charset="0"/>
              <a:buChar char="•"/>
            </a:pPr>
            <a:r>
              <a:rPr lang="en-US"/>
              <a:t>Fertility rate and death rate variations</a:t>
            </a:r>
          </a:p>
          <a:p>
            <a:pPr marL="295275" indent="-285750">
              <a:buClrTx/>
              <a:buSzPct val="100000"/>
              <a:buFont typeface="Arial" panose="020B0604020202020204" pitchFamily="34" charset="0"/>
              <a:buChar char="•"/>
            </a:pPr>
            <a:r>
              <a:rPr lang="en-US"/>
              <a:t>…and migration </a:t>
            </a:r>
          </a:p>
          <a:p>
            <a:pPr marL="295275" indent="-285750">
              <a:buClrTx/>
              <a:buSzPct val="100000"/>
              <a:buFont typeface="Arial" panose="020B0604020202020204" pitchFamily="34" charset="0"/>
              <a:buChar char="•"/>
            </a:pPr>
            <a:r>
              <a:rPr lang="en-US"/>
              <a:t>Retirement migration</a:t>
            </a:r>
          </a:p>
          <a:p>
            <a:pPr marL="295275" indent="-285750">
              <a:buClrTx/>
              <a:buSzPct val="100000"/>
              <a:buFont typeface="Arial" panose="020B0604020202020204" pitchFamily="34" charset="0"/>
              <a:buChar char="•"/>
            </a:pPr>
            <a:r>
              <a:rPr lang="en-US"/>
              <a:t>Studentification</a:t>
            </a:r>
          </a:p>
          <a:p>
            <a:pPr marL="295275" indent="-285750">
              <a:buClrTx/>
              <a:buSzPct val="100000"/>
              <a:buFont typeface="Arial" panose="020B0604020202020204" pitchFamily="34" charset="0"/>
              <a:buChar char="•"/>
            </a:pPr>
            <a:r>
              <a:rPr lang="en-US"/>
              <a:t>Determined by economic opportunities for many</a:t>
            </a:r>
          </a:p>
          <a:p>
            <a:pPr marL="295275" indent="-285750">
              <a:buClrTx/>
              <a:buSzPct val="100000"/>
              <a:buFont typeface="Arial" panose="020B0604020202020204" pitchFamily="34" charset="0"/>
              <a:buChar char="•"/>
            </a:pPr>
            <a:r>
              <a:rPr lang="en-US"/>
              <a:t>Therefore, rural/urban contrasts.</a:t>
            </a:r>
          </a:p>
          <a:p>
            <a:pPr marL="295275" indent="-285750">
              <a:buClrTx/>
              <a:buSzPct val="100000"/>
              <a:buFont typeface="Arial" panose="020B0604020202020204" pitchFamily="34" charset="0"/>
              <a:buChar char="•"/>
            </a:pPr>
            <a:endParaRPr lang="en-US"/>
          </a:p>
        </p:txBody>
      </p:sp>
      <p:pic>
        <p:nvPicPr>
          <p:cNvPr id="3074" name="Picture 2">
            <a:extLst>
              <a:ext uri="{FF2B5EF4-FFF2-40B4-BE49-F238E27FC236}">
                <a16:creationId xmlns:a16="http://schemas.microsoft.com/office/drawing/2014/main" id="{7986872F-8F2D-4D45-BB9F-F27FF9B5E78B}"/>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r="15122"/>
          <a:stretch/>
        </p:blipFill>
        <p:spPr bwMode="auto">
          <a:xfrm>
            <a:off x="3409652" y="1632560"/>
            <a:ext cx="5406514" cy="3324922"/>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9AC37D-C094-2DAF-5E63-D9CDE9FA9000}"/>
              </a:ext>
            </a:extLst>
          </p:cNvPr>
          <p:cNvSpPr txBox="1"/>
          <p:nvPr/>
        </p:nvSpPr>
        <p:spPr>
          <a:xfrm>
            <a:off x="3309508" y="4957482"/>
            <a:ext cx="5053030" cy="215444"/>
          </a:xfrm>
          <a:prstGeom prst="rect">
            <a:avLst/>
          </a:prstGeom>
          <a:noFill/>
        </p:spPr>
        <p:txBody>
          <a:bodyPr wrap="square">
            <a:spAutoFit/>
          </a:bodyPr>
          <a:lstStyle/>
          <a:p>
            <a:r>
              <a:rPr lang="en-GB" sz="800" b="0" i="1">
                <a:solidFill>
                  <a:schemeClr val="tx1">
                    <a:lumMod val="50000"/>
                    <a:lumOff val="50000"/>
                  </a:schemeClr>
                </a:solidFill>
                <a:effectLst/>
                <a:latin typeface="Arial" panose="020B0604020202020204" pitchFamily="34" charset="0"/>
                <a:cs typeface="Arial" panose="020B0604020202020204" pitchFamily="34" charset="0"/>
              </a:rPr>
              <a:t>Contains public sector information licensed under the Open Government Licence v3.0.</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156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2EBF-2B9B-40AB-BE4B-8689ACAD8638}"/>
              </a:ext>
            </a:extLst>
          </p:cNvPr>
          <p:cNvSpPr>
            <a:spLocks noGrp="1"/>
          </p:cNvSpPr>
          <p:nvPr>
            <p:ph type="title"/>
          </p:nvPr>
        </p:nvSpPr>
        <p:spPr>
          <a:solidFill>
            <a:schemeClr val="bg1"/>
          </a:solidFill>
        </p:spPr>
        <p:txBody>
          <a:bodyPr spcFirstLastPara="1" vert="horz" wrap="square" lIns="91425" tIns="91425" rIns="91425" bIns="91425" rtlCol="0" anchor="ctr" anchorCtr="0">
            <a:noAutofit/>
          </a:bodyPr>
          <a:lstStyle/>
          <a:p>
            <a:r>
              <a:rPr lang="en-US"/>
              <a:t>Ethnicity varies</a:t>
            </a:r>
          </a:p>
        </p:txBody>
      </p:sp>
      <p:sp>
        <p:nvSpPr>
          <p:cNvPr id="3" name="Content Placeholder 2">
            <a:extLst>
              <a:ext uri="{FF2B5EF4-FFF2-40B4-BE49-F238E27FC236}">
                <a16:creationId xmlns:a16="http://schemas.microsoft.com/office/drawing/2014/main" id="{4DD14290-699E-402D-8795-FAFECEEBF1B8}"/>
              </a:ext>
            </a:extLst>
          </p:cNvPr>
          <p:cNvSpPr>
            <a:spLocks noGrp="1"/>
          </p:cNvSpPr>
          <p:nvPr>
            <p:ph type="body" idx="1"/>
          </p:nvPr>
        </p:nvSpPr>
        <p:spPr>
          <a:xfrm>
            <a:off x="611740" y="1632560"/>
            <a:ext cx="2579695" cy="4534560"/>
          </a:xfrm>
          <a:solidFill>
            <a:schemeClr val="bg1"/>
          </a:solidFill>
        </p:spPr>
        <p:txBody>
          <a:bodyPr spcFirstLastPara="1" vert="horz" wrap="square" lIns="68580" tIns="34290" rIns="68580" bIns="34290" rtlCol="0" anchor="t" anchorCtr="0">
            <a:normAutofit/>
          </a:bodyPr>
          <a:lstStyle/>
          <a:p>
            <a:pPr marL="295275" indent="-285750">
              <a:buClrTx/>
              <a:buSzPct val="100000"/>
              <a:buFont typeface="Arial" panose="020B0604020202020204" pitchFamily="34" charset="0"/>
              <a:buChar char="•"/>
            </a:pPr>
            <a:r>
              <a:rPr lang="en-US"/>
              <a:t>Migration and varied fertility rates are the main drivers.</a:t>
            </a:r>
          </a:p>
          <a:p>
            <a:pPr marL="295275" indent="-285750">
              <a:buClrTx/>
              <a:buSzPct val="100000"/>
              <a:buFont typeface="Arial" panose="020B0604020202020204" pitchFamily="34" charset="0"/>
              <a:buChar char="•"/>
            </a:pPr>
            <a:r>
              <a:rPr lang="en-US"/>
              <a:t>Remember ‘foreign born’ and ethnicity are not the same thing.</a:t>
            </a:r>
          </a:p>
          <a:p>
            <a:pPr marL="295275" indent="-285750">
              <a:buClrTx/>
              <a:buSzPct val="100000"/>
              <a:buFont typeface="Arial" panose="020B0604020202020204" pitchFamily="34" charset="0"/>
              <a:buChar char="•"/>
            </a:pPr>
            <a:endParaRPr lang="en-US"/>
          </a:p>
          <a:p>
            <a:pPr marL="295275" indent="-285750">
              <a:buClrTx/>
              <a:buSzPct val="100000"/>
              <a:buFont typeface="Arial" panose="020B0604020202020204" pitchFamily="34" charset="0"/>
              <a:buChar char="•"/>
            </a:pPr>
            <a:endParaRPr lang="en-US"/>
          </a:p>
        </p:txBody>
      </p:sp>
      <p:pic>
        <p:nvPicPr>
          <p:cNvPr id="2050" name="Picture 2">
            <a:extLst>
              <a:ext uri="{FF2B5EF4-FFF2-40B4-BE49-F238E27FC236}">
                <a16:creationId xmlns:a16="http://schemas.microsoft.com/office/drawing/2014/main" id="{73AF2400-804F-469C-88DD-2924EB48D7C3}"/>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3511028" y="1122903"/>
            <a:ext cx="2225675" cy="39401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Demography of the United Kingdom - Wikipedia">
            <a:extLst>
              <a:ext uri="{FF2B5EF4-FFF2-40B4-BE49-F238E27FC236}">
                <a16:creationId xmlns:a16="http://schemas.microsoft.com/office/drawing/2014/main" id="{F229AF40-AAE3-491E-94BD-DB839ECF6B6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0122" y="1095857"/>
            <a:ext cx="2225870" cy="39395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44FF520-CD66-4C16-B31B-E2928BD205AB}"/>
              </a:ext>
            </a:extLst>
          </p:cNvPr>
          <p:cNvSpPr/>
          <p:nvPr/>
        </p:nvSpPr>
        <p:spPr>
          <a:xfrm>
            <a:off x="3989070" y="5501161"/>
            <a:ext cx="1165860" cy="612000"/>
          </a:xfrm>
          <a:prstGeom prst="rect">
            <a:avLst/>
          </a:prstGeom>
          <a:solidFill>
            <a:srgbClr val="94E7EA"/>
          </a:solidFill>
        </p:spPr>
        <p:txBody>
          <a:bodyPr wrap="square" rtlCol="0">
            <a:spAutoFit/>
          </a:bodyPr>
          <a:lstStyle/>
          <a:p>
            <a:pPr algn="ctr"/>
            <a:r>
              <a:rPr lang="en-GB" sz="1600">
                <a:solidFill>
                  <a:schemeClr val="tx1"/>
                </a:solidFill>
              </a:rPr>
              <a:t>% of migrants</a:t>
            </a:r>
          </a:p>
        </p:txBody>
      </p:sp>
      <p:sp>
        <p:nvSpPr>
          <p:cNvPr id="6" name="Rectangle 5">
            <a:extLst>
              <a:ext uri="{FF2B5EF4-FFF2-40B4-BE49-F238E27FC236}">
                <a16:creationId xmlns:a16="http://schemas.microsoft.com/office/drawing/2014/main" id="{F0E3CDFD-7FB0-4B29-96D2-459F4D040AA5}"/>
              </a:ext>
            </a:extLst>
          </p:cNvPr>
          <p:cNvSpPr/>
          <p:nvPr/>
        </p:nvSpPr>
        <p:spPr>
          <a:xfrm>
            <a:off x="7026969" y="5497991"/>
            <a:ext cx="1165860" cy="612000"/>
          </a:xfrm>
          <a:prstGeom prst="rect">
            <a:avLst/>
          </a:prstGeom>
          <a:solidFill>
            <a:srgbClr val="94E7EA"/>
          </a:solidFill>
        </p:spPr>
        <p:txBody>
          <a:bodyPr wrap="square" rtlCol="0">
            <a:spAutoFit/>
          </a:bodyPr>
          <a:lstStyle/>
          <a:p>
            <a:pPr algn="ctr"/>
            <a:r>
              <a:rPr lang="en-GB" sz="1600">
                <a:solidFill>
                  <a:schemeClr val="tx1"/>
                </a:solidFill>
              </a:rPr>
              <a:t>Population density</a:t>
            </a:r>
          </a:p>
        </p:txBody>
      </p:sp>
      <p:sp>
        <p:nvSpPr>
          <p:cNvPr id="4" name="TextBox 3">
            <a:extLst>
              <a:ext uri="{FF2B5EF4-FFF2-40B4-BE49-F238E27FC236}">
                <a16:creationId xmlns:a16="http://schemas.microsoft.com/office/drawing/2014/main" id="{0B7B1E02-1918-355B-3AEB-14D93A14F4DD}"/>
              </a:ext>
            </a:extLst>
          </p:cNvPr>
          <p:cNvSpPr txBox="1"/>
          <p:nvPr/>
        </p:nvSpPr>
        <p:spPr>
          <a:xfrm>
            <a:off x="3883607" y="5035437"/>
            <a:ext cx="5053030" cy="338554"/>
          </a:xfrm>
          <a:prstGeom prst="rect">
            <a:avLst/>
          </a:prstGeom>
          <a:noFill/>
        </p:spPr>
        <p:txBody>
          <a:bodyPr wrap="square" lIns="91440" tIns="45720" rIns="91440" bIns="45720" anchor="t">
            <a:spAutoFit/>
          </a:bodyPr>
          <a:lstStyle/>
          <a:p>
            <a:r>
              <a:rPr lang="en-GB" sz="800" b="0" i="1">
                <a:solidFill>
                  <a:schemeClr val="tx1">
                    <a:lumMod val="50000"/>
                    <a:lumOff val="50000"/>
                  </a:schemeClr>
                </a:solidFill>
                <a:effectLst/>
                <a:latin typeface="Arial"/>
                <a:cs typeface="Arial"/>
              </a:rPr>
              <a:t>Contains public sector information licensed under the Open Government Licence v3.0</a:t>
            </a:r>
            <a:r>
              <a:rPr lang="en-GB" sz="800" i="1">
                <a:solidFill>
                  <a:schemeClr val="tx1">
                    <a:lumMod val="50000"/>
                    <a:lumOff val="50000"/>
                  </a:schemeClr>
                </a:solidFill>
                <a:latin typeface="Arial"/>
                <a:cs typeface="Arial"/>
              </a:rPr>
              <a:t>.</a:t>
            </a:r>
          </a:p>
          <a:p>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783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F622F4C-1F37-489B-9472-B8E22544D4E8}"/>
              </a:ext>
            </a:extLst>
          </p:cNvPr>
          <p:cNvSpPr>
            <a:spLocks noGrp="1"/>
          </p:cNvSpPr>
          <p:nvPr>
            <p:ph type="body" idx="1"/>
          </p:nvPr>
        </p:nvSpPr>
        <p:spPr>
          <a:solidFill>
            <a:schemeClr val="bg1"/>
          </a:solidFill>
        </p:spPr>
        <p:txBody>
          <a:bodyPr spcFirstLastPara="1" vert="horz" wrap="square" lIns="68580" tIns="34290" rIns="68580" bIns="34290" rtlCol="0" anchor="t" anchorCtr="0">
            <a:normAutofit/>
          </a:bodyPr>
          <a:lstStyle/>
          <a:p>
            <a:pPr marL="295275" indent="-285750">
              <a:buClrTx/>
              <a:buSzPct val="100000"/>
              <a:buFont typeface="Arial" panose="020B0604020202020204" pitchFamily="34" charset="0"/>
              <a:buChar char="•"/>
            </a:pPr>
            <a:r>
              <a:rPr lang="en-GB"/>
              <a:t>One thing leads to another.</a:t>
            </a:r>
          </a:p>
        </p:txBody>
      </p:sp>
      <p:pic>
        <p:nvPicPr>
          <p:cNvPr id="1026" name="Picture 2" descr="UK population change by alasdairgunn World Geography, English Heritage, British Isles, Me On A Map, Great Britain, United Kingdom, Change, Deviantart, Abstract">
            <a:extLst>
              <a:ext uri="{FF2B5EF4-FFF2-40B4-BE49-F238E27FC236}">
                <a16:creationId xmlns:a16="http://schemas.microsoft.com/office/drawing/2014/main" id="{B8865962-A4D8-467D-BA39-C6970DC59A0A}"/>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4505042" y="7090"/>
            <a:ext cx="4580237" cy="6281883"/>
          </a:xfr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FE2EBF-2B9B-40AB-BE4B-8689ACAD8638}"/>
              </a:ext>
            </a:extLst>
          </p:cNvPr>
          <p:cNvSpPr>
            <a:spLocks noGrp="1"/>
          </p:cNvSpPr>
          <p:nvPr>
            <p:ph type="title"/>
          </p:nvPr>
        </p:nvSpPr>
        <p:spPr>
          <a:xfrm>
            <a:off x="611740" y="343825"/>
            <a:ext cx="3893302" cy="1122300"/>
          </a:xfrm>
          <a:solidFill>
            <a:schemeClr val="bg1"/>
          </a:solidFill>
        </p:spPr>
        <p:txBody>
          <a:bodyPr spcFirstLastPara="1" vert="horz" wrap="square" lIns="91425" tIns="91425" rIns="91425" bIns="91425" rtlCol="0" anchor="ctr" anchorCtr="0">
            <a:noAutofit/>
          </a:bodyPr>
          <a:lstStyle/>
          <a:p>
            <a:r>
              <a:rPr lang="en-US"/>
              <a:t>More cumulative </a:t>
            </a:r>
            <a:br>
              <a:rPr lang="en-US"/>
            </a:br>
            <a:r>
              <a:rPr lang="en-US"/>
              <a:t>causation</a:t>
            </a:r>
          </a:p>
        </p:txBody>
      </p:sp>
      <p:sp>
        <p:nvSpPr>
          <p:cNvPr id="3" name="TextBox 2">
            <a:extLst>
              <a:ext uri="{FF2B5EF4-FFF2-40B4-BE49-F238E27FC236}">
                <a16:creationId xmlns:a16="http://schemas.microsoft.com/office/drawing/2014/main" id="{073A5FEC-A1FD-D364-126F-86F0DF358C9D}"/>
              </a:ext>
            </a:extLst>
          </p:cNvPr>
          <p:cNvSpPr txBox="1"/>
          <p:nvPr/>
        </p:nvSpPr>
        <p:spPr>
          <a:xfrm>
            <a:off x="6931280" y="5828566"/>
            <a:ext cx="2144533" cy="338554"/>
          </a:xfrm>
          <a:prstGeom prst="rect">
            <a:avLst/>
          </a:prstGeom>
          <a:noFill/>
        </p:spPr>
        <p:txBody>
          <a:bodyPr wrap="square">
            <a:spAutoFit/>
          </a:bodyPr>
          <a:lstStyle/>
          <a:p>
            <a:pPr algn="r"/>
            <a:r>
              <a:rPr lang="en-GB" sz="800" b="0" i="1">
                <a:solidFill>
                  <a:schemeClr val="tx1">
                    <a:lumMod val="50000"/>
                    <a:lumOff val="50000"/>
                  </a:schemeClr>
                </a:solidFill>
                <a:effectLst/>
                <a:latin typeface="Arial" panose="020B0604020202020204" pitchFamily="34" charset="0"/>
                <a:cs typeface="Arial" panose="020B0604020202020204" pitchFamily="34" charset="0"/>
              </a:rPr>
              <a:t>Contains public sector information licensed under the Open Government Licence v3.0.</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AFD5B7C-2B3F-41AE-CCE1-EFD733A8DFF5}"/>
              </a:ext>
            </a:extLst>
          </p:cNvPr>
          <p:cNvPicPr>
            <a:picLocks noChangeAspect="1"/>
          </p:cNvPicPr>
          <p:nvPr/>
        </p:nvPicPr>
        <p:blipFill>
          <a:blip r:embed="rId4"/>
          <a:stretch>
            <a:fillRect/>
          </a:stretch>
        </p:blipFill>
        <p:spPr>
          <a:xfrm>
            <a:off x="391321" y="2276475"/>
            <a:ext cx="4198862" cy="2501290"/>
          </a:xfrm>
          <a:prstGeom prst="rect">
            <a:avLst/>
          </a:prstGeom>
        </p:spPr>
      </p:pic>
    </p:spTree>
    <p:extLst>
      <p:ext uri="{BB962C8B-B14F-4D97-AF65-F5344CB8AC3E}">
        <p14:creationId xmlns:p14="http://schemas.microsoft.com/office/powerpoint/2010/main" val="3361016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2F01-06AF-4624-839E-07360823166F}"/>
              </a:ext>
            </a:extLst>
          </p:cNvPr>
          <p:cNvSpPr>
            <a:spLocks noGrp="1"/>
          </p:cNvSpPr>
          <p:nvPr>
            <p:ph type="title"/>
          </p:nvPr>
        </p:nvSpPr>
        <p:spPr/>
        <p:txBody>
          <a:bodyPr/>
          <a:lstStyle/>
          <a:p>
            <a:r>
              <a:rPr lang="en-GB" dirty="0">
                <a:latin typeface="Arial"/>
                <a:ea typeface="Open Sans"/>
                <a:cs typeface="Arial"/>
              </a:rPr>
              <a:t>Getting to know you</a:t>
            </a:r>
            <a:endParaRPr lang="en-GB" dirty="0"/>
          </a:p>
        </p:txBody>
      </p:sp>
      <p:sp>
        <p:nvSpPr>
          <p:cNvPr id="3" name="Text Placeholder 2">
            <a:extLst>
              <a:ext uri="{FF2B5EF4-FFF2-40B4-BE49-F238E27FC236}">
                <a16:creationId xmlns:a16="http://schemas.microsoft.com/office/drawing/2014/main" id="{5EC80F55-46E6-400C-8F13-17BE1E4B8AEE}"/>
              </a:ext>
            </a:extLst>
          </p:cNvPr>
          <p:cNvSpPr>
            <a:spLocks noGrp="1"/>
          </p:cNvSpPr>
          <p:nvPr>
            <p:ph type="body" idx="1"/>
          </p:nvPr>
        </p:nvSpPr>
        <p:spPr>
          <a:xfrm>
            <a:off x="611739" y="1632560"/>
            <a:ext cx="7599932" cy="4534560"/>
          </a:xfrm>
        </p:spPr>
        <p:txBody>
          <a:bodyPr/>
          <a:lstStyle/>
          <a:p>
            <a:pPr marL="495300" indent="-342900">
              <a:buAutoNum type="arabicPeriod"/>
            </a:pPr>
            <a:r>
              <a:rPr lang="en-GB" dirty="0">
                <a:latin typeface="Arial"/>
                <a:ea typeface="Open Sans"/>
                <a:cs typeface="Arial"/>
              </a:rPr>
              <a:t>Please let us know how familiar you are to this paper and this specification:</a:t>
            </a:r>
            <a:endParaRPr lang="en-US" dirty="0"/>
          </a:p>
          <a:p>
            <a:pPr marL="495300" indent="-342900">
              <a:buFont typeface="Arial"/>
              <a:buChar char="•"/>
            </a:pPr>
            <a:r>
              <a:rPr lang="en-GB" dirty="0">
                <a:latin typeface="Arial"/>
                <a:ea typeface="Open Sans"/>
                <a:cs typeface="Arial"/>
              </a:rPr>
              <a:t>I am completely new to it</a:t>
            </a:r>
          </a:p>
          <a:p>
            <a:pPr marL="495300" indent="-342900">
              <a:buFont typeface="Arial"/>
              <a:buChar char="•"/>
            </a:pPr>
            <a:r>
              <a:rPr lang="en-GB" dirty="0">
                <a:latin typeface="Arial"/>
                <a:ea typeface="Open Sans"/>
                <a:cs typeface="Arial"/>
              </a:rPr>
              <a:t>I have been teaching it for less than two years</a:t>
            </a:r>
          </a:p>
          <a:p>
            <a:pPr marL="495300" indent="-342900">
              <a:buFont typeface="Arial"/>
              <a:buChar char="•"/>
            </a:pPr>
            <a:r>
              <a:rPr lang="en-GB" dirty="0">
                <a:latin typeface="Arial"/>
                <a:ea typeface="Open Sans"/>
                <a:cs typeface="Arial"/>
              </a:rPr>
              <a:t>I have been teaching it for more than two years</a:t>
            </a:r>
          </a:p>
          <a:p>
            <a:pPr marL="495300" indent="-342900">
              <a:buAutoNum type="arabicPeriod"/>
            </a:pPr>
            <a:endParaRPr lang="en-GB" dirty="0"/>
          </a:p>
          <a:p>
            <a:pPr marL="152400"/>
            <a:r>
              <a:rPr lang="en-GB" dirty="0">
                <a:latin typeface="Arial"/>
                <a:ea typeface="Open Sans"/>
                <a:cs typeface="Arial"/>
              </a:rPr>
              <a:t>2. How did your candidates perform in Paper 2 this summer?</a:t>
            </a:r>
          </a:p>
          <a:p>
            <a:pPr marL="495300" indent="-342900">
              <a:buFont typeface="Arial"/>
              <a:buChar char="•"/>
            </a:pPr>
            <a:r>
              <a:rPr lang="en-GB" dirty="0">
                <a:latin typeface="Arial"/>
                <a:ea typeface="Open Sans"/>
                <a:cs typeface="Arial"/>
              </a:rPr>
              <a:t>Better than expected</a:t>
            </a:r>
            <a:endParaRPr lang="en-GB" dirty="0"/>
          </a:p>
          <a:p>
            <a:pPr marL="495300" indent="-342900">
              <a:buFont typeface="Arial"/>
              <a:buChar char="•"/>
            </a:pPr>
            <a:r>
              <a:rPr lang="en-GB" dirty="0">
                <a:latin typeface="Arial"/>
                <a:ea typeface="Open Sans"/>
                <a:cs typeface="Arial"/>
              </a:rPr>
              <a:t>More or less as we expected</a:t>
            </a:r>
          </a:p>
          <a:p>
            <a:pPr marL="495300" indent="-342900">
              <a:buFont typeface="Arial"/>
              <a:buChar char="•"/>
            </a:pPr>
            <a:r>
              <a:rPr lang="en-GB" dirty="0">
                <a:latin typeface="Arial"/>
                <a:ea typeface="Open Sans"/>
                <a:cs typeface="Arial"/>
              </a:rPr>
              <a:t>Lower than we expected </a:t>
            </a:r>
            <a:endParaRPr lang="en-GB" dirty="0"/>
          </a:p>
        </p:txBody>
      </p:sp>
    </p:spTree>
    <p:extLst>
      <p:ext uri="{BB962C8B-B14F-4D97-AF65-F5344CB8AC3E}">
        <p14:creationId xmlns:p14="http://schemas.microsoft.com/office/powerpoint/2010/main" val="229893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2EBF-2B9B-40AB-BE4B-8689ACAD8638}"/>
              </a:ext>
            </a:extLst>
          </p:cNvPr>
          <p:cNvSpPr>
            <a:spLocks noGrp="1"/>
          </p:cNvSpPr>
          <p:nvPr>
            <p:ph type="title"/>
          </p:nvPr>
        </p:nvSpPr>
        <p:spPr/>
        <p:txBody>
          <a:bodyPr/>
          <a:lstStyle/>
          <a:p>
            <a:r>
              <a:rPr lang="en-GB"/>
              <a:t>Scale matters </a:t>
            </a:r>
          </a:p>
        </p:txBody>
      </p:sp>
      <p:sp>
        <p:nvSpPr>
          <p:cNvPr id="3" name="Text Placeholder 2">
            <a:extLst>
              <a:ext uri="{FF2B5EF4-FFF2-40B4-BE49-F238E27FC236}">
                <a16:creationId xmlns:a16="http://schemas.microsoft.com/office/drawing/2014/main" id="{4791502E-ED76-4841-B29E-BE4067A4E7D9}"/>
              </a:ext>
            </a:extLst>
          </p:cNvPr>
          <p:cNvSpPr>
            <a:spLocks noGrp="1"/>
          </p:cNvSpPr>
          <p:nvPr>
            <p:ph type="body" idx="1"/>
          </p:nvPr>
        </p:nvSpPr>
        <p:spPr>
          <a:xfrm>
            <a:off x="611740" y="1632560"/>
            <a:ext cx="3960260" cy="4534560"/>
          </a:xfrm>
        </p:spPr>
        <p:txBody>
          <a:bodyPr/>
          <a:lstStyle/>
          <a:p>
            <a:pPr marL="295275" indent="-285750">
              <a:buSzPct val="100000"/>
              <a:buFont typeface="Arial" panose="020B0604020202020204" pitchFamily="34" charset="0"/>
              <a:buChar char="•"/>
            </a:pPr>
            <a:r>
              <a:rPr lang="en-GB">
                <a:hlinkClick r:id="rId3"/>
              </a:rPr>
              <a:t>These maps show variations in Life Expectancy (LE)</a:t>
            </a:r>
            <a:r>
              <a:rPr lang="en-GB"/>
              <a:t>.</a:t>
            </a:r>
          </a:p>
          <a:p>
            <a:pPr marL="295275" indent="-285750">
              <a:buSzPct val="100000"/>
              <a:buFont typeface="Arial" panose="020B0604020202020204" pitchFamily="34" charset="0"/>
              <a:buChar char="•"/>
            </a:pPr>
            <a:r>
              <a:rPr lang="en-GB"/>
              <a:t>Data varies but important to point out that choropleth maps disguise internal variations and exaggerate differences between areas.</a:t>
            </a:r>
          </a:p>
          <a:p>
            <a:pPr marL="50800" indent="0">
              <a:buNone/>
            </a:pPr>
            <a:r>
              <a:rPr lang="en-GB"/>
              <a:t>	</a:t>
            </a:r>
          </a:p>
        </p:txBody>
      </p:sp>
      <p:pic>
        <p:nvPicPr>
          <p:cNvPr id="3076" name="Picture 4" descr="Interactive life expectancy map shows how long you will live">
            <a:extLst>
              <a:ext uri="{FF2B5EF4-FFF2-40B4-BE49-F238E27FC236}">
                <a16:creationId xmlns:a16="http://schemas.microsoft.com/office/drawing/2014/main" id="{7EF8A37D-3579-4D98-B20F-556A66759794}"/>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4623866" y="1695313"/>
            <a:ext cx="4273550" cy="3871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2358E8-1A74-220B-5140-C31F9CAE9D9C}"/>
              </a:ext>
            </a:extLst>
          </p:cNvPr>
          <p:cNvSpPr txBox="1"/>
          <p:nvPr/>
        </p:nvSpPr>
        <p:spPr>
          <a:xfrm>
            <a:off x="4520135" y="5497604"/>
            <a:ext cx="5053030" cy="215444"/>
          </a:xfrm>
          <a:prstGeom prst="rect">
            <a:avLst/>
          </a:prstGeom>
          <a:noFill/>
        </p:spPr>
        <p:txBody>
          <a:bodyPr wrap="square">
            <a:spAutoFit/>
          </a:bodyPr>
          <a:lstStyle/>
          <a:p>
            <a:r>
              <a:rPr lang="en-GB" sz="800" b="0" i="1">
                <a:solidFill>
                  <a:schemeClr val="tx1">
                    <a:lumMod val="50000"/>
                    <a:lumOff val="50000"/>
                  </a:schemeClr>
                </a:solidFill>
                <a:effectLst/>
                <a:latin typeface="Arial" panose="020B0604020202020204" pitchFamily="34" charset="0"/>
                <a:cs typeface="Arial" panose="020B0604020202020204" pitchFamily="34" charset="0"/>
              </a:rPr>
              <a:t>Contains public sector information licensed under the Open Government Licence v3.0.</a:t>
            </a:r>
            <a:endParaRPr lang="en-GB" sz="800" i="1">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89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5C8A4-8AA7-46FA-91C8-B6D97CFEC804}"/>
              </a:ext>
            </a:extLst>
          </p:cNvPr>
          <p:cNvSpPr>
            <a:spLocks noGrp="1"/>
          </p:cNvSpPr>
          <p:nvPr>
            <p:ph type="title"/>
          </p:nvPr>
        </p:nvSpPr>
        <p:spPr/>
        <p:txBody>
          <a:bodyPr/>
          <a:lstStyle/>
          <a:p>
            <a:r>
              <a:rPr lang="en-GB"/>
              <a:t>Delegate Poll</a:t>
            </a:r>
          </a:p>
        </p:txBody>
      </p:sp>
      <p:sp>
        <p:nvSpPr>
          <p:cNvPr id="3" name="Text Placeholder 2">
            <a:extLst>
              <a:ext uri="{FF2B5EF4-FFF2-40B4-BE49-F238E27FC236}">
                <a16:creationId xmlns:a16="http://schemas.microsoft.com/office/drawing/2014/main" id="{17FDBC05-0116-4414-83C0-6C81D68C26A3}"/>
              </a:ext>
            </a:extLst>
          </p:cNvPr>
          <p:cNvSpPr>
            <a:spLocks noGrp="1"/>
          </p:cNvSpPr>
          <p:nvPr>
            <p:ph type="body" idx="1"/>
          </p:nvPr>
        </p:nvSpPr>
        <p:spPr>
          <a:xfrm>
            <a:off x="611740" y="1632560"/>
            <a:ext cx="7590966" cy="4534560"/>
          </a:xfrm>
        </p:spPr>
        <p:txBody>
          <a:bodyPr/>
          <a:lstStyle/>
          <a:p>
            <a:pPr marL="50800" indent="0">
              <a:buNone/>
            </a:pPr>
            <a:r>
              <a:rPr lang="en-GB"/>
              <a:t>How often do you use lesson time to practice answering examination questions or those of your own making?</a:t>
            </a:r>
          </a:p>
          <a:p>
            <a:pPr marL="50800" indent="0">
              <a:buNone/>
            </a:pPr>
            <a:endParaRPr lang="en-GB"/>
          </a:p>
          <a:p>
            <a:pPr marL="50800" indent="0">
              <a:buNone/>
            </a:pPr>
            <a:r>
              <a:rPr lang="en-GB"/>
              <a:t>A – At least once every fortnight</a:t>
            </a:r>
          </a:p>
          <a:p>
            <a:pPr marL="50800" indent="0">
              <a:buNone/>
            </a:pPr>
            <a:r>
              <a:rPr lang="en-GB"/>
              <a:t>B – Perhaps once a month</a:t>
            </a:r>
          </a:p>
          <a:p>
            <a:pPr marL="50800" indent="0">
              <a:buNone/>
            </a:pPr>
            <a:r>
              <a:rPr lang="en-GB"/>
              <a:t>C – Perhaps once a term</a:t>
            </a:r>
          </a:p>
          <a:p>
            <a:pPr marL="50800" indent="0">
              <a:buNone/>
            </a:pPr>
            <a:r>
              <a:rPr lang="en-GB"/>
              <a:t>D – Only in end of topic tests and examinations </a:t>
            </a:r>
          </a:p>
          <a:p>
            <a:pPr marL="50800" indent="0">
              <a:buNone/>
            </a:pPr>
            <a:endParaRPr lang="en-GB"/>
          </a:p>
          <a:p>
            <a:pPr marL="50800" indent="0">
              <a:buNone/>
            </a:pPr>
            <a:endParaRPr lang="en-GB"/>
          </a:p>
        </p:txBody>
      </p:sp>
    </p:spTree>
    <p:extLst>
      <p:ext uri="{BB962C8B-B14F-4D97-AF65-F5344CB8AC3E}">
        <p14:creationId xmlns:p14="http://schemas.microsoft.com/office/powerpoint/2010/main" val="2220089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0295F0-D97D-4B37-BBB0-51E22E65F5FB}"/>
              </a:ext>
            </a:extLst>
          </p:cNvPr>
          <p:cNvSpPr>
            <a:spLocks noGrp="1"/>
          </p:cNvSpPr>
          <p:nvPr>
            <p:ph type="title"/>
          </p:nvPr>
        </p:nvSpPr>
        <p:spPr/>
        <p:txBody>
          <a:bodyPr/>
          <a:lstStyle/>
          <a:p>
            <a:r>
              <a:rPr lang="en-GB"/>
              <a:t>Questions?</a:t>
            </a:r>
          </a:p>
        </p:txBody>
      </p:sp>
    </p:spTree>
    <p:extLst>
      <p:ext uri="{BB962C8B-B14F-4D97-AF65-F5344CB8AC3E}">
        <p14:creationId xmlns:p14="http://schemas.microsoft.com/office/powerpoint/2010/main" val="7105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a:latin typeface="Arial" panose="020B0604020202020204" pitchFamily="34" charset="0"/>
                <a:ea typeface="Open Sans" panose="020B0606030504020204" pitchFamily="34" charset="0"/>
                <a:cs typeface="Arial" panose="020B0604020202020204" pitchFamily="34" charset="0"/>
              </a:rPr>
              <a:t>Session 3 – </a:t>
            </a:r>
            <a:r>
              <a:rPr lang="en-GB" sz="3200">
                <a:latin typeface="Arial" panose="020B0604020202020204" pitchFamily="34" charset="0"/>
                <a:ea typeface="Open Sans" panose="020B0606030504020204" pitchFamily="34" charset="0"/>
                <a:cs typeface="Arial" panose="020B0604020202020204" pitchFamily="34" charset="0"/>
              </a:rPr>
              <a:t>Delivering better performance on the fieldwork questions in Section C</a:t>
            </a:r>
            <a:br>
              <a:rPr lang="en-GB" sz="3200">
                <a:latin typeface="Arial" panose="020B0604020202020204" pitchFamily="34" charset="0"/>
                <a:ea typeface="Open Sans" panose="020B0606030504020204" pitchFamily="34" charset="0"/>
                <a:cs typeface="Arial" panose="020B0604020202020204" pitchFamily="34" charset="0"/>
              </a:rPr>
            </a:br>
            <a:endParaRPr lang="en-US" sz="3200">
              <a:solidFill>
                <a:srgbClr val="003057"/>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673891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8C2481-CDC8-A199-F0EE-DBE43CD4EF75}"/>
              </a:ext>
            </a:extLst>
          </p:cNvPr>
          <p:cNvSpPr>
            <a:spLocks noGrp="1"/>
          </p:cNvSpPr>
          <p:nvPr>
            <p:ph type="title"/>
          </p:nvPr>
        </p:nvSpPr>
        <p:spPr/>
        <p:txBody>
          <a:bodyPr/>
          <a:lstStyle/>
          <a:p>
            <a:r>
              <a:rPr lang="en-GB"/>
              <a:t>Unfamiliar 2023 Q9</a:t>
            </a:r>
          </a:p>
        </p:txBody>
      </p:sp>
      <p:sp>
        <p:nvSpPr>
          <p:cNvPr id="5" name="Content Placeholder 4">
            <a:extLst>
              <a:ext uri="{FF2B5EF4-FFF2-40B4-BE49-F238E27FC236}">
                <a16:creationId xmlns:a16="http://schemas.microsoft.com/office/drawing/2014/main" id="{F6590EA8-18B1-1B57-3BC2-7C2CAC60CCEE}"/>
              </a:ext>
            </a:extLst>
          </p:cNvPr>
          <p:cNvSpPr>
            <a:spLocks noGrp="1"/>
          </p:cNvSpPr>
          <p:nvPr>
            <p:ph type="body" idx="1"/>
          </p:nvPr>
        </p:nvSpPr>
        <p:spPr>
          <a:xfrm>
            <a:off x="5268884" y="1466125"/>
            <a:ext cx="3452568" cy="4534560"/>
          </a:xfrm>
        </p:spPr>
        <p:txBody>
          <a:bodyPr>
            <a:normAutofit/>
          </a:bodyPr>
          <a:lstStyle/>
          <a:p>
            <a:pPr marL="50800" indent="-359410"/>
            <a:r>
              <a:rPr lang="en-GB" b="1">
                <a:latin typeface="Arial"/>
                <a:ea typeface="Open Sans"/>
                <a:cs typeface="Arial"/>
              </a:rPr>
              <a:t>(a) (</a:t>
            </a:r>
            <a:r>
              <a:rPr lang="en-GB" b="1" err="1">
                <a:latin typeface="Arial"/>
                <a:ea typeface="Open Sans"/>
                <a:cs typeface="Arial"/>
              </a:rPr>
              <a:t>i</a:t>
            </a:r>
            <a:r>
              <a:rPr lang="en-GB" b="1">
                <a:latin typeface="Arial"/>
                <a:ea typeface="Open Sans"/>
                <a:cs typeface="Arial"/>
              </a:rPr>
              <a:t>) </a:t>
            </a:r>
            <a:r>
              <a:rPr lang="en-GB">
                <a:latin typeface="Arial"/>
                <a:ea typeface="Open Sans"/>
                <a:cs typeface="Arial"/>
              </a:rPr>
              <a:t>Explain </a:t>
            </a:r>
            <a:r>
              <a:rPr lang="en-GB" b="1">
                <a:latin typeface="Arial"/>
                <a:ea typeface="Open Sans"/>
                <a:cs typeface="Arial"/>
              </a:rPr>
              <a:t>one</a:t>
            </a:r>
            <a:r>
              <a:rPr lang="en-GB">
                <a:latin typeface="Arial"/>
                <a:ea typeface="Open Sans"/>
                <a:cs typeface="Arial"/>
              </a:rPr>
              <a:t> reason why the</a:t>
            </a:r>
            <a:endParaRPr lang="en-US">
              <a:latin typeface="Arial"/>
              <a:ea typeface="Open Sans"/>
              <a:cs typeface="Arial"/>
            </a:endParaRPr>
          </a:p>
          <a:p>
            <a:pPr marL="323850" algn="l">
              <a:buNone/>
            </a:pPr>
            <a:r>
              <a:rPr lang="en-GB"/>
              <a:t>students selected this river to     carry out their fieldwork. (2)</a:t>
            </a:r>
          </a:p>
          <a:p>
            <a:pPr marL="323850" indent="0" algn="l">
              <a:buNone/>
            </a:pPr>
            <a:r>
              <a:rPr lang="en-GB" b="1">
                <a:latin typeface="Arial"/>
                <a:ea typeface="Open Sans"/>
                <a:cs typeface="Arial"/>
              </a:rPr>
              <a:t>(ii) </a:t>
            </a:r>
            <a:r>
              <a:rPr lang="en-GB">
                <a:latin typeface="Arial"/>
                <a:ea typeface="Open Sans"/>
                <a:cs typeface="Arial"/>
              </a:rPr>
              <a:t>Explain </a:t>
            </a:r>
            <a:r>
              <a:rPr lang="en-GB" b="1">
                <a:latin typeface="Arial"/>
                <a:ea typeface="Open Sans"/>
                <a:cs typeface="Arial"/>
              </a:rPr>
              <a:t>one</a:t>
            </a:r>
            <a:r>
              <a:rPr lang="en-GB">
                <a:latin typeface="Arial"/>
                <a:ea typeface="Open Sans"/>
                <a:cs typeface="Arial"/>
              </a:rPr>
              <a:t> reason why they chose to measure sure river discharge at two different times of year.</a:t>
            </a:r>
          </a:p>
          <a:p>
            <a:pPr marL="323850" indent="0" algn="l">
              <a:buNone/>
            </a:pPr>
            <a:r>
              <a:rPr lang="en-GB" b="1">
                <a:latin typeface="Arial"/>
                <a:ea typeface="Open Sans"/>
                <a:cs typeface="Arial"/>
              </a:rPr>
              <a:t>(iii) </a:t>
            </a:r>
            <a:r>
              <a:rPr lang="en-GB">
                <a:latin typeface="Arial"/>
                <a:ea typeface="Open Sans"/>
                <a:cs typeface="Arial"/>
              </a:rPr>
              <a:t>Explain </a:t>
            </a:r>
            <a:r>
              <a:rPr lang="en-GB" b="1">
                <a:latin typeface="Arial"/>
                <a:ea typeface="Open Sans"/>
                <a:cs typeface="Arial"/>
              </a:rPr>
              <a:t>one</a:t>
            </a:r>
            <a:r>
              <a:rPr lang="en-GB">
                <a:latin typeface="Arial"/>
                <a:ea typeface="Open Sans"/>
                <a:cs typeface="Arial"/>
              </a:rPr>
              <a:t> conclusion that they have made after analysing their results.</a:t>
            </a:r>
          </a:p>
          <a:p>
            <a:pPr marL="323850" indent="0" algn="l">
              <a:buNone/>
            </a:pPr>
            <a:r>
              <a:rPr lang="en-GB" b="1"/>
              <a:t>(iv) </a:t>
            </a:r>
            <a:r>
              <a:rPr lang="en-GB"/>
              <a:t>Explain how </a:t>
            </a:r>
            <a:r>
              <a:rPr lang="en-GB" b="1"/>
              <a:t>two </a:t>
            </a:r>
            <a:r>
              <a:rPr lang="en-GB"/>
              <a:t>secondary sources of data that would have been useful when carrying out this investigation.</a:t>
            </a:r>
          </a:p>
        </p:txBody>
      </p:sp>
      <p:pic>
        <p:nvPicPr>
          <p:cNvPr id="6" name="Picture 5">
            <a:extLst>
              <a:ext uri="{FF2B5EF4-FFF2-40B4-BE49-F238E27FC236}">
                <a16:creationId xmlns:a16="http://schemas.microsoft.com/office/drawing/2014/main" id="{5263329F-CF03-ACA5-A540-BFC42AA02FFA}"/>
              </a:ext>
            </a:extLst>
          </p:cNvPr>
          <p:cNvPicPr>
            <a:picLocks noChangeAspect="1"/>
          </p:cNvPicPr>
          <p:nvPr/>
        </p:nvPicPr>
        <p:blipFill>
          <a:blip r:embed="rId3">
            <a:lum bright="-20000" contrast="40000"/>
          </a:blip>
          <a:stretch>
            <a:fillRect/>
          </a:stretch>
        </p:blipFill>
        <p:spPr>
          <a:xfrm>
            <a:off x="455698" y="1558911"/>
            <a:ext cx="4969228" cy="5044911"/>
          </a:xfrm>
          <a:prstGeom prst="rect">
            <a:avLst/>
          </a:prstGeom>
        </p:spPr>
      </p:pic>
    </p:spTree>
    <p:extLst>
      <p:ext uri="{BB962C8B-B14F-4D97-AF65-F5344CB8AC3E}">
        <p14:creationId xmlns:p14="http://schemas.microsoft.com/office/powerpoint/2010/main" val="792122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80D6-50FD-A630-7C0A-F9DC1B979750}"/>
              </a:ext>
            </a:extLst>
          </p:cNvPr>
          <p:cNvSpPr>
            <a:spLocks noGrp="1"/>
          </p:cNvSpPr>
          <p:nvPr>
            <p:ph type="title"/>
          </p:nvPr>
        </p:nvSpPr>
        <p:spPr/>
        <p:txBody>
          <a:bodyPr/>
          <a:lstStyle/>
          <a:p>
            <a:r>
              <a:rPr lang="en-GB"/>
              <a:t>Familiar 8-mark question</a:t>
            </a:r>
          </a:p>
        </p:txBody>
      </p:sp>
      <p:sp>
        <p:nvSpPr>
          <p:cNvPr id="3" name="Text Placeholder 2">
            <a:extLst>
              <a:ext uri="{FF2B5EF4-FFF2-40B4-BE49-F238E27FC236}">
                <a16:creationId xmlns:a16="http://schemas.microsoft.com/office/drawing/2014/main" id="{3BB7F60A-EF54-2DBA-E8AA-FE0405A48CA4}"/>
              </a:ext>
            </a:extLst>
          </p:cNvPr>
          <p:cNvSpPr>
            <a:spLocks noGrp="1"/>
          </p:cNvSpPr>
          <p:nvPr>
            <p:ph type="body" idx="1"/>
          </p:nvPr>
        </p:nvSpPr>
        <p:spPr>
          <a:xfrm>
            <a:off x="611740" y="1335741"/>
            <a:ext cx="8024254" cy="4831379"/>
          </a:xfrm>
        </p:spPr>
        <p:txBody>
          <a:bodyPr/>
          <a:lstStyle/>
          <a:p>
            <a:pPr marL="50800" indent="0">
              <a:buNone/>
            </a:pPr>
            <a:r>
              <a:rPr lang="en-GB" sz="1200" dirty="0">
                <a:latin typeface="Arial"/>
                <a:ea typeface="Open Sans"/>
                <a:cs typeface="Arial"/>
              </a:rPr>
              <a:t>2018</a:t>
            </a:r>
          </a:p>
          <a:p>
            <a:pPr marL="50800"/>
            <a:r>
              <a:rPr lang="en-GB" sz="1200" b="0" i="0" u="none" strike="noStrike" baseline="0" dirty="0">
                <a:solidFill>
                  <a:srgbClr val="000000"/>
                </a:solidFill>
                <a:latin typeface="Arial"/>
                <a:ea typeface="Open Sans"/>
                <a:cs typeface="Arial"/>
              </a:rPr>
              <a:t>(b) 	You have carried out your own fieldwork investigating the impact of coastal</a:t>
            </a:r>
            <a:r>
              <a:rPr lang="en-GB" sz="1200" dirty="0">
                <a:solidFill>
                  <a:srgbClr val="000000"/>
                </a:solidFill>
                <a:latin typeface="Arial"/>
                <a:ea typeface="Open Sans"/>
                <a:cs typeface="Arial"/>
              </a:rPr>
              <a:t> </a:t>
            </a:r>
            <a:endParaRPr lang="en-GB" sz="1200" b="0" i="0" u="none" strike="noStrike" baseline="0">
              <a:solidFill>
                <a:srgbClr val="000000"/>
              </a:solidFill>
            </a:endParaRPr>
          </a:p>
          <a:p>
            <a:pPr marL="50800"/>
            <a:r>
              <a:rPr lang="en-GB" sz="1200" dirty="0">
                <a:solidFill>
                  <a:srgbClr val="000000"/>
                </a:solidFill>
                <a:latin typeface="Arial"/>
                <a:ea typeface="Open Sans"/>
                <a:cs typeface="Arial"/>
              </a:rPr>
              <a:t>              </a:t>
            </a:r>
            <a:r>
              <a:rPr lang="en-GB" sz="1200" b="0" i="0" u="none" strike="noStrike" baseline="0" dirty="0">
                <a:solidFill>
                  <a:srgbClr val="000000"/>
                </a:solidFill>
                <a:latin typeface="Arial"/>
                <a:ea typeface="Open Sans"/>
                <a:cs typeface="Arial"/>
              </a:rPr>
              <a:t> management on coastal processes and communities.</a:t>
            </a:r>
          </a:p>
          <a:p>
            <a:pPr marL="50800" indent="0" algn="l">
              <a:buNone/>
            </a:pPr>
            <a:r>
              <a:rPr lang="en-GB" sz="1200" b="0" i="0" u="none" strike="noStrike" baseline="0" dirty="0">
                <a:solidFill>
                  <a:srgbClr val="000000"/>
                </a:solidFill>
                <a:latin typeface="Arial"/>
                <a:ea typeface="Open Sans"/>
                <a:cs typeface="Arial"/>
              </a:rPr>
              <a:t>	Name your coastal environment fieldwork location:</a:t>
            </a:r>
          </a:p>
          <a:p>
            <a:pPr marL="50800"/>
            <a:r>
              <a:rPr lang="en-GB" sz="1200" dirty="0">
                <a:solidFill>
                  <a:srgbClr val="000000"/>
                </a:solidFill>
                <a:latin typeface="Arial"/>
                <a:ea typeface="Open Sans"/>
                <a:cs typeface="Arial"/>
              </a:rPr>
              <a:t>              </a:t>
            </a:r>
            <a:r>
              <a:rPr lang="en-GB" sz="1200" b="0" i="0" u="none" strike="noStrike" baseline="0" dirty="0">
                <a:solidFill>
                  <a:srgbClr val="000000"/>
                </a:solidFill>
                <a:latin typeface="Arial"/>
                <a:ea typeface="Open Sans"/>
                <a:cs typeface="Arial"/>
              </a:rPr>
              <a:t> ......................................................................................................................... 	Assess the role of secondary data sources in your investigation</a:t>
            </a:r>
            <a:r>
              <a:rPr lang="en-GB" sz="1200" b="0" i="0" u="none" strike="noStrike" baseline="0" dirty="0">
                <a:latin typeface="Arial"/>
                <a:ea typeface="Open Sans"/>
                <a:cs typeface="Arial"/>
              </a:rPr>
              <a:t>. </a:t>
            </a:r>
            <a:r>
              <a:rPr lang="en-GB" sz="1200" b="1" i="0" u="none" strike="noStrike" baseline="0" dirty="0">
                <a:latin typeface="Arial"/>
                <a:ea typeface="Open Sans"/>
                <a:cs typeface="Arial"/>
              </a:rPr>
              <a:t>(8)</a:t>
            </a:r>
            <a:endParaRPr lang="en-GB" sz="1200" dirty="0">
              <a:latin typeface="Arial"/>
              <a:ea typeface="Open Sans"/>
              <a:cs typeface="Arial"/>
            </a:endParaRPr>
          </a:p>
          <a:p>
            <a:pPr marL="50800" indent="0">
              <a:buNone/>
            </a:pPr>
            <a:endParaRPr lang="en-GB" sz="1200" dirty="0"/>
          </a:p>
          <a:p>
            <a:pPr marL="50800" indent="0">
              <a:buNone/>
            </a:pPr>
            <a:r>
              <a:rPr lang="en-GB" sz="1200" dirty="0">
                <a:latin typeface="Arial"/>
                <a:ea typeface="Open Sans"/>
                <a:cs typeface="Arial"/>
              </a:rPr>
              <a:t>2019</a:t>
            </a:r>
          </a:p>
          <a:p>
            <a:pPr marL="50800" indent="0" algn="l">
              <a:buNone/>
            </a:pPr>
            <a:r>
              <a:rPr lang="en-GB" sz="1200" b="0" i="0" u="none" strike="noStrike" baseline="0" dirty="0">
                <a:solidFill>
                  <a:srgbClr val="000000"/>
                </a:solidFill>
                <a:latin typeface="Arial"/>
                <a:ea typeface="Open Sans"/>
                <a:cs typeface="Arial"/>
              </a:rPr>
              <a:t>(b) 	You have carried out your own fieldwork investigating how and why coastal</a:t>
            </a:r>
          </a:p>
          <a:p>
            <a:pPr marL="50800" indent="0" algn="l">
              <a:buNone/>
            </a:pPr>
            <a:r>
              <a:rPr lang="en-GB" sz="1200" b="0" i="0" u="none" strike="noStrike" baseline="0" dirty="0">
                <a:solidFill>
                  <a:srgbClr val="000000"/>
                </a:solidFill>
                <a:latin typeface="Arial"/>
                <a:ea typeface="Open Sans"/>
                <a:cs typeface="Arial"/>
              </a:rPr>
              <a:t>	management impacts on coastal processes.</a:t>
            </a:r>
          </a:p>
          <a:p>
            <a:pPr marL="50800" indent="0" algn="l">
              <a:buNone/>
            </a:pPr>
            <a:r>
              <a:rPr lang="en-GB" sz="1200" b="0" i="0" u="none" strike="noStrike" baseline="0" dirty="0">
                <a:solidFill>
                  <a:srgbClr val="000000"/>
                </a:solidFill>
                <a:latin typeface="Arial"/>
                <a:ea typeface="Open Sans"/>
                <a:cs typeface="Arial"/>
              </a:rPr>
              <a:t>	Name your coastal fieldwork location:</a:t>
            </a:r>
          </a:p>
          <a:p>
            <a:pPr marL="50800" indent="0" algn="l">
              <a:buNone/>
            </a:pPr>
            <a:r>
              <a:rPr lang="en-GB" sz="1200" b="0" i="0" u="none" strike="noStrike" baseline="0" dirty="0">
                <a:solidFill>
                  <a:srgbClr val="000000"/>
                </a:solidFill>
                <a:latin typeface="Arial"/>
                <a:ea typeface="Open Sans"/>
                <a:cs typeface="Arial"/>
              </a:rPr>
              <a:t>	.........................................................................................................................</a:t>
            </a:r>
            <a:r>
              <a:rPr lang="en-GB" sz="1200" dirty="0">
                <a:solidFill>
                  <a:srgbClr val="000000"/>
                </a:solidFill>
                <a:latin typeface="Arial"/>
                <a:ea typeface="Open Sans"/>
                <a:cs typeface="Arial"/>
              </a:rPr>
              <a:t>	</a:t>
            </a:r>
            <a:r>
              <a:rPr lang="en-GB" sz="1200" b="0" i="0" u="none" strike="noStrike" baseline="0" dirty="0">
                <a:solidFill>
                  <a:srgbClr val="000000"/>
                </a:solidFill>
                <a:latin typeface="Arial"/>
                <a:ea typeface="Open Sans"/>
                <a:cs typeface="Arial"/>
              </a:rPr>
              <a:t>Assess the accuracy and reliability of the results of your investigation. </a:t>
            </a:r>
            <a:r>
              <a:rPr lang="en-GB" sz="1200" b="1" i="0" u="none" strike="noStrike" baseline="0" dirty="0">
                <a:latin typeface="Arial"/>
                <a:ea typeface="Open Sans"/>
                <a:cs typeface="Arial"/>
              </a:rPr>
              <a:t>(8)</a:t>
            </a:r>
          </a:p>
          <a:p>
            <a:pPr marL="50800"/>
            <a:r>
              <a:rPr lang="en-GB" sz="1200" b="1" dirty="0">
                <a:latin typeface="Arial"/>
                <a:ea typeface="Open Sans"/>
                <a:cs typeface="Arial"/>
              </a:rPr>
              <a:t>2023</a:t>
            </a:r>
          </a:p>
          <a:p>
            <a:pPr marL="50800"/>
            <a:r>
              <a:rPr lang="en-GB" sz="1200" b="1" dirty="0">
                <a:latin typeface="Arial"/>
                <a:ea typeface="Open Sans"/>
                <a:cs typeface="Arial"/>
              </a:rPr>
              <a:t>(b) you have carried out your own fieldwork into how and why coastal management impacts on coastal processes.</a:t>
            </a:r>
            <a:endParaRPr lang="en-GB" b="1" dirty="0" err="1"/>
          </a:p>
          <a:p>
            <a:pPr marL="50800"/>
            <a:r>
              <a:rPr lang="en-GB" sz="1200" b="1" dirty="0">
                <a:latin typeface="Arial"/>
                <a:ea typeface="Open Sans"/>
                <a:cs typeface="Arial"/>
              </a:rPr>
              <a:t>Name your fieldwork  location</a:t>
            </a:r>
            <a:endParaRPr lang="en-GB" sz="1200" b="1" dirty="0"/>
          </a:p>
          <a:p>
            <a:pPr marL="50800"/>
            <a:r>
              <a:rPr lang="en-GB" sz="1200" b="1" dirty="0">
                <a:latin typeface="Arial"/>
                <a:ea typeface="Open Sans"/>
                <a:cs typeface="Arial"/>
              </a:rPr>
              <a:t>Asses the strengths and weaknesses of your fieldwork methods of collecting data. (8)</a:t>
            </a:r>
            <a:endParaRPr lang="en-GB" sz="1200" b="1" dirty="0"/>
          </a:p>
          <a:p>
            <a:pPr marL="50800"/>
            <a:endParaRPr lang="en-GB" b="1" dirty="0"/>
          </a:p>
        </p:txBody>
      </p:sp>
    </p:spTree>
    <p:extLst>
      <p:ext uri="{BB962C8B-B14F-4D97-AF65-F5344CB8AC3E}">
        <p14:creationId xmlns:p14="http://schemas.microsoft.com/office/powerpoint/2010/main" val="3947829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0D6E5D-00F6-968E-8777-5DB02D7798BC}"/>
              </a:ext>
            </a:extLst>
          </p:cNvPr>
          <p:cNvSpPr>
            <a:spLocks noGrp="1"/>
          </p:cNvSpPr>
          <p:nvPr>
            <p:ph type="title"/>
          </p:nvPr>
        </p:nvSpPr>
        <p:spPr/>
        <p:txBody>
          <a:bodyPr/>
          <a:lstStyle/>
          <a:p>
            <a:r>
              <a:rPr lang="en-GB"/>
              <a:t>Unfamiliar short-answers feedback </a:t>
            </a:r>
            <a:br>
              <a:rPr lang="en-GB"/>
            </a:br>
            <a:r>
              <a:rPr lang="en-GB"/>
              <a:t>– Q9 (2023)</a:t>
            </a:r>
          </a:p>
        </p:txBody>
      </p:sp>
      <p:sp>
        <p:nvSpPr>
          <p:cNvPr id="7" name="Text Placeholder 6">
            <a:extLst>
              <a:ext uri="{FF2B5EF4-FFF2-40B4-BE49-F238E27FC236}">
                <a16:creationId xmlns:a16="http://schemas.microsoft.com/office/drawing/2014/main" id="{3556626A-8361-3CB9-5D07-67D3FD244ADD}"/>
              </a:ext>
            </a:extLst>
          </p:cNvPr>
          <p:cNvSpPr>
            <a:spLocks noGrp="1"/>
          </p:cNvSpPr>
          <p:nvPr>
            <p:ph type="body" idx="1"/>
          </p:nvPr>
        </p:nvSpPr>
        <p:spPr>
          <a:xfrm>
            <a:off x="1" y="1577787"/>
            <a:ext cx="9144000" cy="5091953"/>
          </a:xfrm>
        </p:spPr>
        <p:txBody>
          <a:bodyPr/>
          <a:lstStyle/>
          <a:p>
            <a:pPr marL="50800"/>
            <a:r>
              <a:rPr lang="en-GB" sz="1400" b="1">
                <a:latin typeface="Arial"/>
                <a:ea typeface="Open Sans"/>
                <a:cs typeface="Arial"/>
              </a:rPr>
              <a:t>(a) (</a:t>
            </a:r>
            <a:r>
              <a:rPr lang="en-GB" sz="1400" b="1" err="1">
                <a:latin typeface="Arial"/>
                <a:ea typeface="Open Sans"/>
                <a:cs typeface="Arial"/>
              </a:rPr>
              <a:t>i</a:t>
            </a:r>
            <a:r>
              <a:rPr lang="en-GB" sz="1400" b="1">
                <a:latin typeface="Arial"/>
                <a:ea typeface="Open Sans"/>
                <a:cs typeface="Arial"/>
              </a:rPr>
              <a:t>) </a:t>
            </a:r>
            <a:r>
              <a:rPr lang="en-GB" sz="1400">
                <a:latin typeface="Arial"/>
                <a:ea typeface="Open Sans"/>
                <a:cs typeface="Arial"/>
              </a:rPr>
              <a:t>Explain </a:t>
            </a:r>
            <a:r>
              <a:rPr lang="en-GB" sz="1400" b="1">
                <a:latin typeface="Arial"/>
                <a:ea typeface="Open Sans"/>
                <a:cs typeface="Arial"/>
              </a:rPr>
              <a:t>one</a:t>
            </a:r>
            <a:r>
              <a:rPr lang="en-GB" sz="1400">
                <a:latin typeface="Arial"/>
                <a:ea typeface="Open Sans"/>
                <a:cs typeface="Arial"/>
              </a:rPr>
              <a:t> reason why the students selected this river to carry out their fieldwork. (2) </a:t>
            </a:r>
            <a:endParaRPr lang="en-GB" sz="1400"/>
          </a:p>
          <a:p>
            <a:pPr marL="50800" algn="l"/>
            <a:r>
              <a:rPr lang="en-GB" sz="1400" i="1"/>
              <a:t>This was answered very well by most students. Most could explain a basic reason choosing proximity to the school/centre. A significant minority of these struggled to build on this. Those that did, rightly suggested that this gave them more time for their data collection.</a:t>
            </a:r>
            <a:endParaRPr lang="en-GB" sz="1400"/>
          </a:p>
          <a:p>
            <a:pPr marL="50800" indent="0" algn="l">
              <a:buNone/>
            </a:pPr>
            <a:r>
              <a:rPr lang="en-GB" sz="1400" b="1"/>
              <a:t>(ii) </a:t>
            </a:r>
            <a:r>
              <a:rPr lang="en-GB" sz="1400"/>
              <a:t>Explain </a:t>
            </a:r>
            <a:r>
              <a:rPr lang="en-GB" sz="1400" b="1"/>
              <a:t>one</a:t>
            </a:r>
            <a:r>
              <a:rPr lang="en-GB" sz="1400"/>
              <a:t> reason why they chose to measure river discharge at two different times of year. (2)</a:t>
            </a:r>
          </a:p>
          <a:p>
            <a:pPr marL="50800"/>
            <a:r>
              <a:rPr lang="en-GB" sz="1400" i="1">
                <a:latin typeface="Arial"/>
                <a:ea typeface="Open Sans"/>
                <a:cs typeface="Arial"/>
              </a:rPr>
              <a:t>Another set of strong responses with an initial explanation generally being a recognition that this generates more data. Some left it at that but better answers added that this is likely to make the results more reliable. Others used the same basic idea but suggested that seasonal contrasts might be important. </a:t>
            </a:r>
            <a:endParaRPr lang="en-GB" sz="1400"/>
          </a:p>
          <a:p>
            <a:pPr marL="50800" indent="0" algn="l">
              <a:buNone/>
            </a:pPr>
            <a:r>
              <a:rPr lang="en-GB" sz="1400" b="1"/>
              <a:t>(iii) </a:t>
            </a:r>
            <a:r>
              <a:rPr lang="en-GB" sz="1400"/>
              <a:t>Explain </a:t>
            </a:r>
            <a:r>
              <a:rPr lang="en-GB" sz="1400" b="1"/>
              <a:t>one</a:t>
            </a:r>
            <a:r>
              <a:rPr lang="en-GB" sz="1400"/>
              <a:t> conclusion that they have made after analysing their results. (2)</a:t>
            </a:r>
          </a:p>
          <a:p>
            <a:pPr marL="50800" indent="0" algn="l">
              <a:buNone/>
            </a:pPr>
            <a:r>
              <a:rPr lang="en-GB" sz="1400" i="1"/>
              <a:t>Once again there were a significant number of 2-mark answers to this with most recognising either the seasonal changes or the spatial variation on different profiles. Many used data for the figure to support and develop one or other of these ideas. </a:t>
            </a:r>
            <a:endParaRPr lang="en-GB" sz="1400"/>
          </a:p>
          <a:p>
            <a:pPr marL="50800" indent="0" algn="l">
              <a:buNone/>
            </a:pPr>
            <a:r>
              <a:rPr lang="en-GB" sz="1400" b="1"/>
              <a:t>(iv) </a:t>
            </a:r>
            <a:r>
              <a:rPr lang="en-GB" sz="1400"/>
              <a:t>Explain how </a:t>
            </a:r>
            <a:r>
              <a:rPr lang="en-GB" sz="1400" b="1"/>
              <a:t>two</a:t>
            </a:r>
            <a:r>
              <a:rPr lang="en-GB" sz="1400"/>
              <a:t> secondary sources of data that would have been useful when carrying out this investigation. (4)</a:t>
            </a:r>
          </a:p>
          <a:p>
            <a:pPr marL="50800"/>
            <a:r>
              <a:rPr lang="en-GB" sz="1400" i="1">
                <a:latin typeface="Arial"/>
                <a:ea typeface="Open Sans"/>
                <a:cs typeface="Arial"/>
              </a:rPr>
              <a:t>It was clear from the responses that those who knew what secondary data was were able to offer at least one explanation of their value; maps were the most popular choice. Obviously enough, the significant minority who did not know the term would struggle to score a mark and many of these left the question unanswered. This is a good example of the importance of technical specialist language within the subject. </a:t>
            </a:r>
            <a:endParaRPr lang="en-GB" sz="1400" i="1"/>
          </a:p>
          <a:p>
            <a:pPr marL="50800" indent="0">
              <a:buNone/>
            </a:pPr>
            <a:endParaRPr lang="en-GB"/>
          </a:p>
        </p:txBody>
      </p:sp>
    </p:spTree>
    <p:extLst>
      <p:ext uri="{BB962C8B-B14F-4D97-AF65-F5344CB8AC3E}">
        <p14:creationId xmlns:p14="http://schemas.microsoft.com/office/powerpoint/2010/main" val="2686785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7E5A-C6A4-069C-6E89-1D7C9F17EEB7}"/>
              </a:ext>
            </a:extLst>
          </p:cNvPr>
          <p:cNvSpPr>
            <a:spLocks noGrp="1"/>
          </p:cNvSpPr>
          <p:nvPr>
            <p:ph type="title"/>
          </p:nvPr>
        </p:nvSpPr>
        <p:spPr/>
        <p:txBody>
          <a:bodyPr/>
          <a:lstStyle/>
          <a:p>
            <a:r>
              <a:rPr lang="en-GB"/>
              <a:t>Question 10 – 2019</a:t>
            </a:r>
          </a:p>
        </p:txBody>
      </p:sp>
      <p:sp>
        <p:nvSpPr>
          <p:cNvPr id="3" name="Text Placeholder 2">
            <a:extLst>
              <a:ext uri="{FF2B5EF4-FFF2-40B4-BE49-F238E27FC236}">
                <a16:creationId xmlns:a16="http://schemas.microsoft.com/office/drawing/2014/main" id="{45F50E1F-6366-EF0C-5F95-602A28D74165}"/>
              </a:ext>
            </a:extLst>
          </p:cNvPr>
          <p:cNvSpPr>
            <a:spLocks noGrp="1"/>
          </p:cNvSpPr>
          <p:nvPr>
            <p:ph type="body" idx="1"/>
          </p:nvPr>
        </p:nvSpPr>
        <p:spPr>
          <a:xfrm>
            <a:off x="611740" y="1632560"/>
            <a:ext cx="7949554" cy="4534560"/>
          </a:xfrm>
        </p:spPr>
        <p:txBody>
          <a:bodyPr/>
          <a:lstStyle/>
          <a:p>
            <a:pPr marL="50800" indent="0" algn="l">
              <a:buNone/>
            </a:pPr>
            <a:r>
              <a:rPr lang="en-GB" b="1" i="0" u="none" strike="noStrike" baseline="0">
                <a:solidFill>
                  <a:srgbClr val="000000"/>
                </a:solidFill>
              </a:rPr>
              <a:t>10 	</a:t>
            </a:r>
            <a:r>
              <a:rPr lang="en-GB" b="0" i="0" u="none" strike="noStrike" baseline="0">
                <a:solidFill>
                  <a:srgbClr val="000000"/>
                </a:solidFill>
              </a:rPr>
              <a:t>You have carried out your own fieldwork investigating environmental quality 	in an urban area.</a:t>
            </a:r>
          </a:p>
          <a:p>
            <a:pPr marL="50800" indent="0" algn="l">
              <a:buNone/>
            </a:pPr>
            <a:r>
              <a:rPr lang="en-GB" b="0" i="0" u="none" strike="noStrike" baseline="0">
                <a:solidFill>
                  <a:srgbClr val="000000"/>
                </a:solidFill>
              </a:rPr>
              <a:t>	Name your urban area:</a:t>
            </a:r>
          </a:p>
          <a:p>
            <a:pPr marL="50800"/>
            <a:r>
              <a:rPr lang="en-GB" b="0" i="0" u="none" strike="noStrike" baseline="0">
                <a:solidFill>
                  <a:srgbClr val="000000"/>
                </a:solidFill>
              </a:rPr>
              <a:t>	....................................................................................................................... 	(a) Explain </a:t>
            </a:r>
            <a:r>
              <a:rPr lang="en-GB" b="1" i="0" u="none" strike="noStrike" baseline="0">
                <a:solidFill>
                  <a:srgbClr val="000000"/>
                </a:solidFill>
              </a:rPr>
              <a:t>one </a:t>
            </a:r>
            <a:r>
              <a:rPr lang="en-GB" b="0" i="0" u="none" strike="noStrike" baseline="0">
                <a:solidFill>
                  <a:srgbClr val="000000"/>
                </a:solidFill>
              </a:rPr>
              <a:t>way in which you used quantitative data to measure 	differences in the environmental quality of your chosen area. </a:t>
            </a:r>
            <a:r>
              <a:rPr lang="en-GB" b="1"/>
              <a:t>(2)</a:t>
            </a:r>
          </a:p>
          <a:p>
            <a:pPr marL="50800" indent="0" algn="l">
              <a:buNone/>
            </a:pPr>
            <a:endParaRPr lang="en-GB" b="1" i="0" u="none" strike="noStrike" baseline="0">
              <a:solidFill>
                <a:srgbClr val="9A9A9A"/>
              </a:solidFill>
            </a:endParaRPr>
          </a:p>
          <a:p>
            <a:pPr marL="50800"/>
            <a:r>
              <a:rPr lang="en-GB"/>
              <a:t>	(b) Using an annotated diagram that shows one way in which you presented    	the results of your data collection, explain your results. </a:t>
            </a:r>
            <a:r>
              <a:rPr lang="en-GB" b="1"/>
              <a:t>(4)</a:t>
            </a:r>
          </a:p>
          <a:p>
            <a:pPr marL="50800" indent="0" algn="l">
              <a:buNone/>
            </a:pPr>
            <a:endParaRPr lang="en-GB"/>
          </a:p>
          <a:p>
            <a:pPr marL="50800" indent="0" algn="l">
              <a:buNone/>
            </a:pPr>
            <a:r>
              <a:rPr lang="en-GB"/>
              <a:t>	(c) Explain how you would improve your data collection methods to increase 	their accuracy. </a:t>
            </a:r>
            <a:r>
              <a:rPr lang="en-GB" b="1"/>
              <a:t>(4)</a:t>
            </a:r>
          </a:p>
        </p:txBody>
      </p:sp>
    </p:spTree>
    <p:extLst>
      <p:ext uri="{BB962C8B-B14F-4D97-AF65-F5344CB8AC3E}">
        <p14:creationId xmlns:p14="http://schemas.microsoft.com/office/powerpoint/2010/main" val="88478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8852-BD3D-B7DD-2CD4-6C788263C7C4}"/>
              </a:ext>
            </a:extLst>
          </p:cNvPr>
          <p:cNvSpPr>
            <a:spLocks noGrp="1"/>
          </p:cNvSpPr>
          <p:nvPr>
            <p:ph type="title"/>
          </p:nvPr>
        </p:nvSpPr>
        <p:spPr/>
        <p:txBody>
          <a:bodyPr/>
          <a:lstStyle/>
          <a:p>
            <a:r>
              <a:rPr lang="en-GB"/>
              <a:t>Unfamiliar 2019 </a:t>
            </a:r>
            <a:br>
              <a:rPr lang="en-GB"/>
            </a:br>
            <a:r>
              <a:rPr lang="en-GB"/>
              <a:t>Q10d</a:t>
            </a:r>
          </a:p>
        </p:txBody>
      </p:sp>
      <p:sp>
        <p:nvSpPr>
          <p:cNvPr id="3" name="Text Placeholder 2">
            <a:extLst>
              <a:ext uri="{FF2B5EF4-FFF2-40B4-BE49-F238E27FC236}">
                <a16:creationId xmlns:a16="http://schemas.microsoft.com/office/drawing/2014/main" id="{5084418E-F265-93B7-E6B4-AF63D9F12304}"/>
              </a:ext>
            </a:extLst>
          </p:cNvPr>
          <p:cNvSpPr>
            <a:spLocks noGrp="1"/>
          </p:cNvSpPr>
          <p:nvPr>
            <p:ph type="body" idx="1"/>
          </p:nvPr>
        </p:nvSpPr>
        <p:spPr>
          <a:xfrm>
            <a:off x="611741" y="1632560"/>
            <a:ext cx="3727178" cy="4534560"/>
          </a:xfrm>
        </p:spPr>
        <p:txBody>
          <a:bodyPr/>
          <a:lstStyle/>
          <a:p>
            <a:pPr marL="295275" indent="-285750">
              <a:buSzPct val="100000"/>
              <a:buFont typeface="Arial" panose="020B0604020202020204" pitchFamily="34" charset="0"/>
              <a:buChar char="•"/>
            </a:pPr>
            <a:r>
              <a:rPr lang="en-GB"/>
              <a:t>These questions are ‘wordy’ because it cannot be assumed that candidates have ever carried out such a survey.</a:t>
            </a:r>
          </a:p>
          <a:p>
            <a:pPr marL="295275" indent="-285750">
              <a:buSzPct val="100000"/>
              <a:buFont typeface="Arial" panose="020B0604020202020204" pitchFamily="34" charset="0"/>
              <a:buChar char="•"/>
            </a:pPr>
            <a:r>
              <a:rPr lang="en-GB"/>
              <a:t>They take a little time to read through.</a:t>
            </a:r>
          </a:p>
          <a:p>
            <a:pPr marL="295275" indent="-285750">
              <a:buSzPct val="100000"/>
              <a:buFont typeface="Arial" panose="020B0604020202020204" pitchFamily="34" charset="0"/>
              <a:buChar char="•"/>
            </a:pPr>
            <a:r>
              <a:rPr lang="en-GB"/>
              <a:t>They are designed to be realistic with design flaws affecting both accuracy and reliability.</a:t>
            </a:r>
          </a:p>
          <a:p>
            <a:pPr marL="50800" indent="0">
              <a:buNone/>
            </a:pPr>
            <a:endParaRPr lang="en-GB"/>
          </a:p>
        </p:txBody>
      </p:sp>
      <p:sp>
        <p:nvSpPr>
          <p:cNvPr id="4" name="Text Placeholder 3">
            <a:extLst>
              <a:ext uri="{FF2B5EF4-FFF2-40B4-BE49-F238E27FC236}">
                <a16:creationId xmlns:a16="http://schemas.microsoft.com/office/drawing/2014/main" id="{E02665FC-FAB9-5949-E01B-86470BDC2A99}"/>
              </a:ext>
            </a:extLst>
          </p:cNvPr>
          <p:cNvSpPr>
            <a:spLocks noGrp="1"/>
          </p:cNvSpPr>
          <p:nvPr>
            <p:ph type="body" idx="10"/>
          </p:nvPr>
        </p:nvSpPr>
        <p:spPr/>
        <p:txBody>
          <a:bodyPr/>
          <a:lstStyle/>
          <a:p>
            <a:endParaRPr lang="en-GB"/>
          </a:p>
        </p:txBody>
      </p:sp>
      <p:pic>
        <p:nvPicPr>
          <p:cNvPr id="5" name="Picture 4">
            <a:extLst>
              <a:ext uri="{FF2B5EF4-FFF2-40B4-BE49-F238E27FC236}">
                <a16:creationId xmlns:a16="http://schemas.microsoft.com/office/drawing/2014/main" id="{DACBDE90-80E6-7C40-94CB-C9BE39D4A3E7}"/>
              </a:ext>
            </a:extLst>
          </p:cNvPr>
          <p:cNvPicPr>
            <a:picLocks noChangeAspect="1"/>
          </p:cNvPicPr>
          <p:nvPr/>
        </p:nvPicPr>
        <p:blipFill>
          <a:blip r:embed="rId3"/>
          <a:stretch>
            <a:fillRect/>
          </a:stretch>
        </p:blipFill>
        <p:spPr>
          <a:xfrm>
            <a:off x="4338919" y="185977"/>
            <a:ext cx="4634753" cy="6486046"/>
          </a:xfrm>
          <a:prstGeom prst="rect">
            <a:avLst/>
          </a:prstGeom>
        </p:spPr>
      </p:pic>
    </p:spTree>
    <p:extLst>
      <p:ext uri="{BB962C8B-B14F-4D97-AF65-F5344CB8AC3E}">
        <p14:creationId xmlns:p14="http://schemas.microsoft.com/office/powerpoint/2010/main" val="2967411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B14F-BF27-46CB-C2CA-6810C9EAB7D2}"/>
              </a:ext>
            </a:extLst>
          </p:cNvPr>
          <p:cNvSpPr>
            <a:spLocks noGrp="1"/>
          </p:cNvSpPr>
          <p:nvPr>
            <p:ph type="title"/>
          </p:nvPr>
        </p:nvSpPr>
        <p:spPr/>
        <p:txBody>
          <a:bodyPr/>
          <a:lstStyle/>
          <a:p>
            <a:r>
              <a:rPr lang="en-GB"/>
              <a:t>Unfamiliar 2023 </a:t>
            </a:r>
            <a:br>
              <a:rPr lang="en-GB"/>
            </a:br>
            <a:r>
              <a:rPr lang="en-GB"/>
              <a:t>Q10d</a:t>
            </a:r>
          </a:p>
        </p:txBody>
      </p:sp>
      <p:sp>
        <p:nvSpPr>
          <p:cNvPr id="6" name="Text Placeholder 5">
            <a:extLst>
              <a:ext uri="{FF2B5EF4-FFF2-40B4-BE49-F238E27FC236}">
                <a16:creationId xmlns:a16="http://schemas.microsoft.com/office/drawing/2014/main" id="{B0972C6B-F4CD-4D4A-E5ED-1C1763C9A89D}"/>
              </a:ext>
            </a:extLst>
          </p:cNvPr>
          <p:cNvSpPr>
            <a:spLocks noGrp="1"/>
          </p:cNvSpPr>
          <p:nvPr>
            <p:ph type="body" idx="10"/>
          </p:nvPr>
        </p:nvSpPr>
        <p:spPr/>
        <p:txBody>
          <a:bodyPr/>
          <a:lstStyle/>
          <a:p>
            <a:endParaRPr lang="en-GB"/>
          </a:p>
        </p:txBody>
      </p:sp>
      <p:pic>
        <p:nvPicPr>
          <p:cNvPr id="8" name="Picture 7">
            <a:extLst>
              <a:ext uri="{FF2B5EF4-FFF2-40B4-BE49-F238E27FC236}">
                <a16:creationId xmlns:a16="http://schemas.microsoft.com/office/drawing/2014/main" id="{5D92DCF7-2198-5E04-2EF7-D49E2AC6B7AD}"/>
              </a:ext>
            </a:extLst>
          </p:cNvPr>
          <p:cNvPicPr>
            <a:picLocks noChangeAspect="1"/>
          </p:cNvPicPr>
          <p:nvPr/>
        </p:nvPicPr>
        <p:blipFill>
          <a:blip r:embed="rId3">
            <a:lum bright="-20000" contrast="40000"/>
          </a:blip>
          <a:stretch>
            <a:fillRect/>
          </a:stretch>
        </p:blipFill>
        <p:spPr>
          <a:xfrm>
            <a:off x="4425143" y="644315"/>
            <a:ext cx="4683147" cy="5801145"/>
          </a:xfrm>
          <a:prstGeom prst="rect">
            <a:avLst/>
          </a:prstGeom>
        </p:spPr>
      </p:pic>
      <p:pic>
        <p:nvPicPr>
          <p:cNvPr id="11" name="Picture 10">
            <a:extLst>
              <a:ext uri="{FF2B5EF4-FFF2-40B4-BE49-F238E27FC236}">
                <a16:creationId xmlns:a16="http://schemas.microsoft.com/office/drawing/2014/main" id="{DC1FDC34-CDDD-2F52-9AE9-33F5EC8035A4}"/>
              </a:ext>
            </a:extLst>
          </p:cNvPr>
          <p:cNvPicPr>
            <a:picLocks noChangeAspect="1"/>
          </p:cNvPicPr>
          <p:nvPr/>
        </p:nvPicPr>
        <p:blipFill>
          <a:blip r:embed="rId4">
            <a:lum bright="-20000" contrast="40000"/>
          </a:blip>
          <a:stretch>
            <a:fillRect/>
          </a:stretch>
        </p:blipFill>
        <p:spPr>
          <a:xfrm>
            <a:off x="525619" y="1514176"/>
            <a:ext cx="3950066" cy="2921511"/>
          </a:xfrm>
          <a:prstGeom prst="rect">
            <a:avLst/>
          </a:prstGeom>
        </p:spPr>
      </p:pic>
      <p:graphicFrame>
        <p:nvGraphicFramePr>
          <p:cNvPr id="12" name="Object 11">
            <a:extLst>
              <a:ext uri="{FF2B5EF4-FFF2-40B4-BE49-F238E27FC236}">
                <a16:creationId xmlns:a16="http://schemas.microsoft.com/office/drawing/2014/main" id="{315847C5-6E27-D68E-D652-5C2BF5AFE009}"/>
              </a:ext>
            </a:extLst>
          </p:cNvPr>
          <p:cNvGraphicFramePr>
            <a:graphicFrameLocks noChangeAspect="1"/>
          </p:cNvGraphicFramePr>
          <p:nvPr/>
        </p:nvGraphicFramePr>
        <p:xfrm>
          <a:off x="4244975" y="3311525"/>
          <a:ext cx="652463" cy="233363"/>
        </p:xfrm>
        <a:graphic>
          <a:graphicData uri="http://schemas.openxmlformats.org/presentationml/2006/ole">
            <mc:AlternateContent xmlns:mc="http://schemas.openxmlformats.org/markup-compatibility/2006">
              <mc:Choice xmlns:v="urn:schemas-microsoft-com:vml" Requires="v">
                <p:oleObj name="Worksheet" r:id="rId5" imgW="652261" imgH="233347" progId="Excel.Sheet.8">
                  <p:embed/>
                </p:oleObj>
              </mc:Choice>
              <mc:Fallback>
                <p:oleObj name="Worksheet" r:id="rId5" imgW="652261" imgH="233347" progId="Excel.Sheet.8">
                  <p:embed/>
                  <p:pic>
                    <p:nvPicPr>
                      <p:cNvPr id="12" name="Object 11">
                        <a:extLst>
                          <a:ext uri="{FF2B5EF4-FFF2-40B4-BE49-F238E27FC236}">
                            <a16:creationId xmlns:a16="http://schemas.microsoft.com/office/drawing/2014/main" id="{315847C5-6E27-D68E-D652-5C2BF5AFE009}"/>
                          </a:ext>
                        </a:extLst>
                      </p:cNvPr>
                      <p:cNvPicPr/>
                      <p:nvPr/>
                    </p:nvPicPr>
                    <p:blipFill>
                      <a:blip r:embed="rId6"/>
                      <a:stretch>
                        <a:fillRect/>
                      </a:stretch>
                    </p:blipFill>
                    <p:spPr>
                      <a:xfrm>
                        <a:off x="4244975" y="3311525"/>
                        <a:ext cx="652463" cy="23336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BE45F59-D44D-DDFC-4F03-2ECDB00109F6}"/>
              </a:ext>
            </a:extLst>
          </p:cNvPr>
          <p:cNvGraphicFramePr>
            <a:graphicFrameLocks noChangeAspect="1"/>
          </p:cNvGraphicFramePr>
          <p:nvPr/>
        </p:nvGraphicFramePr>
        <p:xfrm>
          <a:off x="4244975" y="3311525"/>
          <a:ext cx="652463" cy="233363"/>
        </p:xfrm>
        <a:graphic>
          <a:graphicData uri="http://schemas.openxmlformats.org/presentationml/2006/ole">
            <mc:AlternateContent xmlns:mc="http://schemas.openxmlformats.org/markup-compatibility/2006">
              <mc:Choice xmlns:v="urn:schemas-microsoft-com:vml" Requires="v">
                <p:oleObj name="Worksheet" r:id="rId7" imgW="652261" imgH="233347" progId="Excel.Sheet.8">
                  <p:embed/>
                </p:oleObj>
              </mc:Choice>
              <mc:Fallback>
                <p:oleObj name="Worksheet" r:id="rId7" imgW="652261" imgH="233347" progId="Excel.Sheet.8">
                  <p:embed/>
                  <p:pic>
                    <p:nvPicPr>
                      <p:cNvPr id="13" name="Object 12">
                        <a:extLst>
                          <a:ext uri="{FF2B5EF4-FFF2-40B4-BE49-F238E27FC236}">
                            <a16:creationId xmlns:a16="http://schemas.microsoft.com/office/drawing/2014/main" id="{2BE45F59-D44D-DDFC-4F03-2ECDB00109F6}"/>
                          </a:ext>
                        </a:extLst>
                      </p:cNvPr>
                      <p:cNvPicPr/>
                      <p:nvPr/>
                    </p:nvPicPr>
                    <p:blipFill>
                      <a:blip r:embed="rId6"/>
                      <a:stretch>
                        <a:fillRect/>
                      </a:stretch>
                    </p:blipFill>
                    <p:spPr>
                      <a:xfrm>
                        <a:off x="4244975" y="3311525"/>
                        <a:ext cx="652463" cy="233363"/>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3DF78A8E-29D1-3565-63FD-BA916D65F6ED}"/>
              </a:ext>
            </a:extLst>
          </p:cNvPr>
          <p:cNvPicPr>
            <a:picLocks noChangeAspect="1"/>
          </p:cNvPicPr>
          <p:nvPr/>
        </p:nvPicPr>
        <p:blipFill>
          <a:blip r:embed="rId8"/>
          <a:stretch>
            <a:fillRect/>
          </a:stretch>
        </p:blipFill>
        <p:spPr>
          <a:xfrm>
            <a:off x="207741" y="4405211"/>
            <a:ext cx="3388507" cy="2256323"/>
          </a:xfrm>
          <a:prstGeom prst="rect">
            <a:avLst/>
          </a:prstGeom>
        </p:spPr>
      </p:pic>
    </p:spTree>
    <p:extLst>
      <p:ext uri="{BB962C8B-B14F-4D97-AF65-F5344CB8AC3E}">
        <p14:creationId xmlns:p14="http://schemas.microsoft.com/office/powerpoint/2010/main" val="2211552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E460-E742-4356-B9AC-B4D42C0B8596}"/>
              </a:ext>
            </a:extLst>
          </p:cNvPr>
          <p:cNvSpPr>
            <a:spLocks noGrp="1"/>
          </p:cNvSpPr>
          <p:nvPr>
            <p:ph type="title"/>
          </p:nvPr>
        </p:nvSpPr>
        <p:spPr/>
        <p:txBody>
          <a:bodyPr>
            <a:normAutofit/>
          </a:bodyPr>
          <a:lstStyle/>
          <a:p>
            <a:r>
              <a:rPr lang="en-GB"/>
              <a:t>A quick reminder about the 2023 paper</a:t>
            </a:r>
          </a:p>
        </p:txBody>
      </p:sp>
      <p:sp>
        <p:nvSpPr>
          <p:cNvPr id="3" name="Text Placeholder 2">
            <a:extLst>
              <a:ext uri="{FF2B5EF4-FFF2-40B4-BE49-F238E27FC236}">
                <a16:creationId xmlns:a16="http://schemas.microsoft.com/office/drawing/2014/main" id="{3B9F8DF7-87E8-46F4-B7F2-DB7425CE0639}"/>
              </a:ext>
            </a:extLst>
          </p:cNvPr>
          <p:cNvSpPr>
            <a:spLocks noGrp="1"/>
          </p:cNvSpPr>
          <p:nvPr>
            <p:ph type="body" idx="1"/>
          </p:nvPr>
        </p:nvSpPr>
        <p:spPr>
          <a:xfrm>
            <a:off x="611740" y="1632560"/>
            <a:ext cx="7564072" cy="4534560"/>
          </a:xfrm>
        </p:spPr>
        <p:txBody>
          <a:bodyPr/>
          <a:lstStyle/>
          <a:p>
            <a:pPr marL="352425" indent="-342900">
              <a:buSzPct val="100000"/>
              <a:buFont typeface="Arial" panose="020B0604020202020204" pitchFamily="34" charset="0"/>
              <a:buChar char="•"/>
            </a:pPr>
            <a:r>
              <a:rPr lang="en-GB" sz="1800">
                <a:latin typeface="Arial"/>
                <a:ea typeface="Open Sans"/>
                <a:cs typeface="Arial"/>
              </a:rPr>
              <a:t>In 2022 candidates sat a modified paper because the ‘familiar’ fieldwork question in Section C was removed.</a:t>
            </a:r>
          </a:p>
          <a:p>
            <a:pPr marL="352425" indent="-342900">
              <a:buSzPct val="100000"/>
              <a:buFont typeface="Arial" panose="020B0604020202020204" pitchFamily="34" charset="0"/>
              <a:buChar char="•"/>
            </a:pPr>
            <a:r>
              <a:rPr lang="en-GB" sz="1800">
                <a:latin typeface="Arial"/>
                <a:ea typeface="Open Sans"/>
                <a:cs typeface="Arial"/>
              </a:rPr>
              <a:t>Consequentially Section C was reduced from 36 marks (2x18) to 20 marks (2x10) reducing the overall paper form 94 marks to 78 marks.</a:t>
            </a:r>
          </a:p>
          <a:p>
            <a:pPr marL="352425" indent="-342900">
              <a:buSzPct val="100000"/>
              <a:buFont typeface="Arial" panose="020B0604020202020204" pitchFamily="34" charset="0"/>
              <a:buChar char="•"/>
            </a:pPr>
            <a:r>
              <a:rPr lang="en-GB" sz="1800">
                <a:latin typeface="Arial"/>
                <a:ea typeface="Open Sans"/>
                <a:cs typeface="Arial"/>
              </a:rPr>
              <a:t>In line with the other Awarding Organisations the 2023 papers returned to their normal format. In brief the familiar fieldwork questions returned.</a:t>
            </a:r>
          </a:p>
          <a:p>
            <a:pPr marL="50800" indent="0">
              <a:buNone/>
            </a:pPr>
            <a:endParaRPr lang="en-GB"/>
          </a:p>
          <a:p>
            <a:pPr marL="50800" indent="0">
              <a:buNone/>
            </a:pPr>
            <a:endParaRPr lang="en-GB"/>
          </a:p>
          <a:p>
            <a:endParaRPr lang="en-GB"/>
          </a:p>
        </p:txBody>
      </p:sp>
    </p:spTree>
    <p:extLst>
      <p:ext uri="{BB962C8B-B14F-4D97-AF65-F5344CB8AC3E}">
        <p14:creationId xmlns:p14="http://schemas.microsoft.com/office/powerpoint/2010/main" val="3209201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DEF0-E91E-EBB6-02D0-0AD1008CC03D}"/>
              </a:ext>
            </a:extLst>
          </p:cNvPr>
          <p:cNvSpPr>
            <a:spLocks noGrp="1"/>
          </p:cNvSpPr>
          <p:nvPr>
            <p:ph type="title"/>
          </p:nvPr>
        </p:nvSpPr>
        <p:spPr/>
        <p:txBody>
          <a:bodyPr>
            <a:normAutofit/>
          </a:bodyPr>
          <a:lstStyle/>
          <a:p>
            <a:r>
              <a:rPr lang="en-GB"/>
              <a:t>General guidance to improve performance on the unfamiliar questions </a:t>
            </a:r>
          </a:p>
        </p:txBody>
      </p:sp>
      <p:sp>
        <p:nvSpPr>
          <p:cNvPr id="3" name="Text Placeholder 2">
            <a:extLst>
              <a:ext uri="{FF2B5EF4-FFF2-40B4-BE49-F238E27FC236}">
                <a16:creationId xmlns:a16="http://schemas.microsoft.com/office/drawing/2014/main" id="{D7BFB879-0B3C-1166-DC2B-FF4F8474E459}"/>
              </a:ext>
            </a:extLst>
          </p:cNvPr>
          <p:cNvSpPr>
            <a:spLocks noGrp="1"/>
          </p:cNvSpPr>
          <p:nvPr>
            <p:ph type="body" idx="1"/>
          </p:nvPr>
        </p:nvSpPr>
        <p:spPr>
          <a:xfrm>
            <a:off x="611739" y="1591632"/>
            <a:ext cx="8024255" cy="5048049"/>
          </a:xfrm>
        </p:spPr>
        <p:txBody>
          <a:bodyPr>
            <a:noAutofit/>
          </a:bodyPr>
          <a:lstStyle/>
          <a:p>
            <a:pPr marL="295275" indent="-285750">
              <a:buFont typeface="Arial"/>
              <a:buChar char="•"/>
            </a:pPr>
            <a:r>
              <a:rPr lang="en-GB" sz="1400">
                <a:latin typeface="Arial"/>
                <a:ea typeface="Open Sans"/>
                <a:cs typeface="Arial"/>
              </a:rPr>
              <a:t>Get your timing right – one of the lessons of 2022 is that candidates can do better on this question than most of the other 8-mark questions across the whole specification</a:t>
            </a:r>
            <a:endParaRPr lang="en-US" sz="1400">
              <a:latin typeface="Arial"/>
              <a:ea typeface="Open Sans"/>
              <a:cs typeface="Arial"/>
            </a:endParaRPr>
          </a:p>
          <a:p>
            <a:pPr marL="295275" indent="-285750">
              <a:buFont typeface="Arial"/>
              <a:buChar char="•"/>
            </a:pPr>
            <a:r>
              <a:rPr lang="en-GB" sz="1400">
                <a:latin typeface="Arial"/>
                <a:ea typeface="Open Sans"/>
                <a:cs typeface="Arial"/>
              </a:rPr>
              <a:t>Be clear why you chose</a:t>
            </a:r>
            <a:r>
              <a:rPr lang="en-GB" sz="1400" b="1">
                <a:latin typeface="Arial"/>
                <a:ea typeface="Open Sans"/>
                <a:cs typeface="Arial"/>
              </a:rPr>
              <a:t> your </a:t>
            </a:r>
            <a:r>
              <a:rPr lang="en-GB" sz="1400">
                <a:latin typeface="Arial"/>
                <a:ea typeface="Open Sans"/>
                <a:cs typeface="Arial"/>
              </a:rPr>
              <a:t>location (general area for data collection) and how you chose your sites (the points where you actually took measurements.</a:t>
            </a:r>
          </a:p>
          <a:p>
            <a:pPr marL="295275" indent="-285750">
              <a:buFont typeface="Arial"/>
              <a:buChar char="•"/>
            </a:pPr>
            <a:r>
              <a:rPr lang="en-GB" sz="1400">
                <a:latin typeface="Arial"/>
                <a:ea typeface="Open Sans"/>
                <a:cs typeface="Arial"/>
              </a:rPr>
              <a:t>Did you consider how much time your needed to reach your locations and sites and carry out your work?</a:t>
            </a:r>
          </a:p>
          <a:p>
            <a:pPr marL="295275" indent="-285750">
              <a:buFont typeface="Arial"/>
              <a:buChar char="•"/>
            </a:pPr>
            <a:r>
              <a:rPr lang="en-GB" sz="1400">
                <a:latin typeface="Arial"/>
                <a:ea typeface="Open Sans"/>
                <a:cs typeface="Arial"/>
              </a:rPr>
              <a:t>Were there any access problems in collection your data – legal or practical?</a:t>
            </a:r>
          </a:p>
          <a:p>
            <a:pPr marL="295275" indent="-285750">
              <a:buFont typeface="Arial"/>
              <a:buChar char="•"/>
            </a:pPr>
            <a:r>
              <a:rPr lang="en-GB" sz="1400">
                <a:latin typeface="Arial"/>
                <a:ea typeface="Open Sans"/>
                <a:cs typeface="Arial"/>
              </a:rPr>
              <a:t>What safety and ethical  issues might arise from your attempt to collected primary data?</a:t>
            </a:r>
          </a:p>
          <a:p>
            <a:pPr marL="295275" indent="-285750">
              <a:buFont typeface="Arial"/>
              <a:buChar char="•"/>
            </a:pPr>
            <a:r>
              <a:rPr lang="en-GB" sz="1400">
                <a:latin typeface="Arial"/>
                <a:ea typeface="Open Sans"/>
                <a:cs typeface="Arial"/>
              </a:rPr>
              <a:t>Did you use any sampling – was it systematic or stratified and why that choice?</a:t>
            </a:r>
          </a:p>
          <a:p>
            <a:pPr marL="295275" indent="-285750">
              <a:buFont typeface="Arial"/>
              <a:buChar char="•"/>
            </a:pPr>
            <a:r>
              <a:rPr lang="en-GB" sz="1400">
                <a:latin typeface="Arial"/>
                <a:ea typeface="Open Sans"/>
                <a:cs typeface="Arial"/>
              </a:rPr>
              <a:t>Be clear what techniques you have used in </a:t>
            </a:r>
            <a:r>
              <a:rPr lang="en-GB" sz="1400" b="1">
                <a:latin typeface="Arial"/>
                <a:ea typeface="Open Sans"/>
                <a:cs typeface="Arial"/>
              </a:rPr>
              <a:t>your</a:t>
            </a:r>
            <a:r>
              <a:rPr lang="en-GB" sz="1400">
                <a:latin typeface="Arial"/>
                <a:ea typeface="Open Sans"/>
                <a:cs typeface="Arial"/>
              </a:rPr>
              <a:t> primary data collection and how they may have been both inaccurate and unreliable – was your equipment good enough to produce accurate measurements? </a:t>
            </a:r>
            <a:endParaRPr lang="en-GB" sz="1400"/>
          </a:p>
          <a:p>
            <a:pPr marL="295275" indent="-285750">
              <a:buFont typeface="Arial"/>
              <a:buChar char="•"/>
            </a:pPr>
            <a:r>
              <a:rPr lang="en-GB" sz="1400">
                <a:latin typeface="Arial"/>
                <a:ea typeface="Open Sans"/>
                <a:cs typeface="Arial"/>
              </a:rPr>
              <a:t>How much of your primary data relied on subjective rather than objective data?</a:t>
            </a:r>
          </a:p>
          <a:p>
            <a:pPr marL="295275" indent="-285750">
              <a:buFont typeface="Arial"/>
              <a:buChar char="•"/>
            </a:pPr>
            <a:r>
              <a:rPr lang="en-GB" sz="1400">
                <a:latin typeface="Arial"/>
                <a:ea typeface="Open Sans"/>
                <a:cs typeface="Arial"/>
              </a:rPr>
              <a:t>What qualitative data did you collect?</a:t>
            </a:r>
          </a:p>
          <a:p>
            <a:pPr marL="295275" indent="-285750">
              <a:buFont typeface="Arial"/>
              <a:buChar char="•"/>
            </a:pPr>
            <a:r>
              <a:rPr lang="en-GB" sz="1400">
                <a:latin typeface="Arial"/>
                <a:ea typeface="Open Sans"/>
                <a:cs typeface="Arial"/>
              </a:rPr>
              <a:t>What were your secondary data sources?</a:t>
            </a:r>
          </a:p>
        </p:txBody>
      </p:sp>
    </p:spTree>
    <p:extLst>
      <p:ext uri="{BB962C8B-B14F-4D97-AF65-F5344CB8AC3E}">
        <p14:creationId xmlns:p14="http://schemas.microsoft.com/office/powerpoint/2010/main" val="2533055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DC03-8227-4B83-861A-2EDA45B4FA24}"/>
              </a:ext>
            </a:extLst>
          </p:cNvPr>
          <p:cNvSpPr>
            <a:spLocks noGrp="1"/>
          </p:cNvSpPr>
          <p:nvPr>
            <p:ph type="title"/>
          </p:nvPr>
        </p:nvSpPr>
        <p:spPr/>
        <p:txBody>
          <a:bodyPr/>
          <a:lstStyle/>
          <a:p>
            <a:r>
              <a:rPr lang="en-GB"/>
              <a:t>A summary</a:t>
            </a:r>
          </a:p>
        </p:txBody>
      </p:sp>
      <p:sp>
        <p:nvSpPr>
          <p:cNvPr id="3" name="Text Placeholder 2">
            <a:extLst>
              <a:ext uri="{FF2B5EF4-FFF2-40B4-BE49-F238E27FC236}">
                <a16:creationId xmlns:a16="http://schemas.microsoft.com/office/drawing/2014/main" id="{E80A80A0-8538-4AA0-910D-7A8E211C70AB}"/>
              </a:ext>
            </a:extLst>
          </p:cNvPr>
          <p:cNvSpPr>
            <a:spLocks noGrp="1"/>
          </p:cNvSpPr>
          <p:nvPr>
            <p:ph type="body" idx="1"/>
          </p:nvPr>
        </p:nvSpPr>
        <p:spPr>
          <a:xfrm>
            <a:off x="611739" y="1632560"/>
            <a:ext cx="7555107" cy="4534560"/>
          </a:xfrm>
        </p:spPr>
        <p:txBody>
          <a:bodyPr>
            <a:normAutofit fontScale="85000" lnSpcReduction="20000"/>
          </a:bodyPr>
          <a:lstStyle/>
          <a:p>
            <a:pPr marL="352425" indent="-342900">
              <a:lnSpc>
                <a:spcPct val="130000"/>
              </a:lnSpc>
              <a:buSzPct val="100000"/>
              <a:buFont typeface="Arial" panose="020B0604020202020204" pitchFamily="34" charset="0"/>
              <a:buChar char="•"/>
            </a:pPr>
            <a:r>
              <a:rPr lang="en-GB" sz="2400"/>
              <a:t>Remember that Assess and Explain dominate this paper (as they do the others)</a:t>
            </a:r>
          </a:p>
          <a:p>
            <a:pPr marL="352425" indent="-342900">
              <a:lnSpc>
                <a:spcPct val="130000"/>
              </a:lnSpc>
              <a:buSzPct val="100000"/>
              <a:buFont typeface="Arial" panose="020B0604020202020204" pitchFamily="34" charset="0"/>
              <a:buChar char="•"/>
            </a:pPr>
            <a:r>
              <a:rPr lang="en-GB" sz="2400"/>
              <a:t>Understand the different types of 8-mark assess questions</a:t>
            </a:r>
          </a:p>
          <a:p>
            <a:pPr marL="352425" indent="-342900">
              <a:lnSpc>
                <a:spcPct val="130000"/>
              </a:lnSpc>
              <a:buSzPct val="100000"/>
              <a:buFont typeface="Arial" panose="020B0604020202020204" pitchFamily="34" charset="0"/>
              <a:buChar char="•"/>
            </a:pPr>
            <a:r>
              <a:rPr lang="en-GB" sz="2400"/>
              <a:t>Understand the different types of ‘Explain...’ questions</a:t>
            </a:r>
          </a:p>
          <a:p>
            <a:pPr marL="352425" indent="-342900">
              <a:lnSpc>
                <a:spcPct val="130000"/>
              </a:lnSpc>
              <a:buSzPct val="100000"/>
              <a:buFont typeface="Arial" panose="020B0604020202020204" pitchFamily="34" charset="0"/>
              <a:buChar char="•"/>
            </a:pPr>
            <a:r>
              <a:rPr lang="en-GB" sz="2400">
                <a:latin typeface="Arial"/>
                <a:ea typeface="Open Sans"/>
                <a:cs typeface="Arial"/>
              </a:rPr>
              <a:t>Understand the AOs that are being tested</a:t>
            </a:r>
          </a:p>
          <a:p>
            <a:pPr marL="352425" indent="-342900">
              <a:lnSpc>
                <a:spcPct val="130000"/>
              </a:lnSpc>
              <a:buSzPct val="100000"/>
              <a:buFont typeface="Arial" panose="020B0604020202020204" pitchFamily="34" charset="0"/>
              <a:buChar char="•"/>
            </a:pPr>
            <a:r>
              <a:rPr lang="en-GB" sz="2400"/>
              <a:t>Embed them in your teaching and your testing</a:t>
            </a:r>
          </a:p>
          <a:p>
            <a:pPr marL="352425" indent="-342900">
              <a:lnSpc>
                <a:spcPct val="130000"/>
              </a:lnSpc>
              <a:buSzPct val="100000"/>
              <a:buFont typeface="Arial" panose="020B0604020202020204" pitchFamily="34" charset="0"/>
              <a:buChar char="•"/>
            </a:pPr>
            <a:r>
              <a:rPr lang="en-GB" sz="2400"/>
              <a:t>Make your own questions </a:t>
            </a:r>
          </a:p>
          <a:p>
            <a:pPr marL="352425" indent="-342900">
              <a:lnSpc>
                <a:spcPct val="130000"/>
              </a:lnSpc>
              <a:buSzPct val="100000"/>
              <a:buFont typeface="Arial" panose="020B0604020202020204" pitchFamily="34" charset="0"/>
              <a:buChar char="•"/>
            </a:pPr>
            <a:r>
              <a:rPr lang="en-GB" sz="2400">
                <a:latin typeface="Arial"/>
                <a:ea typeface="Open Sans"/>
                <a:cs typeface="Arial"/>
              </a:rPr>
              <a:t>All candidates should get something from the 3 resource- based ‘Assess’ questions on Paper 2 – at least one mark for saying something about the resource!</a:t>
            </a:r>
          </a:p>
          <a:p>
            <a:pPr marL="50800" indent="0">
              <a:buNone/>
            </a:pPr>
            <a:r>
              <a:rPr lang="en-GB"/>
              <a:t> </a:t>
            </a:r>
          </a:p>
          <a:p>
            <a:endParaRPr lang="en-GB"/>
          </a:p>
        </p:txBody>
      </p:sp>
    </p:spTree>
    <p:extLst>
      <p:ext uri="{BB962C8B-B14F-4D97-AF65-F5344CB8AC3E}">
        <p14:creationId xmlns:p14="http://schemas.microsoft.com/office/powerpoint/2010/main" val="3144108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0"/>
              <a:t>Expert support, every step of the way</a:t>
            </a:r>
          </a:p>
        </p:txBody>
      </p:sp>
      <p:sp>
        <p:nvSpPr>
          <p:cNvPr id="2" name="Content Placeholder 1"/>
          <p:cNvSpPr>
            <a:spLocks noGrp="1"/>
          </p:cNvSpPr>
          <p:nvPr>
            <p:ph type="body" idx="1"/>
          </p:nvPr>
        </p:nvSpPr>
        <p:spPr>
          <a:xfrm>
            <a:off x="611740" y="1632560"/>
            <a:ext cx="5042440" cy="4534560"/>
          </a:xfrm>
        </p:spPr>
        <p:txBody>
          <a:bodyPr vert="horz" lIns="0" tIns="0" rIns="0" bIns="0" rtlCol="0" anchor="t">
            <a:normAutofit/>
          </a:bodyPr>
          <a:lstStyle/>
          <a:p>
            <a:r>
              <a:rPr lang="en-GB" sz="2000"/>
              <a:t>Any questions? Please contact the geography team.</a:t>
            </a:r>
          </a:p>
          <a:p>
            <a:pPr lvl="1">
              <a:buSzPct val="100000"/>
              <a:buFont typeface="Arial" panose="020B0604020202020204" pitchFamily="34" charset="0"/>
              <a:buChar char="•"/>
            </a:pPr>
            <a:r>
              <a:rPr lang="en-GB" sz="2000"/>
              <a:t>Email: </a:t>
            </a:r>
            <a:r>
              <a:rPr lang="en-GB" sz="2000">
                <a:hlinkClick r:id="rId2"/>
              </a:rPr>
              <a:t>TeachingGeography@pearson.com</a:t>
            </a:r>
            <a:endParaRPr lang="en-GB" sz="2000"/>
          </a:p>
          <a:p>
            <a:pPr lvl="1">
              <a:buSzPct val="100000"/>
              <a:buFont typeface="Arial" panose="020B0604020202020204" pitchFamily="34" charset="0"/>
              <a:buChar char="•"/>
            </a:pPr>
            <a:r>
              <a:rPr lang="en-GB" sz="2000">
                <a:ea typeface="+mn-lt"/>
                <a:cs typeface="+mn-lt"/>
              </a:rPr>
              <a:t>Call: </a:t>
            </a:r>
            <a:r>
              <a:rPr lang="en-GB" sz="2000" u="sng">
                <a:cs typeface="Arial"/>
              </a:rPr>
              <a:t>(+44)333 016 4060</a:t>
            </a:r>
            <a:endParaRPr lang="en-GB" sz="2000"/>
          </a:p>
          <a:p>
            <a:endParaRPr lang="en-GB" sz="2000"/>
          </a:p>
          <a:p>
            <a:r>
              <a:rPr lang="en-GB" sz="2000"/>
              <a:t>Please </a:t>
            </a:r>
            <a:r>
              <a:rPr lang="en-GB" sz="2000">
                <a:hlinkClick r:id="rId3"/>
              </a:rPr>
              <a:t>sign up</a:t>
            </a:r>
            <a:r>
              <a:rPr lang="en-GB" sz="2000"/>
              <a:t> to receive our Subject Advisor emails about qualification updates, support, training and resources. </a:t>
            </a:r>
          </a:p>
          <a:p>
            <a:endParaRPr lang="en-GB"/>
          </a:p>
        </p:txBody>
      </p:sp>
      <p:pic>
        <p:nvPicPr>
          <p:cNvPr id="4" name="Picture 4">
            <a:extLst>
              <a:ext uri="{FF2B5EF4-FFF2-40B4-BE49-F238E27FC236}">
                <a16:creationId xmlns:a16="http://schemas.microsoft.com/office/drawing/2014/main" id="{1556C868-1306-4557-B0D2-914FDBDD38A8}"/>
              </a:ext>
            </a:extLst>
          </p:cNvPr>
          <p:cNvPicPr>
            <a:picLocks noChangeAspect="1"/>
          </p:cNvPicPr>
          <p:nvPr/>
        </p:nvPicPr>
        <p:blipFill>
          <a:blip r:embed="rId4"/>
          <a:stretch>
            <a:fillRect/>
          </a:stretch>
        </p:blipFill>
        <p:spPr>
          <a:xfrm>
            <a:off x="5654180" y="2109831"/>
            <a:ext cx="2743200" cy="2743200"/>
          </a:xfrm>
          <a:prstGeom prst="rect">
            <a:avLst/>
          </a:prstGeom>
        </p:spPr>
      </p:pic>
    </p:spTree>
    <p:extLst>
      <p:ext uri="{BB962C8B-B14F-4D97-AF65-F5344CB8AC3E}">
        <p14:creationId xmlns:p14="http://schemas.microsoft.com/office/powerpoint/2010/main" val="1316725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arrow&#10;&#10;Description automatically generated">
            <a:extLst>
              <a:ext uri="{FF2B5EF4-FFF2-40B4-BE49-F238E27FC236}">
                <a16:creationId xmlns:a16="http://schemas.microsoft.com/office/drawing/2014/main" id="{3B2B5834-8B5A-ADB3-E0BE-7064E76C4E76}"/>
              </a:ext>
            </a:extLst>
          </p:cNvPr>
          <p:cNvPicPr>
            <a:picLocks noChangeAspect="1"/>
          </p:cNvPicPr>
          <p:nvPr/>
        </p:nvPicPr>
        <p:blipFill>
          <a:blip r:embed="rId2"/>
          <a:stretch>
            <a:fillRect/>
          </a:stretch>
        </p:blipFill>
        <p:spPr>
          <a:xfrm>
            <a:off x="4621504" y="3094686"/>
            <a:ext cx="2285275" cy="3230071"/>
          </a:xfrm>
          <a:prstGeom prst="rect">
            <a:avLst/>
          </a:prstGeom>
        </p:spPr>
      </p:pic>
      <p:sp>
        <p:nvSpPr>
          <p:cNvPr id="2" name="Title 1">
            <a:extLst>
              <a:ext uri="{FF2B5EF4-FFF2-40B4-BE49-F238E27FC236}">
                <a16:creationId xmlns:a16="http://schemas.microsoft.com/office/drawing/2014/main" id="{095B7537-6541-07F6-F224-E494F4245545}"/>
              </a:ext>
            </a:extLst>
          </p:cNvPr>
          <p:cNvSpPr>
            <a:spLocks noGrp="1"/>
          </p:cNvSpPr>
          <p:nvPr>
            <p:ph type="title"/>
          </p:nvPr>
        </p:nvSpPr>
        <p:spPr/>
        <p:txBody>
          <a:bodyPr vert="horz" lIns="91440" tIns="45720" rIns="91440" bIns="45720" rtlCol="0" anchor="ctr">
            <a:normAutofit/>
          </a:bodyPr>
          <a:lstStyle/>
          <a:p>
            <a:pPr>
              <a:spcBef>
                <a:spcPct val="0"/>
              </a:spcBef>
            </a:pPr>
            <a:r>
              <a:rPr lang="en-US">
                <a:latin typeface="Arial"/>
                <a:ea typeface="+mj-ea"/>
                <a:cs typeface="Arial"/>
              </a:rPr>
              <a:t>Supporting you every step of the way</a:t>
            </a:r>
          </a:p>
        </p:txBody>
      </p:sp>
      <p:sp>
        <p:nvSpPr>
          <p:cNvPr id="3" name="Text Placeholder 2">
            <a:extLst>
              <a:ext uri="{FF2B5EF4-FFF2-40B4-BE49-F238E27FC236}">
                <a16:creationId xmlns:a16="http://schemas.microsoft.com/office/drawing/2014/main" id="{A96A2231-CB8C-0EA8-2551-71957F4CCE2B}"/>
              </a:ext>
            </a:extLst>
          </p:cNvPr>
          <p:cNvSpPr>
            <a:spLocks noGrp="1"/>
          </p:cNvSpPr>
          <p:nvPr>
            <p:ph type="body" idx="1"/>
          </p:nvPr>
        </p:nvSpPr>
        <p:spPr>
          <a:xfrm>
            <a:off x="611740" y="1632560"/>
            <a:ext cx="4009764" cy="4534560"/>
          </a:xfrm>
        </p:spPr>
        <p:txBody>
          <a:bodyPr spcFirstLastPara="1" vert="horz" wrap="square" lIns="91440" tIns="45720" rIns="91440" bIns="45720" rtlCol="0" anchor="t" anchorCtr="0">
            <a:noAutofit/>
          </a:bodyPr>
          <a:lstStyle/>
          <a:p>
            <a:pPr marL="295275" indent="-228600">
              <a:spcAft>
                <a:spcPts val="600"/>
              </a:spcAft>
              <a:buFont typeface="Arial" panose="020B0604020202020204" pitchFamily="34" charset="0"/>
              <a:buChar char="•"/>
            </a:pPr>
            <a:r>
              <a:rPr lang="en-US">
                <a:latin typeface="Arial"/>
                <a:ea typeface="+mn-ea"/>
                <a:cs typeface="Arial"/>
              </a:rPr>
              <a:t>Editable 2-year and 3-year </a:t>
            </a:r>
            <a:r>
              <a:rPr lang="en-US">
                <a:latin typeface="Arial"/>
                <a:ea typeface="+mn-ea"/>
                <a:cs typeface="Arial"/>
                <a:hlinkClick r:id="rId3"/>
              </a:rPr>
              <a:t>course planners</a:t>
            </a:r>
            <a:r>
              <a:rPr lang="en-US">
                <a:latin typeface="Arial"/>
                <a:ea typeface="+mn-ea"/>
                <a:cs typeface="Arial"/>
              </a:rPr>
              <a:t>.</a:t>
            </a:r>
          </a:p>
          <a:p>
            <a:pPr marL="295275" indent="-228600">
              <a:spcAft>
                <a:spcPts val="600"/>
              </a:spcAft>
              <a:buFont typeface="Arial" panose="020B0604020202020204" pitchFamily="34" charset="0"/>
              <a:buChar char="•"/>
            </a:pPr>
            <a:r>
              <a:rPr lang="en-US">
                <a:latin typeface="Arial"/>
                <a:ea typeface="+mn-ea"/>
                <a:cs typeface="Arial"/>
                <a:hlinkClick r:id="rId3"/>
              </a:rPr>
              <a:t>Schemes of work</a:t>
            </a:r>
            <a:r>
              <a:rPr lang="en-US">
                <a:latin typeface="Arial"/>
                <a:ea typeface="+mn-ea"/>
                <a:cs typeface="Arial"/>
              </a:rPr>
              <a:t> and </a:t>
            </a:r>
            <a:r>
              <a:rPr lang="en-US">
                <a:latin typeface="Arial"/>
                <a:ea typeface="+mn-ea"/>
                <a:cs typeface="Arial"/>
                <a:hlinkClick r:id="rId3"/>
              </a:rPr>
              <a:t>topic booklets</a:t>
            </a:r>
            <a:r>
              <a:rPr lang="en-US">
                <a:latin typeface="Arial"/>
                <a:ea typeface="+mn-ea"/>
                <a:cs typeface="Arial"/>
              </a:rPr>
              <a:t> for every topic. </a:t>
            </a:r>
          </a:p>
          <a:p>
            <a:pPr marL="295275" indent="-228600">
              <a:spcAft>
                <a:spcPts val="600"/>
              </a:spcAft>
              <a:buFont typeface="Arial" panose="020B0604020202020204" pitchFamily="34" charset="0"/>
              <a:buChar char="•"/>
            </a:pPr>
            <a:r>
              <a:rPr lang="en-US">
                <a:latin typeface="Arial"/>
                <a:ea typeface="+mn-ea"/>
                <a:cs typeface="Arial"/>
              </a:rPr>
              <a:t>Detailed </a:t>
            </a:r>
            <a:r>
              <a:rPr lang="en-US">
                <a:latin typeface="Arial"/>
                <a:ea typeface="+mn-ea"/>
                <a:cs typeface="Arial"/>
                <a:hlinkClick r:id="rId4"/>
              </a:rPr>
              <a:t>guide to understanding the exam papers</a:t>
            </a:r>
            <a:r>
              <a:rPr lang="en-US">
                <a:latin typeface="Arial"/>
                <a:ea typeface="+mn-ea"/>
                <a:cs typeface="Arial"/>
              </a:rPr>
              <a:t>. </a:t>
            </a:r>
          </a:p>
          <a:p>
            <a:pPr marL="295275" indent="-228600">
              <a:spcAft>
                <a:spcPts val="600"/>
              </a:spcAft>
              <a:buFont typeface="Arial" panose="020B0604020202020204" pitchFamily="34" charset="0"/>
              <a:buChar char="•"/>
            </a:pPr>
            <a:r>
              <a:rPr lang="en-US" err="1">
                <a:latin typeface="Arial"/>
                <a:ea typeface="+mn-ea"/>
                <a:cs typeface="Arial"/>
              </a:rPr>
              <a:t>Maths</a:t>
            </a:r>
            <a:r>
              <a:rPr lang="en-US">
                <a:latin typeface="Arial"/>
                <a:ea typeface="+mn-ea"/>
                <a:cs typeface="Arial"/>
              </a:rPr>
              <a:t> for GCSE Geography </a:t>
            </a:r>
            <a:r>
              <a:rPr lang="en-US">
                <a:latin typeface="Arial"/>
                <a:ea typeface="+mn-ea"/>
                <a:cs typeface="Arial"/>
                <a:hlinkClick r:id="rId5"/>
              </a:rPr>
              <a:t>guide</a:t>
            </a:r>
            <a:r>
              <a:rPr lang="en-US">
                <a:latin typeface="Arial"/>
                <a:ea typeface="+mn-ea"/>
                <a:cs typeface="Arial"/>
              </a:rPr>
              <a:t>.</a:t>
            </a:r>
          </a:p>
          <a:p>
            <a:pPr marL="295275" indent="-228600">
              <a:spcAft>
                <a:spcPts val="600"/>
              </a:spcAft>
              <a:buFont typeface="Arial" panose="020B0604020202020204" pitchFamily="34" charset="0"/>
              <a:buChar char="•"/>
            </a:pPr>
            <a:r>
              <a:rPr lang="en-US">
                <a:latin typeface="Arial"/>
                <a:ea typeface="+mn-ea"/>
                <a:cs typeface="Arial"/>
              </a:rPr>
              <a:t>Fieldwork </a:t>
            </a:r>
            <a:r>
              <a:rPr lang="en-US">
                <a:latin typeface="Arial"/>
                <a:ea typeface="+mn-ea"/>
                <a:cs typeface="Arial"/>
                <a:hlinkClick r:id="rId6"/>
              </a:rPr>
              <a:t>guide</a:t>
            </a:r>
            <a:r>
              <a:rPr lang="en-US">
                <a:latin typeface="Arial"/>
                <a:ea typeface="+mn-ea"/>
                <a:cs typeface="Arial"/>
              </a:rPr>
              <a:t> for GCSE Geography B.</a:t>
            </a:r>
          </a:p>
          <a:p>
            <a:pPr marL="295275" indent="-228600">
              <a:spcAft>
                <a:spcPts val="600"/>
              </a:spcAft>
              <a:buFont typeface="Arial" panose="020B0604020202020204" pitchFamily="34" charset="0"/>
              <a:buChar char="•"/>
            </a:pPr>
            <a:r>
              <a:rPr lang="en-US">
                <a:latin typeface="Arial"/>
                <a:ea typeface="+mn-ea"/>
                <a:cs typeface="Arial"/>
                <a:hlinkClick r:id="rId3"/>
              </a:rPr>
              <a:t>'Pace Yourself' guide</a:t>
            </a:r>
            <a:r>
              <a:rPr lang="en-US">
                <a:latin typeface="Arial"/>
                <a:ea typeface="+mn-ea"/>
                <a:cs typeface="Arial"/>
              </a:rPr>
              <a:t> to a 2-year GCSE course.</a:t>
            </a:r>
          </a:p>
          <a:p>
            <a:pPr marL="295275" indent="-228600">
              <a:spcAft>
                <a:spcPts val="600"/>
              </a:spcAft>
              <a:buFont typeface="Arial" panose="020B0604020202020204" pitchFamily="34" charset="0"/>
              <a:buChar char="•"/>
            </a:pPr>
            <a:r>
              <a:rPr lang="en-US">
                <a:latin typeface="Arial"/>
                <a:ea typeface="+mn-ea"/>
                <a:cs typeface="Arial"/>
                <a:hlinkClick r:id="rId3"/>
              </a:rPr>
              <a:t>Knowledge Organisers</a:t>
            </a:r>
            <a:r>
              <a:rPr lang="en-US">
                <a:latin typeface="Arial"/>
                <a:ea typeface="+mn-ea"/>
                <a:cs typeface="Arial"/>
              </a:rPr>
              <a:t> for all three exam papers</a:t>
            </a:r>
          </a:p>
          <a:p>
            <a:pPr marL="295275" indent="-228600">
              <a:spcAft>
                <a:spcPts val="600"/>
              </a:spcAft>
              <a:buFont typeface="Arial" panose="020B0604020202020204" pitchFamily="34" charset="0"/>
              <a:buChar char="•"/>
            </a:pPr>
            <a:r>
              <a:rPr lang="en-US">
                <a:latin typeface="Arial"/>
                <a:ea typeface="+mn-ea"/>
                <a:cs typeface="Arial"/>
              </a:rPr>
              <a:t>Key terms guides for </a:t>
            </a:r>
            <a:r>
              <a:rPr lang="en-US">
                <a:latin typeface="Arial"/>
                <a:ea typeface="+mn-ea"/>
                <a:cs typeface="Arial"/>
                <a:hlinkClick r:id="rId7"/>
              </a:rPr>
              <a:t>teachers</a:t>
            </a:r>
            <a:r>
              <a:rPr lang="en-US">
                <a:latin typeface="Arial"/>
                <a:ea typeface="+mn-ea"/>
                <a:cs typeface="Arial"/>
              </a:rPr>
              <a:t> and </a:t>
            </a:r>
            <a:r>
              <a:rPr lang="en-US">
                <a:latin typeface="Arial"/>
                <a:ea typeface="+mn-ea"/>
                <a:cs typeface="Arial"/>
                <a:hlinkClick r:id="rId8"/>
              </a:rPr>
              <a:t>students.</a:t>
            </a:r>
          </a:p>
        </p:txBody>
      </p:sp>
      <p:pic>
        <p:nvPicPr>
          <p:cNvPr id="8" name="Picture 378" descr="A picture containing text&#10;&#10;Description automatically generated">
            <a:extLst>
              <a:ext uri="{FF2B5EF4-FFF2-40B4-BE49-F238E27FC236}">
                <a16:creationId xmlns:a16="http://schemas.microsoft.com/office/drawing/2014/main" id="{BF31B723-C8C1-C746-BCB3-5477489ED56A}"/>
              </a:ext>
            </a:extLst>
          </p:cNvPr>
          <p:cNvPicPr>
            <a:picLocks noChangeAspect="1"/>
          </p:cNvPicPr>
          <p:nvPr/>
        </p:nvPicPr>
        <p:blipFill>
          <a:blip r:embed="rId9"/>
          <a:stretch>
            <a:fillRect/>
          </a:stretch>
        </p:blipFill>
        <p:spPr>
          <a:xfrm>
            <a:off x="6658957" y="1466125"/>
            <a:ext cx="2290419" cy="3235094"/>
          </a:xfrm>
          <a:prstGeom prst="rect">
            <a:avLst/>
          </a:prstGeom>
        </p:spPr>
      </p:pic>
    </p:spTree>
    <p:extLst>
      <p:ext uri="{BB962C8B-B14F-4D97-AF65-F5344CB8AC3E}">
        <p14:creationId xmlns:p14="http://schemas.microsoft.com/office/powerpoint/2010/main" val="16952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F60B-FFDE-44DB-B595-7D0C79C8C3D5}"/>
              </a:ext>
            </a:extLst>
          </p:cNvPr>
          <p:cNvSpPr>
            <a:spLocks noGrp="1"/>
          </p:cNvSpPr>
          <p:nvPr>
            <p:ph type="title"/>
          </p:nvPr>
        </p:nvSpPr>
        <p:spPr/>
        <p:txBody>
          <a:bodyPr/>
          <a:lstStyle/>
          <a:p>
            <a:r>
              <a:rPr lang="en-GB">
                <a:latin typeface="Arial"/>
                <a:ea typeface="Open Sans"/>
                <a:cs typeface="Arial"/>
              </a:rPr>
              <a:t>Professional Development</a:t>
            </a:r>
            <a:endParaRPr lang="en-GB"/>
          </a:p>
        </p:txBody>
      </p:sp>
      <p:sp>
        <p:nvSpPr>
          <p:cNvPr id="6" name="Text Placeholder 5">
            <a:extLst>
              <a:ext uri="{FF2B5EF4-FFF2-40B4-BE49-F238E27FC236}">
                <a16:creationId xmlns:a16="http://schemas.microsoft.com/office/drawing/2014/main" id="{5633CCD8-91BE-4E52-887D-02402551363E}"/>
              </a:ext>
            </a:extLst>
          </p:cNvPr>
          <p:cNvSpPr>
            <a:spLocks noGrp="1"/>
          </p:cNvSpPr>
          <p:nvPr>
            <p:ph type="body" idx="1"/>
          </p:nvPr>
        </p:nvSpPr>
        <p:spPr>
          <a:xfrm>
            <a:off x="611739" y="1632560"/>
            <a:ext cx="7708527" cy="4534560"/>
          </a:xfrm>
        </p:spPr>
        <p:txBody>
          <a:bodyPr/>
          <a:lstStyle/>
          <a:p>
            <a:pPr>
              <a:lnSpc>
                <a:spcPct val="110000"/>
              </a:lnSpc>
              <a:spcAft>
                <a:spcPts val="600"/>
              </a:spcAft>
            </a:pPr>
            <a:r>
              <a:rPr lang="en-GB">
                <a:ea typeface="Open Sans"/>
              </a:rPr>
              <a:t>For more courses see our </a:t>
            </a:r>
            <a:r>
              <a:rPr lang="en-GB">
                <a:solidFill>
                  <a:srgbClr val="0070C0"/>
                </a:solidFill>
                <a:ea typeface="Open Sans"/>
                <a:hlinkClick r:id="rId2">
                  <a:extLst>
                    <a:ext uri="{A12FA001-AC4F-418D-AE19-62706E023703}">
                      <ahyp:hlinkClr xmlns:ahyp="http://schemas.microsoft.com/office/drawing/2018/hyperlinkcolor" val="tx"/>
                    </a:ext>
                  </a:extLst>
                </a:hlinkClick>
              </a:rPr>
              <a:t>Pearson Professional Development Academy</a:t>
            </a:r>
            <a:r>
              <a:rPr lang="en-GB">
                <a:ea typeface="Open Sans"/>
              </a:rPr>
              <a:t>.</a:t>
            </a:r>
          </a:p>
          <a:p>
            <a:pPr marL="295275" indent="-285750">
              <a:buFont typeface="Arial" panose="020B0604020202020204" pitchFamily="34" charset="0"/>
              <a:buChar char="•"/>
            </a:pPr>
            <a:r>
              <a:rPr lang="en-GB">
                <a:solidFill>
                  <a:srgbClr val="0070C0"/>
                </a:solidFill>
                <a:ea typeface="Open Sans"/>
                <a:hlinkClick r:id="rId3">
                  <a:extLst>
                    <a:ext uri="{A12FA001-AC4F-418D-AE19-62706E023703}">
                      <ahyp:hlinkClr xmlns:ahyp="http://schemas.microsoft.com/office/drawing/2018/hyperlinkcolor" val="tx"/>
                    </a:ext>
                  </a:extLst>
                </a:hlinkClick>
              </a:rPr>
              <a:t>Understanding the A Level Geography Independent Investigation and What Makes High Quality Fieldwork at A Level</a:t>
            </a:r>
            <a:r>
              <a:rPr lang="en-GB">
                <a:ea typeface="Open Sans"/>
              </a:rPr>
              <a:t>, </a:t>
            </a:r>
            <a:r>
              <a:rPr lang="da-DK">
                <a:ea typeface="Open Sans"/>
              </a:rPr>
              <a:t>15 November 2023, 16:00</a:t>
            </a:r>
            <a:r>
              <a:rPr lang="en-GB" b="0" i="0">
                <a:solidFill>
                  <a:srgbClr val="202124"/>
                </a:solidFill>
                <a:effectLst/>
              </a:rPr>
              <a:t>–</a:t>
            </a:r>
            <a:r>
              <a:rPr lang="da-DK">
                <a:ea typeface="Open Sans"/>
              </a:rPr>
              <a:t>18:00 </a:t>
            </a:r>
            <a:r>
              <a:rPr lang="en-GB" b="0" i="0">
                <a:solidFill>
                  <a:srgbClr val="202124"/>
                </a:solidFill>
                <a:effectLst/>
              </a:rPr>
              <a:t>– </a:t>
            </a:r>
            <a:r>
              <a:rPr lang="en-GB">
                <a:ea typeface="Open Sans"/>
              </a:rPr>
              <a:t>with Rebecca Kitchen, Geographical Association</a:t>
            </a:r>
            <a:endParaRPr lang="da-DK">
              <a:ea typeface="Open Sans"/>
            </a:endParaRPr>
          </a:p>
          <a:p>
            <a:pPr marL="295275" indent="-285750">
              <a:buFont typeface="Arial" panose="020B0604020202020204" pitchFamily="34" charset="0"/>
              <a:buChar char="•"/>
            </a:pPr>
            <a:r>
              <a:rPr lang="en-GB">
                <a:solidFill>
                  <a:srgbClr val="0070C0"/>
                </a:solidFill>
                <a:ea typeface="Open Sans"/>
                <a:hlinkClick r:id="rId4">
                  <a:extLst>
                    <a:ext uri="{A12FA001-AC4F-418D-AE19-62706E023703}">
                      <ahyp:hlinkClr xmlns:ahyp="http://schemas.microsoft.com/office/drawing/2018/hyperlinkcolor" val="tx"/>
                    </a:ext>
                  </a:extLst>
                </a:hlinkClick>
              </a:rPr>
              <a:t>Developing High Quality GCSE Geography Fieldwork Experiences</a:t>
            </a:r>
            <a:r>
              <a:rPr lang="en-GB">
                <a:ea typeface="Open Sans"/>
              </a:rPr>
              <a:t>, 24 January 2024, </a:t>
            </a:r>
            <a:r>
              <a:rPr lang="da-DK">
                <a:ea typeface="Open Sans"/>
              </a:rPr>
              <a:t>16:00</a:t>
            </a:r>
            <a:r>
              <a:rPr lang="en-GB" b="0" i="0">
                <a:solidFill>
                  <a:srgbClr val="202124"/>
                </a:solidFill>
                <a:effectLst/>
              </a:rPr>
              <a:t>–</a:t>
            </a:r>
            <a:r>
              <a:rPr lang="da-DK">
                <a:ea typeface="Open Sans"/>
              </a:rPr>
              <a:t>18:00</a:t>
            </a:r>
            <a:r>
              <a:rPr lang="en-GB">
                <a:ea typeface="Open Sans"/>
              </a:rPr>
              <a:t> </a:t>
            </a:r>
            <a:r>
              <a:rPr lang="en-GB" b="0" i="0">
                <a:solidFill>
                  <a:srgbClr val="202124"/>
                </a:solidFill>
                <a:effectLst/>
              </a:rPr>
              <a:t>– </a:t>
            </a:r>
            <a:r>
              <a:rPr lang="en-GB">
                <a:ea typeface="Open Sans"/>
              </a:rPr>
              <a:t>with Rebecca Kitchen, Geographical Association</a:t>
            </a:r>
          </a:p>
          <a:p>
            <a:pPr marL="295275" indent="-285750">
              <a:buFont typeface="Arial" panose="020B0604020202020204" pitchFamily="34" charset="0"/>
              <a:buChar char="•"/>
            </a:pPr>
            <a:r>
              <a:rPr lang="en-GB">
                <a:solidFill>
                  <a:srgbClr val="0070C0"/>
                </a:solidFill>
                <a:ea typeface="Calibri"/>
              </a:rPr>
              <a:t>Pearson Edexcel GCSE Geography B </a:t>
            </a:r>
            <a:r>
              <a:rPr lang="en-GB" b="0" i="0">
                <a:solidFill>
                  <a:srgbClr val="0070C0"/>
                </a:solidFill>
                <a:effectLst/>
              </a:rPr>
              <a:t>–</a:t>
            </a:r>
            <a:r>
              <a:rPr lang="en-GB">
                <a:solidFill>
                  <a:srgbClr val="0070C0"/>
                </a:solidFill>
                <a:ea typeface="Calibri"/>
              </a:rPr>
              <a:t> Paper 3: Preparing Students for Making Geographical Decisions</a:t>
            </a:r>
            <a:r>
              <a:rPr lang="en-GB">
                <a:ea typeface="Calibri"/>
              </a:rPr>
              <a:t>, February 2024 </a:t>
            </a:r>
            <a:r>
              <a:rPr lang="en-GB" b="0" i="0">
                <a:solidFill>
                  <a:srgbClr val="202124"/>
                </a:solidFill>
                <a:effectLst/>
              </a:rPr>
              <a:t>–</a:t>
            </a:r>
            <a:r>
              <a:rPr lang="en-GB">
                <a:ea typeface="Calibri"/>
              </a:rPr>
              <a:t> TBC</a:t>
            </a:r>
            <a:endParaRPr lang="en-GB"/>
          </a:p>
        </p:txBody>
      </p:sp>
      <p:pic>
        <p:nvPicPr>
          <p:cNvPr id="7" name="Picture 7">
            <a:extLst>
              <a:ext uri="{FF2B5EF4-FFF2-40B4-BE49-F238E27FC236}">
                <a16:creationId xmlns:a16="http://schemas.microsoft.com/office/drawing/2014/main" id="{C86A970F-8BFA-4291-AD45-612170408C92}"/>
              </a:ext>
            </a:extLst>
          </p:cNvPr>
          <p:cNvPicPr>
            <a:picLocks noChangeAspect="1"/>
          </p:cNvPicPr>
          <p:nvPr/>
        </p:nvPicPr>
        <p:blipFill>
          <a:blip r:embed="rId5"/>
          <a:stretch>
            <a:fillRect/>
          </a:stretch>
        </p:blipFill>
        <p:spPr>
          <a:xfrm>
            <a:off x="911623" y="4642426"/>
            <a:ext cx="7408644" cy="1899009"/>
          </a:xfrm>
          <a:prstGeom prst="rect">
            <a:avLst/>
          </a:prstGeom>
        </p:spPr>
      </p:pic>
    </p:spTree>
    <p:extLst>
      <p:ext uri="{BB962C8B-B14F-4D97-AF65-F5344CB8AC3E}">
        <p14:creationId xmlns:p14="http://schemas.microsoft.com/office/powerpoint/2010/main" val="973576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6642-D551-E9F2-1C37-D133EE47D789}"/>
              </a:ext>
            </a:extLst>
          </p:cNvPr>
          <p:cNvSpPr>
            <a:spLocks noGrp="1"/>
          </p:cNvSpPr>
          <p:nvPr>
            <p:ph type="title"/>
          </p:nvPr>
        </p:nvSpPr>
        <p:spPr/>
        <p:txBody>
          <a:bodyPr/>
          <a:lstStyle/>
          <a:p>
            <a:pPr marL="10795" indent="1270"/>
            <a:r>
              <a:rPr lang="en-GB">
                <a:latin typeface="Arial"/>
                <a:ea typeface="Open Sans"/>
                <a:cs typeface="Arial"/>
              </a:rPr>
              <a:t>Any questions?</a:t>
            </a:r>
            <a:endParaRPr lang="en-GB"/>
          </a:p>
        </p:txBody>
      </p:sp>
    </p:spTree>
    <p:extLst>
      <p:ext uri="{BB962C8B-B14F-4D97-AF65-F5344CB8AC3E}">
        <p14:creationId xmlns:p14="http://schemas.microsoft.com/office/powerpoint/2010/main" val="2250399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28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52B7-55DA-FF8B-3898-FE126367EB7C}"/>
              </a:ext>
            </a:extLst>
          </p:cNvPr>
          <p:cNvSpPr>
            <a:spLocks noGrp="1"/>
          </p:cNvSpPr>
          <p:nvPr>
            <p:ph type="title"/>
          </p:nvPr>
        </p:nvSpPr>
        <p:spPr/>
        <p:txBody>
          <a:bodyPr/>
          <a:lstStyle/>
          <a:p>
            <a:r>
              <a:rPr lang="en-US"/>
              <a:t>Improvements to the 2023 Exams</a:t>
            </a:r>
            <a:endParaRPr lang="en-GB"/>
          </a:p>
        </p:txBody>
      </p:sp>
      <p:sp>
        <p:nvSpPr>
          <p:cNvPr id="3" name="Text Placeholder 2">
            <a:extLst>
              <a:ext uri="{FF2B5EF4-FFF2-40B4-BE49-F238E27FC236}">
                <a16:creationId xmlns:a16="http://schemas.microsoft.com/office/drawing/2014/main" id="{98DB6DC4-5B18-9569-7202-18CAF8B79FCE}"/>
              </a:ext>
            </a:extLst>
          </p:cNvPr>
          <p:cNvSpPr>
            <a:spLocks noGrp="1"/>
          </p:cNvSpPr>
          <p:nvPr>
            <p:ph type="body" idx="1"/>
          </p:nvPr>
        </p:nvSpPr>
        <p:spPr>
          <a:xfrm>
            <a:off x="611740" y="1632560"/>
            <a:ext cx="8024260" cy="4534560"/>
          </a:xfrm>
        </p:spPr>
        <p:txBody>
          <a:bodyPr/>
          <a:lstStyle/>
          <a:p>
            <a:r>
              <a:rPr lang="en-US" sz="1700">
                <a:solidFill>
                  <a:srgbClr val="141414"/>
                </a:solidFill>
                <a:latin typeface="Arial"/>
                <a:ea typeface="Open Sans"/>
                <a:cs typeface="Arial"/>
              </a:rPr>
              <a:t>As part of our ongoing review of our qualifications, we looked at the level of demand and accessibility of our GCSE Geography specifications and assessments and in response to this, we made the following improvements in the 2023 exams. </a:t>
            </a:r>
            <a:endParaRPr lang="en-US" sz="1700">
              <a:latin typeface="Arial"/>
              <a:ea typeface="Open Sans"/>
              <a:cs typeface="Arial"/>
            </a:endParaRPr>
          </a:p>
          <a:p>
            <a:r>
              <a:rPr lang="en-US" sz="1700">
                <a:latin typeface="Arial"/>
                <a:ea typeface="Open Sans"/>
                <a:cs typeface="Arial"/>
              </a:rPr>
              <a:t>For the 2023 exams we:</a:t>
            </a:r>
            <a:endParaRPr lang="en-US" sz="1700"/>
          </a:p>
          <a:p>
            <a:pPr marL="285750" indent="-285750">
              <a:buFont typeface="Arial,Sans-Serif"/>
              <a:buChar char="•"/>
            </a:pPr>
            <a:r>
              <a:rPr lang="en-US" sz="1700">
                <a:solidFill>
                  <a:srgbClr val="141414"/>
                </a:solidFill>
                <a:latin typeface="Arial"/>
                <a:ea typeface="Open Sans"/>
                <a:cs typeface="Arial"/>
              </a:rPr>
              <a:t>made minor changes to the phrasing of questions to make the wording clearer to students, this includes some of our 8 mark extended response questions. Our command words and question styles remain the same</a:t>
            </a:r>
          </a:p>
          <a:p>
            <a:pPr marL="285750" indent="-285750">
              <a:buFont typeface="Arial,Sans-Serif"/>
              <a:buChar char="•"/>
            </a:pPr>
            <a:r>
              <a:rPr lang="en-US" sz="1700">
                <a:solidFill>
                  <a:srgbClr val="141414"/>
                </a:solidFill>
                <a:latin typeface="Arial"/>
                <a:ea typeface="Open Sans"/>
                <a:cs typeface="Arial"/>
              </a:rPr>
              <a:t>added additional instructions to candidates to remind them to refer to resources in their responses in some of our 8-mark extended response and Explain/Suggest questions</a:t>
            </a:r>
          </a:p>
          <a:p>
            <a:pPr marL="285750" indent="-285750">
              <a:buFont typeface="Arial,Sans-Serif"/>
              <a:buChar char="•"/>
            </a:pPr>
            <a:r>
              <a:rPr lang="en-US" sz="1700">
                <a:solidFill>
                  <a:srgbClr val="141414"/>
                </a:solidFill>
                <a:latin typeface="Arial"/>
                <a:ea typeface="Open Sans"/>
                <a:cs typeface="Arial"/>
              </a:rPr>
              <a:t>reviewed the level of detail in resources used in our exams to ensure information is accessible.</a:t>
            </a:r>
          </a:p>
          <a:p>
            <a:endParaRPr lang="en-US" sz="1800"/>
          </a:p>
          <a:p>
            <a:endParaRPr lang="en-GB"/>
          </a:p>
        </p:txBody>
      </p:sp>
    </p:spTree>
    <p:extLst>
      <p:ext uri="{BB962C8B-B14F-4D97-AF65-F5344CB8AC3E}">
        <p14:creationId xmlns:p14="http://schemas.microsoft.com/office/powerpoint/2010/main" val="3354178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6218-9B57-401F-A601-0EC3E779612D}"/>
              </a:ext>
            </a:extLst>
          </p:cNvPr>
          <p:cNvSpPr>
            <a:spLocks noGrp="1"/>
          </p:cNvSpPr>
          <p:nvPr>
            <p:ph type="title"/>
          </p:nvPr>
        </p:nvSpPr>
        <p:spPr/>
        <p:txBody>
          <a:bodyPr/>
          <a:lstStyle/>
          <a:p>
            <a:r>
              <a:rPr lang="en-GB"/>
              <a:t>Question types</a:t>
            </a:r>
          </a:p>
        </p:txBody>
      </p:sp>
      <p:sp>
        <p:nvSpPr>
          <p:cNvPr id="3" name="Text Placeholder 2">
            <a:extLst>
              <a:ext uri="{FF2B5EF4-FFF2-40B4-BE49-F238E27FC236}">
                <a16:creationId xmlns:a16="http://schemas.microsoft.com/office/drawing/2014/main" id="{31486CA8-B4CF-4F18-B155-535716858897}"/>
              </a:ext>
            </a:extLst>
          </p:cNvPr>
          <p:cNvSpPr>
            <a:spLocks noGrp="1"/>
          </p:cNvSpPr>
          <p:nvPr>
            <p:ph type="body" idx="1"/>
          </p:nvPr>
        </p:nvSpPr>
        <p:spPr>
          <a:xfrm>
            <a:off x="611740" y="1632560"/>
            <a:ext cx="7492354" cy="4534560"/>
          </a:xfrm>
        </p:spPr>
        <p:txBody>
          <a:bodyPr/>
          <a:lstStyle/>
          <a:p>
            <a:pPr marL="352425" indent="-342900">
              <a:buSzPct val="100000"/>
              <a:buFont typeface="Arial" panose="020B0604020202020204" pitchFamily="34" charset="0"/>
              <a:buChar char="•"/>
            </a:pPr>
            <a:r>
              <a:rPr lang="en-GB" sz="1800">
                <a:latin typeface="Arial"/>
                <a:ea typeface="Open Sans"/>
                <a:cs typeface="Arial"/>
              </a:rPr>
              <a:t>MCQs (Multiple Choice Questions) – have four possible responses; only ONE of which is correct.</a:t>
            </a:r>
            <a:br>
              <a:rPr lang="en-GB" sz="1800"/>
            </a:br>
            <a:r>
              <a:rPr lang="en-GB" sz="1800">
                <a:latin typeface="Arial"/>
                <a:ea typeface="Open Sans"/>
                <a:cs typeface="Arial"/>
              </a:rPr>
              <a:t>(In 2022 there was a five responses MCQ in Section C, this may be repeated in future years.)</a:t>
            </a:r>
          </a:p>
          <a:p>
            <a:pPr marL="352425" indent="-342900">
              <a:buSzPct val="100000"/>
              <a:buFont typeface="Arial" panose="020B0604020202020204" pitchFamily="34" charset="0"/>
              <a:buChar char="•"/>
            </a:pPr>
            <a:r>
              <a:rPr lang="en-GB" sz="1800">
                <a:latin typeface="Arial"/>
                <a:ea typeface="Open Sans"/>
                <a:cs typeface="Arial"/>
              </a:rPr>
              <a:t>Skills questions – ask for the interpretation of a resource; these are usually 1, 2 or 3-mark questions. </a:t>
            </a:r>
            <a:endParaRPr lang="en-GB" sz="1800"/>
          </a:p>
          <a:p>
            <a:pPr marL="352425" indent="-342900">
              <a:buSzPct val="100000"/>
              <a:buFont typeface="Arial" panose="020B0604020202020204" pitchFamily="34" charset="0"/>
              <a:buChar char="•"/>
            </a:pPr>
            <a:r>
              <a:rPr lang="en-GB" sz="1800">
                <a:latin typeface="Arial"/>
                <a:ea typeface="Open Sans"/>
                <a:cs typeface="Arial"/>
              </a:rPr>
              <a:t>Calculate questions – are usually 2-mark questions. </a:t>
            </a:r>
            <a:endParaRPr lang="en-GB" sz="1800"/>
          </a:p>
          <a:p>
            <a:pPr marL="352425" indent="-342900">
              <a:buSzPct val="100000"/>
              <a:buFont typeface="Arial" panose="020B0604020202020204" pitchFamily="34" charset="0"/>
              <a:buChar char="•"/>
            </a:pPr>
            <a:r>
              <a:rPr lang="en-GB" sz="1800">
                <a:latin typeface="Arial"/>
                <a:ea typeface="Open Sans"/>
                <a:cs typeface="Arial"/>
              </a:rPr>
              <a:t>Short answer questions – usually ask for </a:t>
            </a:r>
            <a:r>
              <a:rPr lang="en-GB" sz="1800" b="1">
                <a:latin typeface="Arial"/>
                <a:ea typeface="Open Sans"/>
                <a:cs typeface="Arial"/>
              </a:rPr>
              <a:t>one</a:t>
            </a:r>
            <a:r>
              <a:rPr lang="en-GB" sz="1800">
                <a:latin typeface="Arial"/>
                <a:ea typeface="Open Sans"/>
                <a:cs typeface="Arial"/>
              </a:rPr>
              <a:t> or </a:t>
            </a:r>
            <a:r>
              <a:rPr lang="en-GB" sz="1800" b="1">
                <a:latin typeface="Arial"/>
                <a:ea typeface="Open Sans"/>
                <a:cs typeface="Arial"/>
              </a:rPr>
              <a:t>two</a:t>
            </a:r>
            <a:r>
              <a:rPr lang="en-GB" sz="1800">
                <a:latin typeface="Arial"/>
                <a:ea typeface="Open Sans"/>
                <a:cs typeface="Arial"/>
              </a:rPr>
              <a:t> explanations of a process, theory or characteristic.</a:t>
            </a:r>
          </a:p>
          <a:p>
            <a:pPr marL="352425" indent="-342900">
              <a:buSzPct val="100000"/>
              <a:buFont typeface="Arial" panose="020B0604020202020204" pitchFamily="34" charset="0"/>
              <a:buChar char="•"/>
            </a:pPr>
            <a:r>
              <a:rPr lang="en-GB" sz="1800">
                <a:latin typeface="Arial"/>
                <a:ea typeface="Open Sans"/>
                <a:cs typeface="Arial"/>
              </a:rPr>
              <a:t>Extended written answers (mini-essays) – carry 8 or 12 marks (as is the case for Q7 which carries the additional 4 </a:t>
            </a:r>
            <a:r>
              <a:rPr lang="en-GB" sz="1800" err="1">
                <a:latin typeface="Arial"/>
                <a:ea typeface="Open Sans"/>
                <a:cs typeface="Arial"/>
              </a:rPr>
              <a:t>SPaG</a:t>
            </a:r>
            <a:r>
              <a:rPr lang="en-GB" sz="1800">
                <a:latin typeface="Arial"/>
                <a:ea typeface="Open Sans"/>
                <a:cs typeface="Arial"/>
              </a:rPr>
              <a:t> marks). </a:t>
            </a:r>
            <a:endParaRPr lang="en-GB" sz="1800"/>
          </a:p>
        </p:txBody>
      </p:sp>
    </p:spTree>
    <p:extLst>
      <p:ext uri="{BB962C8B-B14F-4D97-AF65-F5344CB8AC3E}">
        <p14:creationId xmlns:p14="http://schemas.microsoft.com/office/powerpoint/2010/main" val="2178651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p:txBody>
          <a:bodyPr/>
          <a:lstStyle/>
          <a:p>
            <a:r>
              <a:rPr lang="en-GB" dirty="0">
                <a:latin typeface="Arial"/>
                <a:ea typeface="MS PGothic"/>
                <a:cs typeface="Arial"/>
              </a:rPr>
              <a:t>Paper 2 UK Geographical Issues</a:t>
            </a:r>
            <a:endParaRPr lang="en-US" dirty="0"/>
          </a:p>
        </p:txBody>
      </p:sp>
      <p:sp>
        <p:nvSpPr>
          <p:cNvPr id="2" name="Content Placeholder 1"/>
          <p:cNvSpPr>
            <a:spLocks noGrp="1"/>
          </p:cNvSpPr>
          <p:nvPr>
            <p:ph type="body" idx="1"/>
          </p:nvPr>
        </p:nvSpPr>
        <p:spPr/>
        <p:txBody>
          <a:bodyPr/>
          <a:lstStyle/>
          <a:p>
            <a:pPr marL="352425" indent="-342900">
              <a:buSzPct val="100000"/>
              <a:buFont typeface="Arial" panose="020B0604020202020204" pitchFamily="34" charset="0"/>
              <a:buChar char="•"/>
            </a:pPr>
            <a:r>
              <a:rPr lang="en-GB" sz="1800"/>
              <a:t>The weighting of the sections</a:t>
            </a:r>
          </a:p>
          <a:p>
            <a:pPr marL="352425" indent="-342900">
              <a:buSzPct val="100000"/>
              <a:buFont typeface="Arial" panose="020B0604020202020204" pitchFamily="34" charset="0"/>
              <a:buChar char="•"/>
            </a:pPr>
            <a:r>
              <a:rPr lang="en-GB" sz="1800"/>
              <a:t>The balance of the questions and marks</a:t>
            </a:r>
          </a:p>
          <a:p>
            <a:pPr marL="352425" indent="-342900">
              <a:buSzPct val="100000"/>
              <a:buFont typeface="Arial" panose="020B0604020202020204" pitchFamily="34" charset="0"/>
              <a:buChar char="•"/>
            </a:pPr>
            <a:r>
              <a:rPr lang="en-GB" sz="1800"/>
              <a:t>The challenges and opportunities</a:t>
            </a:r>
          </a:p>
          <a:p>
            <a:pPr marL="0" indent="0">
              <a:buClr>
                <a:srgbClr val="65A100"/>
              </a:buClr>
              <a:buNone/>
            </a:pPr>
            <a:endParaRPr lang="en-GB" sz="2400">
              <a:solidFill>
                <a:schemeClr val="tx1"/>
              </a:solidFill>
            </a:endParaRPr>
          </a:p>
          <a:p>
            <a:pPr marL="0" indent="0">
              <a:spcAft>
                <a:spcPts val="1200"/>
              </a:spcAft>
              <a:buNone/>
            </a:pPr>
            <a:endParaRPr lang="en-GB" sz="2400"/>
          </a:p>
        </p:txBody>
      </p:sp>
      <p:sp>
        <p:nvSpPr>
          <p:cNvPr id="25604" name="Slide Number Placeholder 4"/>
          <p:cNvSpPr>
            <a:spLocks noGrp="1"/>
          </p:cNvSpPr>
          <p:nvPr>
            <p:ph type="sldNum" sz="quarter" idx="4294967295"/>
          </p:nvPr>
        </p:nvSpPr>
        <p:spPr bwMode="auto">
          <a:xfrm>
            <a:off x="0" y="6546850"/>
            <a:ext cx="331788" cy="179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ltLang="en-US" sz="900">
                <a:solidFill>
                  <a:srgbClr val="FFFFFF"/>
                </a:solidFill>
                <a:latin typeface="Verdana" pitchFamily="34" charset="0"/>
                <a:cs typeface="Arial" pitchFamily="34" charset="0"/>
              </a:rPr>
              <a:t> </a:t>
            </a:r>
          </a:p>
        </p:txBody>
      </p:sp>
    </p:spTree>
    <p:custDataLst>
      <p:tags r:id="rId1"/>
    </p:custDataLst>
    <p:extLst>
      <p:ext uri="{BB962C8B-B14F-4D97-AF65-F5344CB8AC3E}">
        <p14:creationId xmlns:p14="http://schemas.microsoft.com/office/powerpoint/2010/main" val="111133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B393-DE33-4F4E-B9A1-0A91EA2BB31E}"/>
              </a:ext>
            </a:extLst>
          </p:cNvPr>
          <p:cNvSpPr>
            <a:spLocks noGrp="1"/>
          </p:cNvSpPr>
          <p:nvPr>
            <p:ph type="title"/>
          </p:nvPr>
        </p:nvSpPr>
        <p:spPr/>
        <p:txBody>
          <a:bodyPr/>
          <a:lstStyle/>
          <a:p>
            <a:r>
              <a:rPr lang="en-GB"/>
              <a:t>The ‘Explain’ questions</a:t>
            </a:r>
          </a:p>
        </p:txBody>
      </p:sp>
      <p:sp>
        <p:nvSpPr>
          <p:cNvPr id="3" name="Text Placeholder 2">
            <a:extLst>
              <a:ext uri="{FF2B5EF4-FFF2-40B4-BE49-F238E27FC236}">
                <a16:creationId xmlns:a16="http://schemas.microsoft.com/office/drawing/2014/main" id="{A01D44F2-E75A-4AE4-830F-7ACA14CE07AA}"/>
              </a:ext>
            </a:extLst>
          </p:cNvPr>
          <p:cNvSpPr>
            <a:spLocks noGrp="1"/>
          </p:cNvSpPr>
          <p:nvPr>
            <p:ph type="body" idx="1"/>
          </p:nvPr>
        </p:nvSpPr>
        <p:spPr>
          <a:xfrm>
            <a:off x="611739" y="1632560"/>
            <a:ext cx="8110919" cy="4534560"/>
          </a:xfrm>
        </p:spPr>
        <p:txBody>
          <a:bodyPr/>
          <a:lstStyle/>
          <a:p>
            <a:pPr marL="352425" indent="-342900">
              <a:buSzPct val="100000"/>
              <a:buFont typeface="Arial" panose="020B0604020202020204" pitchFamily="34" charset="0"/>
              <a:buChar char="•"/>
            </a:pPr>
            <a:r>
              <a:rPr lang="en-GB" sz="1800" dirty="0">
                <a:latin typeface="Arial"/>
                <a:ea typeface="Open Sans"/>
                <a:cs typeface="Arial"/>
              </a:rPr>
              <a:t>‘Explain’ questions dominate the whole specification, including Paper 2.</a:t>
            </a:r>
          </a:p>
          <a:p>
            <a:pPr marL="352425" indent="-342900">
              <a:buSzPct val="100000"/>
              <a:buFont typeface="Arial" panose="020B0604020202020204" pitchFamily="34" charset="0"/>
              <a:buChar char="•"/>
            </a:pPr>
            <a:r>
              <a:rPr lang="en-GB" sz="1800" dirty="0">
                <a:latin typeface="Arial"/>
                <a:ea typeface="Open Sans"/>
                <a:cs typeface="Arial"/>
              </a:rPr>
              <a:t>Candidates need to be instructed about the difference between ‘describe’ and ‘explain’.</a:t>
            </a:r>
          </a:p>
          <a:p>
            <a:pPr marL="352425" indent="-342900">
              <a:buSzPct val="100000"/>
              <a:buFont typeface="Arial" panose="020B0604020202020204" pitchFamily="34" charset="0"/>
              <a:buChar char="•"/>
            </a:pPr>
            <a:r>
              <a:rPr lang="en-GB" sz="1800" dirty="0">
                <a:latin typeface="Arial"/>
                <a:ea typeface="Open Sans"/>
                <a:cs typeface="Arial"/>
              </a:rPr>
              <a:t>In other words, the command word needs to be understood, as does how it appears.</a:t>
            </a:r>
          </a:p>
          <a:p>
            <a:pPr marL="352425" indent="-342900">
              <a:buSzPct val="100000"/>
              <a:buFont typeface="Arial" panose="020B0604020202020204" pitchFamily="34" charset="0"/>
              <a:buChar char="•"/>
            </a:pPr>
            <a:r>
              <a:rPr lang="en-GB" sz="1800" dirty="0">
                <a:latin typeface="Arial"/>
                <a:ea typeface="Open Sans"/>
                <a:cs typeface="Arial"/>
              </a:rPr>
              <a:t>Explain questions can be worth 2, 3 or 4 marks:</a:t>
            </a:r>
          </a:p>
          <a:p>
            <a:pPr lvl="1">
              <a:buSzPct val="100000"/>
              <a:buFont typeface="Arial" panose="020B0604020202020204" pitchFamily="34" charset="0"/>
              <a:buChar char="•"/>
            </a:pPr>
            <a:r>
              <a:rPr lang="en-GB" sz="1800" dirty="0">
                <a:latin typeface="Arial"/>
                <a:ea typeface="Open Sans"/>
                <a:cs typeface="Arial"/>
              </a:rPr>
              <a:t>Explain </a:t>
            </a:r>
            <a:r>
              <a:rPr lang="en-GB" sz="1800" b="1" dirty="0">
                <a:latin typeface="Arial"/>
                <a:ea typeface="Open Sans"/>
                <a:cs typeface="Arial"/>
              </a:rPr>
              <a:t>one</a:t>
            </a:r>
            <a:r>
              <a:rPr lang="en-GB" sz="1800" dirty="0">
                <a:latin typeface="Arial"/>
                <a:ea typeface="Open Sans"/>
                <a:cs typeface="Arial"/>
              </a:rPr>
              <a:t>… </a:t>
            </a:r>
          </a:p>
          <a:p>
            <a:pPr lvl="1">
              <a:buSzPct val="100000"/>
              <a:buFont typeface="Arial" panose="020B0604020202020204" pitchFamily="34" charset="0"/>
              <a:buChar char="•"/>
            </a:pPr>
            <a:r>
              <a:rPr lang="en-GB" sz="1800" dirty="0">
                <a:latin typeface="Arial"/>
                <a:ea typeface="Open Sans"/>
                <a:cs typeface="Arial"/>
              </a:rPr>
              <a:t>Explain </a:t>
            </a:r>
            <a:r>
              <a:rPr lang="en-GB" sz="1800" b="1" dirty="0">
                <a:latin typeface="Arial"/>
                <a:ea typeface="Open Sans"/>
                <a:cs typeface="Arial"/>
              </a:rPr>
              <a:t>two… </a:t>
            </a:r>
            <a:r>
              <a:rPr lang="en-GB" sz="1800" dirty="0">
                <a:latin typeface="Arial"/>
                <a:ea typeface="Open Sans"/>
                <a:cs typeface="Arial"/>
              </a:rPr>
              <a:t>(always scaffolded and worth 4 marks)  </a:t>
            </a:r>
            <a:endParaRPr lang="en-GB" sz="1800" dirty="0"/>
          </a:p>
          <a:p>
            <a:pPr lvl="1">
              <a:buSzPct val="100000"/>
              <a:buFont typeface="Arial" panose="020B0604020202020204" pitchFamily="34" charset="0"/>
              <a:buChar char="•"/>
            </a:pPr>
            <a:r>
              <a:rPr lang="en-GB" sz="1800" dirty="0">
                <a:latin typeface="Arial"/>
                <a:ea typeface="Open Sans"/>
                <a:cs typeface="Arial"/>
              </a:rPr>
              <a:t>Explain why/how</a:t>
            </a:r>
          </a:p>
          <a:p>
            <a:pPr marL="352425" indent="-342900">
              <a:buSzPct val="100000"/>
              <a:buFont typeface="Arial" panose="020B0604020202020204" pitchFamily="34" charset="0"/>
              <a:buChar char="•"/>
            </a:pPr>
            <a:r>
              <a:rPr lang="en-GB" sz="1800" dirty="0">
                <a:latin typeface="Arial"/>
                <a:ea typeface="Open Sans"/>
                <a:cs typeface="Arial"/>
              </a:rPr>
              <a:t>‘Suggest’ will always be used with a resource</a:t>
            </a:r>
            <a:r>
              <a:rPr lang="en-GB" sz="1800" dirty="0">
                <a:solidFill>
                  <a:srgbClr val="000000"/>
                </a:solidFill>
                <a:latin typeface="Arial"/>
                <a:ea typeface="Open Sans"/>
                <a:cs typeface="Arial"/>
              </a:rPr>
              <a:t>.</a:t>
            </a:r>
            <a:endParaRPr lang="en-GB" sz="1800" dirty="0">
              <a:solidFill>
                <a:srgbClr val="FF0000"/>
              </a:solidFill>
            </a:endParaRPr>
          </a:p>
        </p:txBody>
      </p:sp>
    </p:spTree>
    <p:extLst>
      <p:ext uri="{BB962C8B-B14F-4D97-AF65-F5344CB8AC3E}">
        <p14:creationId xmlns:p14="http://schemas.microsoft.com/office/powerpoint/2010/main" val="2487537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PROPS" val="C:\Users\curtis_a\Desktop\A level changes 1\1913737793.mp3"/>
  <p:tag name="PPSNARRATION" val="10,213535144,C:\Users\curtis_a\Desktop\A level changes 1 v 3 Final\Media.ppcx"/>
</p:tagLst>
</file>

<file path=ppt/tags/tag2.xml><?xml version="1.0" encoding="utf-8"?>
<p:tagLst xmlns:a="http://schemas.openxmlformats.org/drawingml/2006/main" xmlns:r="http://schemas.openxmlformats.org/officeDocument/2006/relationships" xmlns:p="http://schemas.openxmlformats.org/presentationml/2006/main">
  <p:tag name="PPSNARRATIONPROPS" val="C:\Users\curtis_a\Desktop\A level changes 1\1913737793.mp3"/>
  <p:tag name="PPSNARRATION" val="10,213535144,C:\Users\curtis_a\Desktop\A level changes 1 v 3 Final\Media.ppcx"/>
</p:tagLst>
</file>

<file path=ppt/theme/theme1.xml><?xml version="1.0" encoding="utf-8"?>
<a:theme xmlns:a="http://schemas.openxmlformats.org/drawingml/2006/main" name="Pearson Edexcel A Level Geograph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arson Edexcel GCSE Geography A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arson Edexcel GCSE Geography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arson Edexcel GCSE Geograph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DA_Circl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DA_Core_Content_option_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DA_Core_Content_option_2">
  <a:themeElements>
    <a:clrScheme name="Custom 5">
      <a:dk1>
        <a:srgbClr val="000000"/>
      </a:dk1>
      <a:lt1>
        <a:srgbClr val="FFFFFF"/>
      </a:lt1>
      <a:dk2>
        <a:srgbClr val="94E6E9"/>
      </a:dk2>
      <a:lt2>
        <a:srgbClr val="003057"/>
      </a:lt2>
      <a:accent1>
        <a:srgbClr val="9D007E"/>
      </a:accent1>
      <a:accent2>
        <a:srgbClr val="FFBA1C"/>
      </a:accent2>
      <a:accent3>
        <a:srgbClr val="12B2A6"/>
      </a:accent3>
      <a:accent4>
        <a:srgbClr val="FF7579"/>
      </a:accent4>
      <a:accent5>
        <a:srgbClr val="003057"/>
      </a:accent5>
      <a:accent6>
        <a:srgbClr val="94E5E9"/>
      </a:accent6>
      <a:hlink>
        <a:srgbClr val="002F57"/>
      </a:hlink>
      <a:folHlink>
        <a:srgbClr val="002F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DA_Core_Content_option_2">
  <a:themeElements>
    <a:clrScheme name="Custom 5">
      <a:dk1>
        <a:srgbClr val="000000"/>
      </a:dk1>
      <a:lt1>
        <a:srgbClr val="FFFFFF"/>
      </a:lt1>
      <a:dk2>
        <a:srgbClr val="94E6E9"/>
      </a:dk2>
      <a:lt2>
        <a:srgbClr val="003057"/>
      </a:lt2>
      <a:accent1>
        <a:srgbClr val="9D007E"/>
      </a:accent1>
      <a:accent2>
        <a:srgbClr val="FFBA1C"/>
      </a:accent2>
      <a:accent3>
        <a:srgbClr val="12B2A6"/>
      </a:accent3>
      <a:accent4>
        <a:srgbClr val="FF7579"/>
      </a:accent4>
      <a:accent5>
        <a:srgbClr val="003057"/>
      </a:accent5>
      <a:accent6>
        <a:srgbClr val="94E5E9"/>
      </a:accent6>
      <a:hlink>
        <a:srgbClr val="002F57"/>
      </a:hlink>
      <a:folHlink>
        <a:srgbClr val="002F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PearsonEdexcel AL Geog">
      <a:dk1>
        <a:srgbClr val="000000"/>
      </a:dk1>
      <a:lt1>
        <a:srgbClr val="FFFFFF"/>
      </a:lt1>
      <a:dk2>
        <a:srgbClr val="1F497D"/>
      </a:dk2>
      <a:lt2>
        <a:srgbClr val="EEECE1"/>
      </a:lt2>
      <a:accent1>
        <a:srgbClr val="334D76"/>
      </a:accent1>
      <a:accent2>
        <a:srgbClr val="C5362C"/>
      </a:accent2>
      <a:accent3>
        <a:srgbClr val="007FA3"/>
      </a:accent3>
      <a:accent4>
        <a:srgbClr val="003057"/>
      </a:accent4>
      <a:accent5>
        <a:srgbClr val="DB0020"/>
      </a:accent5>
      <a:accent6>
        <a:srgbClr val="008638"/>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37093ce-74a9-4ead-ba34-b65f3c860946">
      <UserInfo>
        <DisplayName>Edward Stratton</DisplayName>
        <AccountId>3250</AccountId>
        <AccountType/>
      </UserInfo>
      <UserInfo>
        <DisplayName>Dominique Wade</DisplayName>
        <AccountId>6364</AccountId>
        <AccountType/>
      </UserInfo>
    </SharedWithUsers>
    <MediaLengthInSeconds xmlns="aef15915-1ad9-4df2-a051-24e841bbfed3" xsi:nil="true"/>
    <TaxCatchAll xmlns="d37093ce-74a9-4ead-ba34-b65f3c860946" xsi:nil="true"/>
    <lcf76f155ced4ddcb4097134ff3c332f xmlns="aef15915-1ad9-4df2-a051-24e841bbfed3">
      <Terms xmlns="http://schemas.microsoft.com/office/infopath/2007/PartnerControls"/>
    </lcf76f155ced4ddcb4097134ff3c332f>
    <Notes xmlns="aef15915-1ad9-4df2-a051-24e841bbfe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45BF2C8BA29D4CA1CF1B28CB215945" ma:contentTypeVersion="18" ma:contentTypeDescription="Create a new document." ma:contentTypeScope="" ma:versionID="c959368efbcc9d1f3b9979b1278e9229">
  <xsd:schema xmlns:xsd="http://www.w3.org/2001/XMLSchema" xmlns:xs="http://www.w3.org/2001/XMLSchema" xmlns:p="http://schemas.microsoft.com/office/2006/metadata/properties" xmlns:ns2="aef15915-1ad9-4df2-a051-24e841bbfed3" xmlns:ns3="d37093ce-74a9-4ead-ba34-b65f3c860946" targetNamespace="http://schemas.microsoft.com/office/2006/metadata/properties" ma:root="true" ma:fieldsID="910d3314f872dbe9b5da20a588882fd1" ns2:_="" ns3:_="">
    <xsd:import namespace="aef15915-1ad9-4df2-a051-24e841bbfed3"/>
    <xsd:import namespace="d37093ce-74a9-4ead-ba34-b65f3c8609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f15915-1ad9-4df2-a051-24e841bbf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Notes" ma:index="25" nillable="true" ma:displayName="Notes" ma:description="Vetter sign off form &#10;GQA sign off form &#10;GQ Product sign off form "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7093ce-74a9-4ead-ba34-b65f3c86094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22bfb47-b343-4f7d-a980-7fefbfad0168}" ma:internalName="TaxCatchAll" ma:showField="CatchAllData" ma:web="d37093ce-74a9-4ead-ba34-b65f3c8609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C1F467-6CED-422F-9840-4A1E7063CA10}">
  <ds:schemaRefs>
    <ds:schemaRef ds:uri="http://schemas.microsoft.com/sharepoint/v3/contenttype/forms"/>
  </ds:schemaRefs>
</ds:datastoreItem>
</file>

<file path=customXml/itemProps2.xml><?xml version="1.0" encoding="utf-8"?>
<ds:datastoreItem xmlns:ds="http://schemas.openxmlformats.org/officeDocument/2006/customXml" ds:itemID="{7EBF9A96-08E5-4821-A629-2FFDF490C02E}">
  <ds:schemaRefs>
    <ds:schemaRef ds:uri="aef15915-1ad9-4df2-a051-24e841bbfed3"/>
    <ds:schemaRef ds:uri="d37093ce-74a9-4ead-ba34-b65f3c8609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799C296-28CF-408A-B9BD-D382CF007EEF}">
  <ds:schemaRefs>
    <ds:schemaRef ds:uri="aef15915-1ad9-4df2-a051-24e841bbfed3"/>
    <ds:schemaRef ds:uri="d37093ce-74a9-4ead-ba34-b65f3c8609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20</TotalTime>
  <Words>11533</Words>
  <Application>Microsoft Office PowerPoint</Application>
  <PresentationFormat>On-screen Show (4:3)</PresentationFormat>
  <Paragraphs>595</Paragraphs>
  <Slides>56</Slides>
  <Notes>50</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2</vt:i4>
      </vt:variant>
      <vt:variant>
        <vt:lpstr>Slide Titles</vt:lpstr>
      </vt:variant>
      <vt:variant>
        <vt:i4>56</vt:i4>
      </vt:variant>
    </vt:vector>
  </HeadingPairs>
  <TitlesOfParts>
    <vt:vector size="79" baseType="lpstr">
      <vt:lpstr>MS PGothic</vt:lpstr>
      <vt:lpstr>Arial</vt:lpstr>
      <vt:lpstr>Arial Black</vt:lpstr>
      <vt:lpstr>Arial,Sans-Serif</vt:lpstr>
      <vt:lpstr>Calibri</vt:lpstr>
      <vt:lpstr>Calibri Light</vt:lpstr>
      <vt:lpstr>Open Sans</vt:lpstr>
      <vt:lpstr>Roboto</vt:lpstr>
      <vt:lpstr>Times New Roman</vt:lpstr>
      <vt:lpstr>Verdana</vt:lpstr>
      <vt:lpstr>Verdana-Bold</vt:lpstr>
      <vt:lpstr>Wingdings</vt:lpstr>
      <vt:lpstr>Pearson Edexcel A Level Geography</vt:lpstr>
      <vt:lpstr>Pearson Edexcel GCSE Geography A </vt:lpstr>
      <vt:lpstr>Pearson Edexcel GCSE Geography B</vt:lpstr>
      <vt:lpstr>Pearson Edexcel GCSE Geography</vt:lpstr>
      <vt:lpstr>PDA_Circles</vt:lpstr>
      <vt:lpstr>PDA_Core_Content_option_1</vt:lpstr>
      <vt:lpstr>PDA_Core_Content_option_2</vt:lpstr>
      <vt:lpstr>PDA_Core_Content_option_2</vt:lpstr>
      <vt:lpstr>Office Theme</vt:lpstr>
      <vt:lpstr>Bitmap Image</vt:lpstr>
      <vt:lpstr>Worksheet</vt:lpstr>
      <vt:lpstr>PowerPoint Presentation</vt:lpstr>
      <vt:lpstr>Agenda </vt:lpstr>
      <vt:lpstr>Session 1 – Understanding Paper 2 UK Geographical Issues</vt:lpstr>
      <vt:lpstr>Getting to know you</vt:lpstr>
      <vt:lpstr>A quick reminder about the 2023 paper</vt:lpstr>
      <vt:lpstr>Improvements to the 2023 Exams</vt:lpstr>
      <vt:lpstr>Question types</vt:lpstr>
      <vt:lpstr>Paper 2 UK Geographical Issues</vt:lpstr>
      <vt:lpstr>The ‘Explain’ questions</vt:lpstr>
      <vt:lpstr>The ‘Assess’ questions – the challenges and opportunities </vt:lpstr>
      <vt:lpstr>Assess questions – the ’familiar’ fieldwork question</vt:lpstr>
      <vt:lpstr>Session 2 – Delivering better performance on the ‘Explain...’ and ‘Assess…’ questions</vt:lpstr>
      <vt:lpstr>A taxonomic note</vt:lpstr>
      <vt:lpstr>2023 ‘Explain’ questions</vt:lpstr>
      <vt:lpstr>Delegate Poll</vt:lpstr>
      <vt:lpstr>Example 1</vt:lpstr>
      <vt:lpstr>Example 2</vt:lpstr>
      <vt:lpstr>Example 3</vt:lpstr>
      <vt:lpstr>Example 4</vt:lpstr>
      <vt:lpstr>Example 5</vt:lpstr>
      <vt:lpstr>Suggestions</vt:lpstr>
      <vt:lpstr>A quick break</vt:lpstr>
      <vt:lpstr>Question 4</vt:lpstr>
      <vt:lpstr>Question 7</vt:lpstr>
      <vt:lpstr>A basic relationship</vt:lpstr>
      <vt:lpstr>Temperatures</vt:lpstr>
      <vt:lpstr>Describing distributions – the technique</vt:lpstr>
      <vt:lpstr>Describing distributions – the vocabulary</vt:lpstr>
      <vt:lpstr>Describing distributions – the reality</vt:lpstr>
      <vt:lpstr>Describing trends – the vocabulary</vt:lpstr>
      <vt:lpstr>Describing trends – the technique</vt:lpstr>
      <vt:lpstr>Describing trends – the reality</vt:lpstr>
      <vt:lpstr>Soils and geology – part of the picture</vt:lpstr>
      <vt:lpstr>The exceptions that prove the rule</vt:lpstr>
      <vt:lpstr>… and population densities also depend on scale, planning and history</vt:lpstr>
      <vt:lpstr>Resources run out (?) – before and after</vt:lpstr>
      <vt:lpstr>Age structure varies</vt:lpstr>
      <vt:lpstr>Ethnicity varies</vt:lpstr>
      <vt:lpstr>More cumulative  causation</vt:lpstr>
      <vt:lpstr>Scale matters </vt:lpstr>
      <vt:lpstr>Delegate Poll</vt:lpstr>
      <vt:lpstr>Questions?</vt:lpstr>
      <vt:lpstr>Session 3 – Delivering better performance on the fieldwork questions in Section C </vt:lpstr>
      <vt:lpstr>Unfamiliar 2023 Q9</vt:lpstr>
      <vt:lpstr>Familiar 8-mark question</vt:lpstr>
      <vt:lpstr>Unfamiliar short-answers feedback  – Q9 (2023)</vt:lpstr>
      <vt:lpstr>Question 10 – 2019</vt:lpstr>
      <vt:lpstr>Unfamiliar 2019  Q10d</vt:lpstr>
      <vt:lpstr>Unfamiliar 2023  Q10d</vt:lpstr>
      <vt:lpstr>General guidance to improve performance on the unfamiliar questions </vt:lpstr>
      <vt:lpstr>A summary</vt:lpstr>
      <vt:lpstr>Expert support, every step of the way</vt:lpstr>
      <vt:lpstr>Supporting you every step of the way</vt:lpstr>
      <vt:lpstr>Professional Development</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Charlett, Marc</dc:creator>
  <cp:lastModifiedBy>Broadribb, Kate</cp:lastModifiedBy>
  <cp:revision>140</cp:revision>
  <dcterms:created xsi:type="dcterms:W3CDTF">2021-11-09T10:57:38Z</dcterms:created>
  <dcterms:modified xsi:type="dcterms:W3CDTF">2024-02-22T08:22:57Z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0x010100D545BF2C8BA29D4CA1CF1B28CB215945</vt:lpwstr>
  </property>
  <property fmtid="{D5CDD505-2E9C-101B-9397-08002B2CF9AE}" pid="3" name="Order">
    <vt:r8>2836100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