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Amatic SC" panose="020B0604020202020204" charset="-79"/>
      <p:regular r:id="rId7"/>
      <p:bold r:id="rId8"/>
    </p:embeddedFont>
    <p:embeddedFont>
      <p:font typeface="Source Code Pro"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22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Nothing new but moving to more explicit teaching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394cbee66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394cbee66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Sessions compliment topic learning, key concepts and process however the focus is the skill/vocabulary/literacy/numeracy/oracy</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394cbee66f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394cbee66f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Develop speaking and listening skills</a:t>
            </a:r>
            <a:endParaRPr/>
          </a:p>
          <a:p>
            <a:pPr marL="0" lvl="0" indent="0" algn="l" rtl="0">
              <a:spcBef>
                <a:spcPts val="0"/>
              </a:spcBef>
              <a:spcAft>
                <a:spcPts val="0"/>
              </a:spcAft>
              <a:buNone/>
            </a:pPr>
            <a:r>
              <a:rPr lang="en-GB"/>
              <a:t>Encourage students to think critically, they can be passive and to quick to accept face-value</a:t>
            </a:r>
            <a:endParaRPr/>
          </a:p>
          <a:p>
            <a:pPr marL="0" lvl="0" indent="0" algn="l" rtl="0">
              <a:spcBef>
                <a:spcPts val="0"/>
              </a:spcBef>
              <a:spcAft>
                <a:spcPts val="0"/>
              </a:spcAft>
              <a:buNone/>
            </a:pPr>
            <a:r>
              <a:rPr lang="en-GB"/>
              <a:t>Reduce any potential skills gap by the time current KSe get to Year 10</a:t>
            </a:r>
            <a:endParaRPr/>
          </a:p>
          <a:p>
            <a:pPr marL="0" lvl="0" indent="0" algn="l" rtl="0">
              <a:spcBef>
                <a:spcPts val="0"/>
              </a:spcBef>
              <a:spcAft>
                <a:spcPts val="0"/>
              </a:spcAft>
              <a:buNone/>
            </a:pPr>
            <a:r>
              <a:rPr lang="en-GB"/>
              <a:t>Students don’t always see skills as transferable, rather tasks within the topic - we hope this approach will help student see the transferable elemet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394cbee66f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394cbee66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We will cover; </a:t>
            </a:r>
            <a:r>
              <a:rPr lang="en-GB" dirty="0" err="1"/>
              <a:t>DME’s,debates</a:t>
            </a:r>
            <a:r>
              <a:rPr lang="en-GB" dirty="0"/>
              <a:t>, traditional geographical skills, speaking and listening, fieldwork enquiry process, guided reading.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It’s not about the written record in the single lesson, rather their improved confidence and their ability to embed these skills into their topic study. Ultimately leading to them thinking, writing and speaking as </a:t>
            </a:r>
            <a:r>
              <a:rPr lang="en-GB"/>
              <a:t>better </a:t>
            </a:r>
            <a:r>
              <a:rPr lang="en-GB" smtClean="0"/>
              <a:t>geographers.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53500" y="125475"/>
            <a:ext cx="4218600" cy="319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GB" sz="7600"/>
              <a:t>Think…</a:t>
            </a:r>
            <a:endParaRPr sz="7600"/>
          </a:p>
          <a:p>
            <a:pPr marL="0" lvl="0" indent="0" algn="ctr" rtl="0">
              <a:spcBef>
                <a:spcPts val="0"/>
              </a:spcBef>
              <a:spcAft>
                <a:spcPts val="0"/>
              </a:spcAft>
              <a:buSzPts val="990"/>
              <a:buNone/>
            </a:pPr>
            <a:r>
              <a:rPr lang="en-GB" sz="7600"/>
              <a:t>Speak…	</a:t>
            </a:r>
            <a:endParaRPr sz="7600"/>
          </a:p>
          <a:p>
            <a:pPr marL="0" lvl="0" indent="0" algn="ctr" rtl="0">
              <a:spcBef>
                <a:spcPts val="0"/>
              </a:spcBef>
              <a:spcAft>
                <a:spcPts val="0"/>
              </a:spcAft>
              <a:buSzPts val="990"/>
              <a:buNone/>
            </a:pPr>
            <a:r>
              <a:rPr lang="en-GB" sz="7600"/>
              <a:t>Write…</a:t>
            </a:r>
            <a:endParaRPr sz="7600"/>
          </a:p>
        </p:txBody>
      </p:sp>
      <p:sp>
        <p:nvSpPr>
          <p:cNvPr id="57" name="Google Shape;57;p13"/>
          <p:cNvSpPr txBox="1"/>
          <p:nvPr/>
        </p:nvSpPr>
        <p:spPr>
          <a:xfrm>
            <a:off x="3903000" y="396950"/>
            <a:ext cx="5241000" cy="2401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7200">
                <a:solidFill>
                  <a:schemeClr val="dk1"/>
                </a:solidFill>
              </a:rPr>
              <a:t>…like a Geographer	</a:t>
            </a:r>
            <a:endParaRPr sz="7200"/>
          </a:p>
        </p:txBody>
      </p:sp>
      <p:sp>
        <p:nvSpPr>
          <p:cNvPr id="58" name="Google Shape;58;p13"/>
          <p:cNvSpPr txBox="1"/>
          <p:nvPr/>
        </p:nvSpPr>
        <p:spPr>
          <a:xfrm>
            <a:off x="404225" y="3512625"/>
            <a:ext cx="8335500" cy="1262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100">
                <a:latin typeface="Source Code Pro"/>
                <a:ea typeface="Source Code Pro"/>
                <a:cs typeface="Source Code Pro"/>
                <a:sym typeface="Source Code Pro"/>
              </a:rPr>
              <a:t>Kate Calloway</a:t>
            </a:r>
            <a:endParaRPr sz="2100">
              <a:latin typeface="Source Code Pro"/>
              <a:ea typeface="Source Code Pro"/>
              <a:cs typeface="Source Code Pro"/>
              <a:sym typeface="Source Code Pro"/>
            </a:endParaRPr>
          </a:p>
          <a:p>
            <a:pPr marL="0" lvl="0" indent="0" algn="ctr" rtl="0">
              <a:spcBef>
                <a:spcPts val="0"/>
              </a:spcBef>
              <a:spcAft>
                <a:spcPts val="0"/>
              </a:spcAft>
              <a:buNone/>
            </a:pPr>
            <a:r>
              <a:rPr lang="en-GB" sz="2100">
                <a:latin typeface="Source Code Pro"/>
                <a:ea typeface="Source Code Pro"/>
                <a:cs typeface="Source Code Pro"/>
                <a:sym typeface="Source Code Pro"/>
              </a:rPr>
              <a:t>Head of Geography at Christ the King College</a:t>
            </a:r>
            <a:r>
              <a:rPr lang="en-GB">
                <a:latin typeface="Source Code Pro"/>
                <a:ea typeface="Source Code Pro"/>
                <a:cs typeface="Source Code Pro"/>
                <a:sym typeface="Source Code Pro"/>
              </a:rPr>
              <a:t> </a:t>
            </a:r>
            <a:endParaRPr>
              <a:latin typeface="Source Code Pro"/>
              <a:ea typeface="Source Code Pro"/>
              <a:cs typeface="Source Code Pro"/>
              <a:sym typeface="Source Code Pro"/>
            </a:endParaRPr>
          </a:p>
          <a:p>
            <a:pPr marL="0" lvl="0" indent="0" algn="ctr" rtl="0">
              <a:spcBef>
                <a:spcPts val="0"/>
              </a:spcBef>
              <a:spcAft>
                <a:spcPts val="0"/>
              </a:spcAft>
              <a:buNone/>
            </a:pPr>
            <a:endParaRPr>
              <a:latin typeface="Source Code Pro"/>
              <a:ea typeface="Source Code Pro"/>
              <a:cs typeface="Source Code Pro"/>
              <a:sym typeface="Source Code Pro"/>
            </a:endParaRPr>
          </a:p>
          <a:p>
            <a:pPr marL="0" lvl="0" indent="0" algn="ctr" rtl="0">
              <a:spcBef>
                <a:spcPts val="0"/>
              </a:spcBef>
              <a:spcAft>
                <a:spcPts val="0"/>
              </a:spcAft>
              <a:buNone/>
            </a:pPr>
            <a:endParaRPr>
              <a:latin typeface="Source Code Pro"/>
              <a:ea typeface="Source Code Pro"/>
              <a:cs typeface="Source Code Pro"/>
              <a:sym typeface="Source Code Pro"/>
            </a:endParaRPr>
          </a:p>
        </p:txBody>
      </p:sp>
      <p:pic>
        <p:nvPicPr>
          <p:cNvPr id="59" name="Google Shape;59;p13"/>
          <p:cNvPicPr preferRelativeResize="0"/>
          <p:nvPr/>
        </p:nvPicPr>
        <p:blipFill>
          <a:blip r:embed="rId3">
            <a:alphaModFix/>
          </a:blip>
          <a:stretch>
            <a:fillRect/>
          </a:stretch>
        </p:blipFill>
        <p:spPr>
          <a:xfrm>
            <a:off x="4059035" y="4255304"/>
            <a:ext cx="1527681" cy="8313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035100" y="802500"/>
            <a:ext cx="4990200" cy="35385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GB"/>
              <a:t>What we are doing…</a:t>
            </a:r>
            <a:endParaRPr/>
          </a:p>
          <a:p>
            <a:pPr marL="0" lvl="0" indent="0" algn="ctr" rtl="0">
              <a:spcBef>
                <a:spcPts val="0"/>
              </a:spcBef>
              <a:spcAft>
                <a:spcPts val="0"/>
              </a:spcAft>
              <a:buNone/>
            </a:pPr>
            <a:endParaRPr/>
          </a:p>
          <a:p>
            <a:pPr marL="0" lvl="0" indent="0" algn="ctr" rtl="0">
              <a:spcBef>
                <a:spcPts val="0"/>
              </a:spcBef>
              <a:spcAft>
                <a:spcPts val="0"/>
              </a:spcAft>
              <a:buNone/>
            </a:pPr>
            <a:r>
              <a:rPr lang="en-GB"/>
              <a:t>1 lesson per fortnight dedicated to Geographical skills/literacy/numeracy</a:t>
            </a:r>
            <a:endParaRPr/>
          </a:p>
        </p:txBody>
      </p:sp>
      <p:pic>
        <p:nvPicPr>
          <p:cNvPr id="65" name="Google Shape;65;p14"/>
          <p:cNvPicPr preferRelativeResize="0"/>
          <p:nvPr/>
        </p:nvPicPr>
        <p:blipFill>
          <a:blip r:embed="rId3">
            <a:alphaModFix/>
          </a:blip>
          <a:stretch>
            <a:fillRect/>
          </a:stretch>
        </p:blipFill>
        <p:spPr>
          <a:xfrm>
            <a:off x="152400" y="152400"/>
            <a:ext cx="1562575" cy="1562575"/>
          </a:xfrm>
          <a:prstGeom prst="rect">
            <a:avLst/>
          </a:prstGeom>
          <a:noFill/>
          <a:ln>
            <a:noFill/>
          </a:ln>
        </p:spPr>
      </p:pic>
      <p:pic>
        <p:nvPicPr>
          <p:cNvPr id="66" name="Google Shape;66;p14"/>
          <p:cNvPicPr preferRelativeResize="0"/>
          <p:nvPr/>
        </p:nvPicPr>
        <p:blipFill>
          <a:blip r:embed="rId4">
            <a:alphaModFix/>
          </a:blip>
          <a:stretch>
            <a:fillRect/>
          </a:stretch>
        </p:blipFill>
        <p:spPr>
          <a:xfrm>
            <a:off x="7345413" y="152400"/>
            <a:ext cx="1478475" cy="1478475"/>
          </a:xfrm>
          <a:prstGeom prst="rect">
            <a:avLst/>
          </a:prstGeom>
          <a:noFill/>
          <a:ln>
            <a:noFill/>
          </a:ln>
        </p:spPr>
      </p:pic>
      <p:pic>
        <p:nvPicPr>
          <p:cNvPr id="67" name="Google Shape;67;p14"/>
          <p:cNvPicPr preferRelativeResize="0"/>
          <p:nvPr/>
        </p:nvPicPr>
        <p:blipFill>
          <a:blip r:embed="rId5">
            <a:alphaModFix/>
          </a:blip>
          <a:stretch>
            <a:fillRect/>
          </a:stretch>
        </p:blipFill>
        <p:spPr>
          <a:xfrm>
            <a:off x="7177700" y="1664800"/>
            <a:ext cx="1813900" cy="1813900"/>
          </a:xfrm>
          <a:prstGeom prst="rect">
            <a:avLst/>
          </a:prstGeom>
          <a:noFill/>
          <a:ln>
            <a:noFill/>
          </a:ln>
        </p:spPr>
      </p:pic>
      <p:pic>
        <p:nvPicPr>
          <p:cNvPr id="68" name="Google Shape;68;p14"/>
          <p:cNvPicPr preferRelativeResize="0"/>
          <p:nvPr/>
        </p:nvPicPr>
        <p:blipFill>
          <a:blip r:embed="rId6">
            <a:alphaModFix/>
          </a:blip>
          <a:stretch>
            <a:fillRect/>
          </a:stretch>
        </p:blipFill>
        <p:spPr>
          <a:xfrm>
            <a:off x="152400" y="1748400"/>
            <a:ext cx="1730300" cy="1730300"/>
          </a:xfrm>
          <a:prstGeom prst="rect">
            <a:avLst/>
          </a:prstGeom>
          <a:noFill/>
          <a:ln>
            <a:noFill/>
          </a:ln>
        </p:spPr>
      </p:pic>
      <p:pic>
        <p:nvPicPr>
          <p:cNvPr id="69" name="Google Shape;69;p14"/>
          <p:cNvPicPr preferRelativeResize="0"/>
          <p:nvPr/>
        </p:nvPicPr>
        <p:blipFill>
          <a:blip r:embed="rId7">
            <a:alphaModFix/>
          </a:blip>
          <a:stretch>
            <a:fillRect/>
          </a:stretch>
        </p:blipFill>
        <p:spPr>
          <a:xfrm>
            <a:off x="65050" y="3175775"/>
            <a:ext cx="1905000" cy="1905000"/>
          </a:xfrm>
          <a:prstGeom prst="rect">
            <a:avLst/>
          </a:prstGeom>
          <a:noFill/>
          <a:ln>
            <a:noFill/>
          </a:ln>
        </p:spPr>
      </p:pic>
      <p:pic>
        <p:nvPicPr>
          <p:cNvPr id="70" name="Google Shape;70;p14"/>
          <p:cNvPicPr preferRelativeResize="0"/>
          <p:nvPr/>
        </p:nvPicPr>
        <p:blipFill>
          <a:blip r:embed="rId8">
            <a:alphaModFix/>
          </a:blip>
          <a:stretch>
            <a:fillRect/>
          </a:stretch>
        </p:blipFill>
        <p:spPr>
          <a:xfrm>
            <a:off x="7166550" y="3238500"/>
            <a:ext cx="1905000" cy="190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Rationale</a:t>
            </a:r>
            <a:endParaRPr/>
          </a:p>
        </p:txBody>
      </p:sp>
      <p:sp>
        <p:nvSpPr>
          <p:cNvPr id="76" name="Google Shape;76;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Post-Covid vocabulary gap</a:t>
            </a:r>
            <a:endParaRPr/>
          </a:p>
          <a:p>
            <a:pPr marL="457200" lvl="0" indent="-342900" algn="l" rtl="0">
              <a:spcBef>
                <a:spcPts val="0"/>
              </a:spcBef>
              <a:spcAft>
                <a:spcPts val="0"/>
              </a:spcAft>
              <a:buSzPts val="1800"/>
              <a:buChar char="●"/>
            </a:pPr>
            <a:r>
              <a:rPr lang="en-GB"/>
              <a:t>Post-Covid social skills (oracy)</a:t>
            </a:r>
            <a:endParaRPr/>
          </a:p>
          <a:p>
            <a:pPr marL="457200" lvl="0" indent="-342900" algn="l" rtl="0">
              <a:spcBef>
                <a:spcPts val="0"/>
              </a:spcBef>
              <a:spcAft>
                <a:spcPts val="0"/>
              </a:spcAft>
              <a:buSzPts val="1800"/>
              <a:buChar char="●"/>
            </a:pPr>
            <a:r>
              <a:rPr lang="en-GB"/>
              <a:t>Timetable challenges</a:t>
            </a:r>
            <a:endParaRPr/>
          </a:p>
          <a:p>
            <a:pPr marL="457200" lvl="0" indent="-342900" algn="l" rtl="0">
              <a:spcBef>
                <a:spcPts val="0"/>
              </a:spcBef>
              <a:spcAft>
                <a:spcPts val="0"/>
              </a:spcAft>
              <a:buSzPts val="1800"/>
              <a:buChar char="●"/>
            </a:pPr>
            <a:r>
              <a:rPr lang="en-GB"/>
              <a:t>Thinking critically </a:t>
            </a:r>
            <a:endParaRPr/>
          </a:p>
          <a:p>
            <a:pPr marL="457200" lvl="0" indent="-342900" algn="l" rtl="0">
              <a:spcBef>
                <a:spcPts val="0"/>
              </a:spcBef>
              <a:spcAft>
                <a:spcPts val="0"/>
              </a:spcAft>
              <a:buSzPts val="1800"/>
              <a:buChar char="●"/>
            </a:pPr>
            <a:r>
              <a:rPr lang="en-GB"/>
              <a:t>Skills weakness at GCSE</a:t>
            </a:r>
            <a:endParaRPr/>
          </a:p>
          <a:p>
            <a:pPr marL="457200" lvl="0" indent="-342900" algn="l" rtl="0">
              <a:spcBef>
                <a:spcPts val="0"/>
              </a:spcBef>
              <a:spcAft>
                <a:spcPts val="0"/>
              </a:spcAft>
              <a:buSzPts val="1800"/>
              <a:buChar char="●"/>
            </a:pPr>
            <a:r>
              <a:rPr lang="en-GB"/>
              <a:t>Develop confidence</a:t>
            </a:r>
            <a:endParaRPr/>
          </a:p>
          <a:p>
            <a:pPr marL="45720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What are we covering in these sessions?</a:t>
            </a:r>
            <a:endParaRPr/>
          </a:p>
        </p:txBody>
      </p:sp>
      <p:sp>
        <p:nvSpPr>
          <p:cNvPr id="82" name="Google Shape;82;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A few examples from this half-term;</a:t>
            </a:r>
            <a:endParaRPr/>
          </a:p>
          <a:p>
            <a:pPr marL="0" lvl="0" indent="0" algn="l" rtl="0">
              <a:spcBef>
                <a:spcPts val="1200"/>
              </a:spcBef>
              <a:spcAft>
                <a:spcPts val="0"/>
              </a:spcAft>
              <a:buNone/>
            </a:pPr>
            <a:r>
              <a:rPr lang="en-GB"/>
              <a:t>Year 7 - Closing learning gaps from KS2</a:t>
            </a:r>
            <a:endParaRPr/>
          </a:p>
          <a:p>
            <a:pPr marL="0" lvl="0" indent="0" algn="l" rtl="0">
              <a:spcBef>
                <a:spcPts val="1200"/>
              </a:spcBef>
              <a:spcAft>
                <a:spcPts val="0"/>
              </a:spcAft>
              <a:buNone/>
            </a:pPr>
            <a:r>
              <a:rPr lang="en-GB"/>
              <a:t>Year 8 - ‘Amazing Africa’ topic - DME Lake Chad - debate</a:t>
            </a:r>
            <a:endParaRPr/>
          </a:p>
          <a:p>
            <a:pPr marL="0" lvl="0" indent="0" algn="l" rtl="0">
              <a:spcBef>
                <a:spcPts val="1200"/>
              </a:spcBef>
              <a:spcAft>
                <a:spcPts val="0"/>
              </a:spcAft>
              <a:buNone/>
            </a:pPr>
            <a:r>
              <a:rPr lang="en-GB"/>
              <a:t>Year 9 - Population topic - Analysing data</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On-screen Show (16:9)</PresentationFormat>
  <Paragraphs>31</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Amatic SC</vt:lpstr>
      <vt:lpstr>Source Code Pro</vt:lpstr>
      <vt:lpstr>Beach Day</vt:lpstr>
      <vt:lpstr>Think… Speak…  Write…</vt:lpstr>
      <vt:lpstr>What we are doing…  1 lesson per fortnight dedicated to Geographical skills/literacy/numeracy</vt:lpstr>
      <vt:lpstr>Rationale</vt:lpstr>
      <vt:lpstr>What are we covering in these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Speak…  Write…</dc:title>
  <dc:creator>Kate Calloway</dc:creator>
  <cp:lastModifiedBy>Kate Calloway</cp:lastModifiedBy>
  <cp:revision>2</cp:revision>
  <dcterms:modified xsi:type="dcterms:W3CDTF">2022-09-13T14:53:49Z</dcterms:modified>
</cp:coreProperties>
</file>