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8147F-5FC9-6F3F-B932-B0587CA897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91F9F3-F81C-BEB4-96F9-0ACD1FB45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AEE17-947E-3990-6F85-1BD73F17C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2D3D-37FF-44EE-94CA-33BB4D6EB9B9}" type="datetimeFigureOut">
              <a:rPr lang="en-GB" smtClean="0"/>
              <a:t>20/12/2022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88BBD-EB96-6EE0-0CE2-9A6801F82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2EF418-2791-EB0D-3F2C-DE5973AE4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D722-7C4A-4C33-8E48-DADE0AA6C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950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C41A0-340B-E22D-2F71-94B698DCA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3A563-779F-5FCF-AF0E-086F7BAF54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6C2F0-6299-5111-01EC-3B6D501DA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2D3D-37FF-44EE-94CA-33BB4D6EB9B9}" type="datetimeFigureOut">
              <a:rPr lang="en-GB" smtClean="0"/>
              <a:t>20/12/2022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D5F1D-8BB7-8170-1C53-512D11409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CAB08-9B18-C3FB-6C93-99433B7B7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D722-7C4A-4C33-8E48-DADE0AA6C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082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6BCD13-E98C-3BBA-A614-0C175EE71D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CBE559-8635-9486-763B-3E78FE050A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72BA3-11AC-B424-8B07-E80BB7A0C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2D3D-37FF-44EE-94CA-33BB4D6EB9B9}" type="datetimeFigureOut">
              <a:rPr lang="en-GB" smtClean="0"/>
              <a:t>20/12/2022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CC11A-48AD-DD3B-605C-1195BB667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5B90F-7D37-3D45-89AC-5137E382D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D722-7C4A-4C33-8E48-DADE0AA6C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511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BB33F-8A02-AC24-D580-F6474D0C7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F5208-DB01-71A2-3589-838B59F67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87110-4B89-3D76-4F58-260D938DF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2D3D-37FF-44EE-94CA-33BB4D6EB9B9}" type="datetimeFigureOut">
              <a:rPr lang="en-GB" smtClean="0"/>
              <a:t>20/12/2022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C117C-F356-E1CC-AF8F-C3026EBD4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27A22-440D-1047-F840-B6DA1BCFD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D722-7C4A-4C33-8E48-DADE0AA6C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41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40F31-69B1-D529-E767-7C201608C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C6B72-CDB5-4E66-76E2-39D9B2CA4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4621A2-DEE3-1708-4322-BF5A324F9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2D3D-37FF-44EE-94CA-33BB4D6EB9B9}" type="datetimeFigureOut">
              <a:rPr lang="en-GB" smtClean="0"/>
              <a:t>20/12/2022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FDBC0-2674-D39F-A410-3E3B045C3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DC204-BCB7-9374-3954-F91FA75F8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D722-7C4A-4C33-8E48-DADE0AA6C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071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99CB5-EE5F-46E5-F27C-A097B0956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DE265-5B92-1B1F-714C-8471A7A4FC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D40D70-81FB-D3B0-CD89-338DCA0D42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AC58B9-B9B1-BE66-F04F-C0744D7C7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2D3D-37FF-44EE-94CA-33BB4D6EB9B9}" type="datetimeFigureOut">
              <a:rPr lang="en-GB" smtClean="0"/>
              <a:t>20/12/2022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3C5BED-E893-A3E1-24DF-E3AEB6A91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8FF7A7-CCA8-B605-146C-E14C529AB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D722-7C4A-4C33-8E48-DADE0AA6C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383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EA75F-2BA8-25A0-091D-C34EB01C4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B16BE-0BD7-A61D-8974-2EBFAF932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80D84-DC2A-F9E6-6DE2-4D1A443A9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233C1A-5CAF-9C55-2251-2E17A16DB8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E35126-883C-1A49-2C83-66AB6926C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E7D37C-861B-0DBB-068C-5706B840C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2D3D-37FF-44EE-94CA-33BB4D6EB9B9}" type="datetimeFigureOut">
              <a:rPr lang="en-GB" smtClean="0"/>
              <a:t>20/12/2022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8A9431-AA99-2621-237B-4C54B5C7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E68975-99FC-4C76-D2F4-DBEF86D52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D722-7C4A-4C33-8E48-DADE0AA6C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8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FDCA3-01BD-381A-550F-55785C6E2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32625-A542-7F0C-8F52-90AD54DA1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2D3D-37FF-44EE-94CA-33BB4D6EB9B9}" type="datetimeFigureOut">
              <a:rPr lang="en-GB" smtClean="0"/>
              <a:t>20/12/2022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0CE6BF-4193-5C79-BBA8-63E2D4075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4FBA75-EBB6-BD90-BF40-868BDC050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D722-7C4A-4C33-8E48-DADE0AA6C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265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4C33DC-A53A-5EA9-DAB1-BB0D07316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2D3D-37FF-44EE-94CA-33BB4D6EB9B9}" type="datetimeFigureOut">
              <a:rPr lang="en-GB" smtClean="0"/>
              <a:t>20/12/2022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F7C6C8-1D83-762B-72AA-CBE840AA8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834191-1451-9CB2-8B96-30FAD2ACF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D722-7C4A-4C33-8E48-DADE0AA6C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61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151B2-49DB-821F-6613-352A24809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A42FA-47B2-2F82-ED1F-7064B68D2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703BE5-1D21-07CF-E767-91506587E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F0BA64-B489-037B-D4E3-DF578C428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2D3D-37FF-44EE-94CA-33BB4D6EB9B9}" type="datetimeFigureOut">
              <a:rPr lang="en-GB" smtClean="0"/>
              <a:t>20/12/2022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3223A1-DB7A-0B6A-C1CC-1714AC69B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1C2F1D-581C-90DD-9261-05D22807D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D722-7C4A-4C33-8E48-DADE0AA6C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867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2FC1E-98D4-E657-C6BF-774B268F7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9B7D65-3329-AB83-99DB-98DE5BD758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E8A293-1BBB-4808-35F1-555E839CE5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A2ACD6-34A7-7B55-1A0A-3CE1523D3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2D3D-37FF-44EE-94CA-33BB4D6EB9B9}" type="datetimeFigureOut">
              <a:rPr lang="en-GB" smtClean="0"/>
              <a:t>20/12/2022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AF4E98-A7F8-B1B1-B014-D573648EA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090C7C-E84D-FEEB-72BD-2A6794132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D722-7C4A-4C33-8E48-DADE0AA6C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11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0FE4E4-4930-9B34-AC66-E2C9701D4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D65BC-9A85-DB22-6460-2FD7F8ED9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91DB7-F57D-2F84-5363-3D5E2E6381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B2D3D-37FF-44EE-94CA-33BB4D6EB9B9}" type="datetimeFigureOut">
              <a:rPr lang="en-GB" smtClean="0"/>
              <a:t>20/12/2022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3B51B-D155-92DB-BBF4-6E81051540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7482D-A655-6480-5828-7A67287CB6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1D722-7C4A-4C33-8E48-DADE0AA6C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145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D145057-CBE1-1327-D69F-BA69440AB3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709634"/>
              </p:ext>
            </p:extLst>
          </p:nvPr>
        </p:nvGraphicFramePr>
        <p:xfrm>
          <a:off x="501162" y="334108"/>
          <a:ext cx="10554765" cy="6523888"/>
        </p:xfrm>
        <a:graphic>
          <a:graphicData uri="http://schemas.openxmlformats.org/drawingml/2006/table">
            <a:tbl>
              <a:tblPr/>
              <a:tblGrid>
                <a:gridCol w="2419872">
                  <a:extLst>
                    <a:ext uri="{9D8B030D-6E8A-4147-A177-3AD203B41FA5}">
                      <a16:colId xmlns:a16="http://schemas.microsoft.com/office/drawing/2014/main" val="354339276"/>
                    </a:ext>
                  </a:extLst>
                </a:gridCol>
                <a:gridCol w="8134893">
                  <a:extLst>
                    <a:ext uri="{9D8B030D-6E8A-4147-A177-3AD203B41FA5}">
                      <a16:colId xmlns:a16="http://schemas.microsoft.com/office/drawing/2014/main" val="1542939766"/>
                    </a:ext>
                  </a:extLst>
                </a:gridCol>
              </a:tblGrid>
              <a:tr h="74765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  <a:cs typeface="Segoe UI" panose="020B0502040204020203" pitchFamily="34" charset="0"/>
                        </a:rPr>
                        <a:t>What is fieldwork and the fieldwork process? 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1" i="0" baseline="30000" dirty="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Fieldwork is the gathering of information about something in a real, natural environment. </a:t>
                      </a:r>
                      <a:r>
                        <a:rPr lang="en-GB" sz="2000" b="0" i="0" dirty="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 dirty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559370"/>
                  </a:ext>
                </a:extLst>
              </a:tr>
              <a:tr h="718368">
                <a:tc>
                  <a:txBody>
                    <a:bodyPr/>
                    <a:lstStyle/>
                    <a:p>
                      <a:pPr fontAlgn="ctr"/>
                      <a:endParaRPr lang="en-GB" sz="200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1" i="0" baseline="30000" dirty="0">
                          <a:solidFill>
                            <a:srgbClr val="FF0000"/>
                          </a:solidFill>
                          <a:effectLst/>
                          <a:latin typeface="Raleway" pitchFamily="2" charset="0"/>
                        </a:rPr>
                        <a:t>Title</a:t>
                      </a:r>
                      <a:r>
                        <a:rPr lang="en-GB" sz="2000" b="0" i="0" dirty="0">
                          <a:solidFill>
                            <a:srgbClr val="FF0000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 dirty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en-GB" sz="200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0" i="0" baseline="30000" dirty="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What is the question or statement that is going to drive the fieldwork?</a:t>
                      </a:r>
                      <a:r>
                        <a:rPr lang="en-GB" sz="2000" b="0" i="0" dirty="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 dirty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746200"/>
                  </a:ext>
                </a:extLst>
              </a:tr>
              <a:tr h="718368">
                <a:tc>
                  <a:txBody>
                    <a:bodyPr/>
                    <a:lstStyle/>
                    <a:p>
                      <a:pPr fontAlgn="ctr"/>
                      <a:endParaRPr lang="en-GB" sz="200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1" i="0" baseline="30000" dirty="0">
                          <a:solidFill>
                            <a:srgbClr val="FFC000"/>
                          </a:solidFill>
                          <a:effectLst/>
                          <a:latin typeface="Raleway" pitchFamily="2" charset="0"/>
                        </a:rPr>
                        <a:t>Prediction</a:t>
                      </a:r>
                      <a:r>
                        <a:rPr lang="en-GB" sz="2000" b="0" i="0" dirty="0">
                          <a:solidFill>
                            <a:srgbClr val="FFC000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 dirty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en-GB" sz="2000"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0" i="0" baseline="3000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What do you think you will find out and why?</a:t>
                      </a:r>
                      <a:r>
                        <a:rPr lang="en-GB" sz="2000" b="0" i="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1736847"/>
                  </a:ext>
                </a:extLst>
              </a:tr>
              <a:tr h="718368">
                <a:tc>
                  <a:txBody>
                    <a:bodyPr/>
                    <a:lstStyle/>
                    <a:p>
                      <a:pPr fontAlgn="ctr"/>
                      <a:endParaRPr lang="en-GB" sz="2000"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1" i="0" baseline="30000">
                          <a:solidFill>
                            <a:srgbClr val="92D050"/>
                          </a:solidFill>
                          <a:effectLst/>
                          <a:latin typeface="Raleway" pitchFamily="2" charset="0"/>
                        </a:rPr>
                        <a:t>Method</a:t>
                      </a:r>
                      <a:r>
                        <a:rPr lang="en-GB" sz="2000" b="0" i="0">
                          <a:solidFill>
                            <a:srgbClr val="92D050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en-GB" sz="200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0" i="0" baseline="30000" dirty="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How are you going to collect data?</a:t>
                      </a:r>
                      <a:r>
                        <a:rPr lang="en-GB" sz="2000" b="0" i="0" dirty="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 dirty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0578122"/>
                  </a:ext>
                </a:extLst>
              </a:tr>
              <a:tr h="718368">
                <a:tc>
                  <a:txBody>
                    <a:bodyPr/>
                    <a:lstStyle/>
                    <a:p>
                      <a:pPr fontAlgn="ctr"/>
                      <a:endParaRPr lang="en-GB" sz="2000"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1" i="0" baseline="30000">
                          <a:solidFill>
                            <a:srgbClr val="00B050"/>
                          </a:solidFill>
                          <a:effectLst/>
                          <a:latin typeface="Raleway" pitchFamily="2" charset="0"/>
                        </a:rPr>
                        <a:t>Data collection</a:t>
                      </a:r>
                      <a:r>
                        <a:rPr lang="en-GB" sz="2000" b="0" i="0">
                          <a:solidFill>
                            <a:srgbClr val="00B050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en-GB" sz="200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0" i="0" baseline="30000" dirty="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Go and collect data; observe, count, survey, ask, photograph your evidence.</a:t>
                      </a:r>
                      <a:r>
                        <a:rPr lang="en-GB" sz="2000" b="0" i="0" dirty="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 dirty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8747429"/>
                  </a:ext>
                </a:extLst>
              </a:tr>
              <a:tr h="718368">
                <a:tc>
                  <a:txBody>
                    <a:bodyPr/>
                    <a:lstStyle/>
                    <a:p>
                      <a:pPr fontAlgn="ctr"/>
                      <a:endParaRPr lang="en-GB" sz="2000"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1" i="0" baseline="30000">
                          <a:solidFill>
                            <a:srgbClr val="00B0F0"/>
                          </a:solidFill>
                          <a:effectLst/>
                          <a:latin typeface="Raleway" pitchFamily="2" charset="0"/>
                        </a:rPr>
                        <a:t>Data presentation</a:t>
                      </a:r>
                      <a:r>
                        <a:rPr lang="en-GB" sz="2000" b="0" i="0">
                          <a:solidFill>
                            <a:srgbClr val="00B0F0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en-GB" sz="2000"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0" i="0" baseline="3000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Show your collected data visually, e.g. graphs and maps.</a:t>
                      </a:r>
                      <a:r>
                        <a:rPr lang="en-GB" sz="2000" b="0" i="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30579"/>
                  </a:ext>
                </a:extLst>
              </a:tr>
              <a:tr h="718368">
                <a:tc>
                  <a:txBody>
                    <a:bodyPr/>
                    <a:lstStyle/>
                    <a:p>
                      <a:pPr fontAlgn="ctr"/>
                      <a:endParaRPr lang="en-GB" sz="2000"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1" i="0" baseline="30000">
                          <a:solidFill>
                            <a:srgbClr val="0070C0"/>
                          </a:solidFill>
                          <a:effectLst/>
                          <a:latin typeface="Raleway" pitchFamily="2" charset="0"/>
                        </a:rPr>
                        <a:t>Data analysis</a:t>
                      </a:r>
                      <a:r>
                        <a:rPr lang="en-GB" sz="2000" b="0" i="0">
                          <a:solidFill>
                            <a:srgbClr val="0070C0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en-GB" sz="200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0" i="0" baseline="30000" dirty="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Look at your data to see any patterns and anomalies.</a:t>
                      </a:r>
                      <a:r>
                        <a:rPr lang="en-GB" sz="2000" b="0" i="0" dirty="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 dirty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7002005"/>
                  </a:ext>
                </a:extLst>
              </a:tr>
              <a:tr h="718368">
                <a:tc>
                  <a:txBody>
                    <a:bodyPr/>
                    <a:lstStyle/>
                    <a:p>
                      <a:pPr fontAlgn="ctr"/>
                      <a:endParaRPr lang="en-GB" sz="2000"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1" i="0" baseline="30000">
                          <a:solidFill>
                            <a:srgbClr val="7030A0"/>
                          </a:solidFill>
                          <a:effectLst/>
                          <a:latin typeface="Raleway" pitchFamily="2" charset="0"/>
                        </a:rPr>
                        <a:t>Conclusion</a:t>
                      </a:r>
                      <a:r>
                        <a:rPr lang="en-GB" sz="2000" b="0" i="0">
                          <a:solidFill>
                            <a:srgbClr val="7030A0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en-GB" sz="2000"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0" i="0" baseline="3000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Decide the answer to your questions or statement based on your data collected.</a:t>
                      </a:r>
                      <a:r>
                        <a:rPr lang="en-GB" sz="2000" b="0" i="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2418884"/>
                  </a:ext>
                </a:extLst>
              </a:tr>
              <a:tr h="747656">
                <a:tc>
                  <a:txBody>
                    <a:bodyPr/>
                    <a:lstStyle/>
                    <a:p>
                      <a:pPr fontAlgn="ctr"/>
                      <a:endParaRPr lang="en-GB" sz="2000"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1" i="0" baseline="30000">
                          <a:solidFill>
                            <a:srgbClr val="FF00FF"/>
                          </a:solidFill>
                          <a:effectLst/>
                          <a:latin typeface="Raleway" pitchFamily="2" charset="0"/>
                        </a:rPr>
                        <a:t>Evaluation</a:t>
                      </a:r>
                      <a:r>
                        <a:rPr lang="en-GB" sz="2000" b="0" i="0">
                          <a:solidFill>
                            <a:srgbClr val="FF00FF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en-GB" sz="200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2000" b="0" i="0" baseline="30000" dirty="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Think about what you did to get reliable and valid data. What could be improved?</a:t>
                      </a:r>
                      <a:r>
                        <a:rPr lang="en-GB" sz="2000" b="0" i="0" dirty="0">
                          <a:solidFill>
                            <a:srgbClr val="000000"/>
                          </a:solidFill>
                          <a:effectLst/>
                          <a:latin typeface="Raleway" pitchFamily="2" charset="0"/>
                        </a:rPr>
                        <a:t> </a:t>
                      </a:r>
                      <a:endParaRPr lang="en-GB" sz="2000" b="0" i="0" dirty="0">
                        <a:effectLst/>
                      </a:endParaRPr>
                    </a:p>
                  </a:txBody>
                  <a:tcPr marL="86594" marR="86594" marT="43297" marB="4329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686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9915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140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Raleway</vt:lpstr>
      <vt:lpstr>Office Theme</vt:lpstr>
      <vt:lpstr>PowerPoint Presentation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Broadribb, Kate</dc:creator>
  <cp:lastModifiedBy>Broadribb, Kate</cp:lastModifiedBy>
  <cp:revision>1</cp:revision>
  <dcterms:created xsi:type="dcterms:W3CDTF">2022-12-20T16:30:14Z</dcterms:created>
  <dcterms:modified xsi:type="dcterms:W3CDTF">2022-12-20T16:33:02Z</dcterms:modified>
</cp:coreProperties>
</file>