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3388B-0CF4-433B-957F-7AEDF881C24D}"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FEB53-4A27-4257-B002-8A30071C9E16}" type="slidenum">
              <a:rPr lang="en-GB" smtClean="0"/>
              <a:t>‹#›</a:t>
            </a:fld>
            <a:endParaRPr lang="en-GB"/>
          </a:p>
        </p:txBody>
      </p:sp>
    </p:spTree>
    <p:extLst>
      <p:ext uri="{BB962C8B-B14F-4D97-AF65-F5344CB8AC3E}">
        <p14:creationId xmlns:p14="http://schemas.microsoft.com/office/powerpoint/2010/main" val="76408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32E8E9-946B-4B56-9D2F-68854E226712}" type="slidenum">
              <a:rPr lang="en-GB" smtClean="0"/>
              <a:t>2</a:t>
            </a:fld>
            <a:endParaRPr lang="en-GB"/>
          </a:p>
        </p:txBody>
      </p:sp>
    </p:spTree>
    <p:extLst>
      <p:ext uri="{BB962C8B-B14F-4D97-AF65-F5344CB8AC3E}">
        <p14:creationId xmlns:p14="http://schemas.microsoft.com/office/powerpoint/2010/main" val="239287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Copenhagen, bottom- Port au Prince, Haiti</a:t>
            </a:r>
          </a:p>
        </p:txBody>
      </p:sp>
      <p:sp>
        <p:nvSpPr>
          <p:cNvPr id="4" name="Slide Number Placeholder 3"/>
          <p:cNvSpPr>
            <a:spLocks noGrp="1"/>
          </p:cNvSpPr>
          <p:nvPr>
            <p:ph type="sldNum" sz="quarter" idx="5"/>
          </p:nvPr>
        </p:nvSpPr>
        <p:spPr/>
        <p:txBody>
          <a:bodyPr/>
          <a:lstStyle/>
          <a:p>
            <a:fld id="{E932E8E9-946B-4B56-9D2F-68854E226712}" type="slidenum">
              <a:rPr lang="en-GB" smtClean="0"/>
              <a:t>4</a:t>
            </a:fld>
            <a:endParaRPr lang="en-GB"/>
          </a:p>
        </p:txBody>
      </p:sp>
    </p:spTree>
    <p:extLst>
      <p:ext uri="{BB962C8B-B14F-4D97-AF65-F5344CB8AC3E}">
        <p14:creationId xmlns:p14="http://schemas.microsoft.com/office/powerpoint/2010/main" val="210582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3A0D-8282-4E84-852F-FCE301717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80A049-8BBB-4D79-9AB8-88974653B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D4C69A-024D-4D6C-852D-2005D2B42E1D}"/>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5" name="Footer Placeholder 4">
            <a:extLst>
              <a:ext uri="{FF2B5EF4-FFF2-40B4-BE49-F238E27FC236}">
                <a16:creationId xmlns:a16="http://schemas.microsoft.com/office/drawing/2014/main" id="{8A4B7077-2141-45BB-B1B3-9B71D3B32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D6418-6969-4677-8B07-97212C24F250}"/>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5242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523F-FD4C-4529-BC5E-E1E85B22F3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5441C6-4972-42E2-89AE-E699E49EF4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5FD05-F5AA-4E68-9E40-21CA0FA3DBC1}"/>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5" name="Footer Placeholder 4">
            <a:extLst>
              <a:ext uri="{FF2B5EF4-FFF2-40B4-BE49-F238E27FC236}">
                <a16:creationId xmlns:a16="http://schemas.microsoft.com/office/drawing/2014/main" id="{73B197AF-C8D2-4E1C-8278-99C27D90C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28048A-F345-4ADD-AFBF-BD4DB43868D6}"/>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9537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6DF3A-104C-467E-ACD3-A68397CD5C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60930-E3B8-4745-91F5-57999A147F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E5D5A0-BC91-437D-BE76-B77751EF3C20}"/>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5" name="Footer Placeholder 4">
            <a:extLst>
              <a:ext uri="{FF2B5EF4-FFF2-40B4-BE49-F238E27FC236}">
                <a16:creationId xmlns:a16="http://schemas.microsoft.com/office/drawing/2014/main" id="{57B2BB16-CF8B-4C4D-9756-78ED28082F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AFDC5-6F50-4CD5-A672-59A9680916DF}"/>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78343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A245-4D75-41E9-80BE-8C49B47D4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64D3F-4146-45F6-B853-872B7902D1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6FA56-8539-4ACC-89A9-39C5F152FC2A}"/>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5" name="Footer Placeholder 4">
            <a:extLst>
              <a:ext uri="{FF2B5EF4-FFF2-40B4-BE49-F238E27FC236}">
                <a16:creationId xmlns:a16="http://schemas.microsoft.com/office/drawing/2014/main" id="{CAC7C695-24E6-40A2-B789-FC951E1A8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C2CD2-B2B0-44CF-9FDE-072866478275}"/>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2285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D982-D525-45B2-B7B6-DA684B3685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E7007A-356C-4C63-865A-32B5C34C5B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8B6973-C5EE-461B-ADF9-12063827FD45}"/>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5" name="Footer Placeholder 4">
            <a:extLst>
              <a:ext uri="{FF2B5EF4-FFF2-40B4-BE49-F238E27FC236}">
                <a16:creationId xmlns:a16="http://schemas.microsoft.com/office/drawing/2014/main" id="{F6E73C6B-1B67-4424-8123-2102445345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3853F-E8C3-431F-BC84-533E659F97A1}"/>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313940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9EAD-DF71-4B1B-916F-B31438DDC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FF9374-4DF4-46C2-A4AD-65BDE95926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09A505-37C8-479D-B10F-5E6897C5B2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C9BB11-E8AD-4D1B-B097-41391BF33B7A}"/>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6" name="Footer Placeholder 5">
            <a:extLst>
              <a:ext uri="{FF2B5EF4-FFF2-40B4-BE49-F238E27FC236}">
                <a16:creationId xmlns:a16="http://schemas.microsoft.com/office/drawing/2014/main" id="{F7CF5908-0E16-4764-A596-8D4EA1ACE5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1176AC-8B49-4886-AB6D-D74F9CC2FBED}"/>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227083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6A11-BD06-41B0-ACB6-6237F48996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EEE709-B17B-482A-B5A9-478CE4EEE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F04909-4B62-44A0-9E2A-1035CE6F49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F7DD5A-3DB6-45EA-9334-B5127C085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3CBAAB-5D7C-43E5-9726-627B144B59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869CE9-761A-4314-832F-15F501F506A3}"/>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8" name="Footer Placeholder 7">
            <a:extLst>
              <a:ext uri="{FF2B5EF4-FFF2-40B4-BE49-F238E27FC236}">
                <a16:creationId xmlns:a16="http://schemas.microsoft.com/office/drawing/2014/main" id="{102773A7-DB16-4AAA-BDAE-49103D4506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8A445A-832B-42AD-A4B1-6F7CCE86211A}"/>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38340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9A2F-EC84-4747-A240-E83DD1A4D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B5F031-F879-4020-9EF7-879D61F86827}"/>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4" name="Footer Placeholder 3">
            <a:extLst>
              <a:ext uri="{FF2B5EF4-FFF2-40B4-BE49-F238E27FC236}">
                <a16:creationId xmlns:a16="http://schemas.microsoft.com/office/drawing/2014/main" id="{4FC5A00F-C30A-471C-8224-49B63FD4BC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ACEE9D-B15A-43B4-AA4C-917B4C1F8090}"/>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30876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13CD8-077F-4CED-A156-2E4CD677BCA0}"/>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3" name="Footer Placeholder 2">
            <a:extLst>
              <a:ext uri="{FF2B5EF4-FFF2-40B4-BE49-F238E27FC236}">
                <a16:creationId xmlns:a16="http://schemas.microsoft.com/office/drawing/2014/main" id="{BB7AB7CB-4679-42B4-A500-E10CD1D7EB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558B45-9151-4C10-AF41-8F36E6C0E367}"/>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167154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D325-B233-475F-89E7-008FC8994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2FA126-C55E-40FF-93E5-820A9C55E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58081A-514B-4362-9148-3C752F5F3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3EB498-D306-40CA-A6B6-970161B30EF4}"/>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6" name="Footer Placeholder 5">
            <a:extLst>
              <a:ext uri="{FF2B5EF4-FFF2-40B4-BE49-F238E27FC236}">
                <a16:creationId xmlns:a16="http://schemas.microsoft.com/office/drawing/2014/main" id="{880CBDBA-A74A-4F67-9E47-244899C63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09E27-AB6D-43A7-BBD8-4360703BA522}"/>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104006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F49F-9788-440D-B1A4-8560F2086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81FB02-9ED6-4015-9E9A-3F5CC29A6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E45E58-39A3-423A-AA66-E127EFFDC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449772-1DCF-458D-9D73-8CCB83CF4E92}"/>
              </a:ext>
            </a:extLst>
          </p:cNvPr>
          <p:cNvSpPr>
            <a:spLocks noGrp="1"/>
          </p:cNvSpPr>
          <p:nvPr>
            <p:ph type="dt" sz="half" idx="10"/>
          </p:nvPr>
        </p:nvSpPr>
        <p:spPr/>
        <p:txBody>
          <a:bodyPr/>
          <a:lstStyle/>
          <a:p>
            <a:fld id="{7A94FD6D-A1A6-4B4E-9ECD-A14E48181A08}" type="datetimeFigureOut">
              <a:rPr lang="en-GB" smtClean="0"/>
              <a:t>13/09/2022</a:t>
            </a:fld>
            <a:endParaRPr lang="en-GB"/>
          </a:p>
        </p:txBody>
      </p:sp>
      <p:sp>
        <p:nvSpPr>
          <p:cNvPr id="6" name="Footer Placeholder 5">
            <a:extLst>
              <a:ext uri="{FF2B5EF4-FFF2-40B4-BE49-F238E27FC236}">
                <a16:creationId xmlns:a16="http://schemas.microsoft.com/office/drawing/2014/main" id="{E7DB2E54-E6FA-4593-96D2-3BB05CADCB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99180B-FEEB-4050-A51E-CF459C997143}"/>
              </a:ext>
            </a:extLst>
          </p:cNvPr>
          <p:cNvSpPr>
            <a:spLocks noGrp="1"/>
          </p:cNvSpPr>
          <p:nvPr>
            <p:ph type="sldNum" sz="quarter" idx="12"/>
          </p:nvPr>
        </p:nvSpPr>
        <p:spPr/>
        <p:txBody>
          <a:bodyPr/>
          <a:lstStyle/>
          <a:p>
            <a:fld id="{1B38B996-9ED6-467A-AD52-9BE20C13E7E4}" type="slidenum">
              <a:rPr lang="en-GB" smtClean="0"/>
              <a:t>‹#›</a:t>
            </a:fld>
            <a:endParaRPr lang="en-GB"/>
          </a:p>
        </p:txBody>
      </p:sp>
    </p:spTree>
    <p:extLst>
      <p:ext uri="{BB962C8B-B14F-4D97-AF65-F5344CB8AC3E}">
        <p14:creationId xmlns:p14="http://schemas.microsoft.com/office/powerpoint/2010/main" val="148472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8C3EA-DCAE-4FC0-BCF0-3385A3D15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9F16EE-4289-4D1A-BCD9-91CBA34FB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010DD8-5215-45BE-B5F3-3987521F8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4FD6D-A1A6-4B4E-9ECD-A14E48181A08}" type="datetimeFigureOut">
              <a:rPr lang="en-GB" smtClean="0"/>
              <a:t>13/09/2022</a:t>
            </a:fld>
            <a:endParaRPr lang="en-GB"/>
          </a:p>
        </p:txBody>
      </p:sp>
      <p:sp>
        <p:nvSpPr>
          <p:cNvPr id="5" name="Footer Placeholder 4">
            <a:extLst>
              <a:ext uri="{FF2B5EF4-FFF2-40B4-BE49-F238E27FC236}">
                <a16:creationId xmlns:a16="http://schemas.microsoft.com/office/drawing/2014/main" id="{91A2EC6C-C8A9-47F1-AC5A-CF2126E3B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8C2667-32A2-413C-83B4-9E3EBC459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8B996-9ED6-467A-AD52-9BE20C13E7E4}" type="slidenum">
              <a:rPr lang="en-GB" smtClean="0"/>
              <a:t>‹#›</a:t>
            </a:fld>
            <a:endParaRPr lang="en-GB"/>
          </a:p>
        </p:txBody>
      </p:sp>
    </p:spTree>
    <p:extLst>
      <p:ext uri="{BB962C8B-B14F-4D97-AF65-F5344CB8AC3E}">
        <p14:creationId xmlns:p14="http://schemas.microsoft.com/office/powerpoint/2010/main" val="235581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7325-CD70-4281-89C0-82381DDCE301}"/>
              </a:ext>
            </a:extLst>
          </p:cNvPr>
          <p:cNvSpPr>
            <a:spLocks noGrp="1"/>
          </p:cNvSpPr>
          <p:nvPr>
            <p:ph type="ctrTitle"/>
          </p:nvPr>
        </p:nvSpPr>
        <p:spPr>
          <a:xfrm>
            <a:off x="124653" y="834886"/>
            <a:ext cx="7243556" cy="4731026"/>
          </a:xfrm>
        </p:spPr>
        <p:txBody>
          <a:bodyPr>
            <a:normAutofit/>
          </a:bodyPr>
          <a:lstStyle/>
          <a:p>
            <a:r>
              <a:rPr lang="en-GB" b="1" dirty="0">
                <a:latin typeface="Comic Sans MS" panose="030F0702030302020204" pitchFamily="66" charset="0"/>
              </a:rPr>
              <a:t>Starter booklets as a result of being footloose during the pandemic. </a:t>
            </a:r>
          </a:p>
        </p:txBody>
      </p:sp>
      <p:pic>
        <p:nvPicPr>
          <p:cNvPr id="4" name="Picture 3">
            <a:extLst>
              <a:ext uri="{FF2B5EF4-FFF2-40B4-BE49-F238E27FC236}">
                <a16:creationId xmlns:a16="http://schemas.microsoft.com/office/drawing/2014/main" id="{749C2D28-73E6-4AF2-BE02-0D0E128AB884}"/>
              </a:ext>
            </a:extLst>
          </p:cNvPr>
          <p:cNvPicPr>
            <a:picLocks noChangeAspect="1"/>
          </p:cNvPicPr>
          <p:nvPr/>
        </p:nvPicPr>
        <p:blipFill>
          <a:blip r:embed="rId2"/>
          <a:stretch>
            <a:fillRect/>
          </a:stretch>
        </p:blipFill>
        <p:spPr>
          <a:xfrm>
            <a:off x="7814115" y="106017"/>
            <a:ext cx="4253232" cy="6521623"/>
          </a:xfrm>
          <a:prstGeom prst="rect">
            <a:avLst/>
          </a:prstGeom>
        </p:spPr>
      </p:pic>
    </p:spTree>
    <p:extLst>
      <p:ext uri="{BB962C8B-B14F-4D97-AF65-F5344CB8AC3E}">
        <p14:creationId xmlns:p14="http://schemas.microsoft.com/office/powerpoint/2010/main" val="232826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A8247-639D-4D02-8B8F-FE0A73BCC1B4}"/>
              </a:ext>
            </a:extLst>
          </p:cNvPr>
          <p:cNvSpPr/>
          <p:nvPr/>
        </p:nvSpPr>
        <p:spPr>
          <a:xfrm>
            <a:off x="3858199" y="150095"/>
            <a:ext cx="4475602" cy="965777"/>
          </a:xfrm>
          <a:prstGeom prst="rect">
            <a:avLst/>
          </a:prstGeom>
        </p:spPr>
        <p:txBody>
          <a:bodyPr wrap="square">
            <a:spAutoFit/>
          </a:bodyPr>
          <a:lstStyle/>
          <a:p>
            <a:r>
              <a:rPr lang="en-GB" sz="1246" dirty="0">
                <a:latin typeface="Comic Sans MS" panose="030F0702030302020204" pitchFamily="66" charset="0"/>
              </a:rPr>
              <a:t>Lesson Twelve-</a:t>
            </a:r>
          </a:p>
          <a:p>
            <a:r>
              <a:rPr lang="en-GB" sz="1246" dirty="0">
                <a:latin typeface="Comic Sans MS" panose="030F0702030302020204" pitchFamily="66" charset="0"/>
              </a:rPr>
              <a:t>Annotate the picture to use as many coastal key words as possible,</a:t>
            </a: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pic>
        <p:nvPicPr>
          <p:cNvPr id="3" name="Picture 2">
            <a:extLst>
              <a:ext uri="{FF2B5EF4-FFF2-40B4-BE49-F238E27FC236}">
                <a16:creationId xmlns:a16="http://schemas.microsoft.com/office/drawing/2014/main" id="{B8AE5DEA-961E-4D2F-9404-6AC47D357C9A}"/>
              </a:ext>
            </a:extLst>
          </p:cNvPr>
          <p:cNvPicPr>
            <a:picLocks noChangeAspect="1"/>
          </p:cNvPicPr>
          <p:nvPr/>
        </p:nvPicPr>
        <p:blipFill>
          <a:blip r:embed="rId2"/>
          <a:stretch>
            <a:fillRect/>
          </a:stretch>
        </p:blipFill>
        <p:spPr>
          <a:xfrm>
            <a:off x="4163891" y="2284901"/>
            <a:ext cx="3864219" cy="2288198"/>
          </a:xfrm>
          <a:prstGeom prst="rect">
            <a:avLst/>
          </a:prstGeom>
        </p:spPr>
      </p:pic>
    </p:spTree>
    <p:extLst>
      <p:ext uri="{BB962C8B-B14F-4D97-AF65-F5344CB8AC3E}">
        <p14:creationId xmlns:p14="http://schemas.microsoft.com/office/powerpoint/2010/main" val="323833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1B737-B645-4CC2-A821-21CAF507E0CD}"/>
              </a:ext>
            </a:extLst>
          </p:cNvPr>
          <p:cNvSpPr/>
          <p:nvPr/>
        </p:nvSpPr>
        <p:spPr>
          <a:xfrm>
            <a:off x="3858199" y="150095"/>
            <a:ext cx="4475602" cy="1221488"/>
          </a:xfrm>
          <a:prstGeom prst="rect">
            <a:avLst/>
          </a:prstGeom>
        </p:spPr>
        <p:txBody>
          <a:bodyPr wrap="square">
            <a:spAutoFit/>
          </a:bodyPr>
          <a:lstStyle/>
          <a:p>
            <a:r>
              <a:rPr lang="en-GB" sz="1246" dirty="0">
                <a:latin typeface="Comic Sans MS" panose="030F0702030302020204" pitchFamily="66" charset="0"/>
              </a:rPr>
              <a:t>Lesson Thirteen-</a:t>
            </a:r>
          </a:p>
          <a:p>
            <a:r>
              <a:rPr lang="en-GB" sz="969" dirty="0">
                <a:latin typeface="Comic Sans MS" panose="030F0702030302020204" pitchFamily="66" charset="0"/>
              </a:rPr>
              <a:t>In 2018 the Paper 3 pre-release decision was about a reservoir in Oxfordshire. This is a man-made lake flooding land to keep a water store for people. What would be the impact of this? Think S.H.E.E.P.</a:t>
            </a:r>
          </a:p>
          <a:p>
            <a:endParaRPr lang="en-GB" sz="1246"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pic>
        <p:nvPicPr>
          <p:cNvPr id="3" name="Picture 2">
            <a:extLst>
              <a:ext uri="{FF2B5EF4-FFF2-40B4-BE49-F238E27FC236}">
                <a16:creationId xmlns:a16="http://schemas.microsoft.com/office/drawing/2014/main" id="{7842D63D-1D8D-45CF-A39F-47D1088D100F}"/>
              </a:ext>
            </a:extLst>
          </p:cNvPr>
          <p:cNvPicPr>
            <a:picLocks noChangeAspect="1"/>
          </p:cNvPicPr>
          <p:nvPr/>
        </p:nvPicPr>
        <p:blipFill>
          <a:blip r:embed="rId2"/>
          <a:stretch>
            <a:fillRect/>
          </a:stretch>
        </p:blipFill>
        <p:spPr>
          <a:xfrm>
            <a:off x="4650545" y="3046704"/>
            <a:ext cx="2397536" cy="1458599"/>
          </a:xfrm>
          <a:prstGeom prst="rect">
            <a:avLst/>
          </a:prstGeom>
        </p:spPr>
      </p:pic>
      <p:sp>
        <p:nvSpPr>
          <p:cNvPr id="4" name="Rectangle 3">
            <a:extLst>
              <a:ext uri="{FF2B5EF4-FFF2-40B4-BE49-F238E27FC236}">
                <a16:creationId xmlns:a16="http://schemas.microsoft.com/office/drawing/2014/main" id="{42283D2E-557C-472B-9148-8D743FE2066A}"/>
              </a:ext>
            </a:extLst>
          </p:cNvPr>
          <p:cNvSpPr/>
          <p:nvPr/>
        </p:nvSpPr>
        <p:spPr>
          <a:xfrm>
            <a:off x="6180007" y="1018956"/>
            <a:ext cx="308098" cy="1817805"/>
          </a:xfrm>
          <a:prstGeom prst="rect">
            <a:avLst/>
          </a:prstGeom>
        </p:spPr>
        <p:txBody>
          <a:bodyPr wrap="none">
            <a:spAutoFit/>
          </a:bodyPr>
          <a:lstStyle/>
          <a:p>
            <a:pPr algn="ctr"/>
            <a:r>
              <a:rPr lang="en-GB" sz="1246" b="1" dirty="0">
                <a:latin typeface="Comic Sans MS" panose="030F0702030302020204" pitchFamily="66" charset="0"/>
              </a:rPr>
              <a:t>S</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H</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E</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E</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P</a:t>
            </a:r>
          </a:p>
        </p:txBody>
      </p:sp>
      <p:sp>
        <p:nvSpPr>
          <p:cNvPr id="5" name="Rectangle 4">
            <a:extLst>
              <a:ext uri="{FF2B5EF4-FFF2-40B4-BE49-F238E27FC236}">
                <a16:creationId xmlns:a16="http://schemas.microsoft.com/office/drawing/2014/main" id="{AA62AFD0-EDCC-4DEA-B1B3-4C2571D7A28E}"/>
              </a:ext>
            </a:extLst>
          </p:cNvPr>
          <p:cNvSpPr/>
          <p:nvPr/>
        </p:nvSpPr>
        <p:spPr>
          <a:xfrm>
            <a:off x="3858198" y="4459548"/>
            <a:ext cx="4475602" cy="880626"/>
          </a:xfrm>
          <a:prstGeom prst="rect">
            <a:avLst/>
          </a:prstGeom>
        </p:spPr>
        <p:txBody>
          <a:bodyPr wrap="square">
            <a:spAutoFit/>
          </a:bodyPr>
          <a:lstStyle/>
          <a:p>
            <a:r>
              <a:rPr lang="en-GB" sz="1246" dirty="0">
                <a:latin typeface="Comic Sans MS" panose="030F0702030302020204" pitchFamily="66" charset="0"/>
              </a:rPr>
              <a:t>Lesson fourteen-</a:t>
            </a:r>
          </a:p>
          <a:p>
            <a:r>
              <a:rPr lang="en-GB" sz="969" dirty="0">
                <a:latin typeface="Comic Sans MS" panose="030F0702030302020204" pitchFamily="66" charset="0"/>
              </a:rPr>
              <a:t>True or false? Look over the statements, choose true or false and explain your reasoning</a:t>
            </a: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8D194879-B747-437F-8096-F779B4EFA504}"/>
              </a:ext>
            </a:extLst>
          </p:cNvPr>
          <p:cNvGraphicFramePr>
            <a:graphicFrameLocks noGrp="1"/>
          </p:cNvGraphicFramePr>
          <p:nvPr>
            <p:extLst/>
          </p:nvPr>
        </p:nvGraphicFramePr>
        <p:xfrm>
          <a:off x="3858197" y="5036573"/>
          <a:ext cx="4475603" cy="1688123"/>
        </p:xfrm>
        <a:graphic>
          <a:graphicData uri="http://schemas.openxmlformats.org/drawingml/2006/table">
            <a:tbl>
              <a:tblPr firstRow="1" bandRow="1">
                <a:tableStyleId>{5940675A-B579-460E-94D1-54222C63F5DA}</a:tableStyleId>
              </a:tblPr>
              <a:tblGrid>
                <a:gridCol w="1425394">
                  <a:extLst>
                    <a:ext uri="{9D8B030D-6E8A-4147-A177-3AD203B41FA5}">
                      <a16:colId xmlns:a16="http://schemas.microsoft.com/office/drawing/2014/main" val="2185191443"/>
                    </a:ext>
                  </a:extLst>
                </a:gridCol>
                <a:gridCol w="807379">
                  <a:extLst>
                    <a:ext uri="{9D8B030D-6E8A-4147-A177-3AD203B41FA5}">
                      <a16:colId xmlns:a16="http://schemas.microsoft.com/office/drawing/2014/main" val="3068721007"/>
                    </a:ext>
                  </a:extLst>
                </a:gridCol>
                <a:gridCol w="2242830">
                  <a:extLst>
                    <a:ext uri="{9D8B030D-6E8A-4147-A177-3AD203B41FA5}">
                      <a16:colId xmlns:a16="http://schemas.microsoft.com/office/drawing/2014/main" val="2758875533"/>
                    </a:ext>
                  </a:extLst>
                </a:gridCol>
              </a:tblGrid>
              <a:tr h="358726">
                <a:tc>
                  <a:txBody>
                    <a:bodyPr/>
                    <a:lstStyle/>
                    <a:p>
                      <a:r>
                        <a:rPr lang="en-GB" sz="1000" dirty="0">
                          <a:latin typeface="Comic Sans MS" panose="030F0702030302020204" pitchFamily="66" charset="0"/>
                        </a:rPr>
                        <a:t>statement</a:t>
                      </a:r>
                    </a:p>
                  </a:txBody>
                  <a:tcPr marL="63305" marR="63305" marT="31652" marB="31652"/>
                </a:tc>
                <a:tc>
                  <a:txBody>
                    <a:bodyPr/>
                    <a:lstStyle/>
                    <a:p>
                      <a:r>
                        <a:rPr lang="en-GB" sz="1000" dirty="0">
                          <a:latin typeface="Comic Sans MS" panose="030F0702030302020204" pitchFamily="66" charset="0"/>
                        </a:rPr>
                        <a:t>True or false</a:t>
                      </a:r>
                    </a:p>
                  </a:txBody>
                  <a:tcPr marL="63305" marR="63305" marT="31652" marB="31652"/>
                </a:tc>
                <a:tc>
                  <a:txBody>
                    <a:bodyPr/>
                    <a:lstStyle/>
                    <a:p>
                      <a:r>
                        <a:rPr lang="en-GB" sz="1000" dirty="0">
                          <a:latin typeface="Comic Sans MS" panose="030F0702030302020204" pitchFamily="66" charset="0"/>
                        </a:rPr>
                        <a:t>explanation</a:t>
                      </a:r>
                    </a:p>
                  </a:txBody>
                  <a:tcPr marL="63305" marR="63305" marT="31652" marB="31652"/>
                </a:tc>
                <a:extLst>
                  <a:ext uri="{0D108BD9-81ED-4DB2-BD59-A6C34878D82A}">
                    <a16:rowId xmlns:a16="http://schemas.microsoft.com/office/drawing/2014/main" val="490814209"/>
                  </a:ext>
                </a:extLst>
              </a:tr>
              <a:tr h="633046">
                <a:tc>
                  <a:txBody>
                    <a:bodyPr/>
                    <a:lstStyle/>
                    <a:p>
                      <a:r>
                        <a:rPr lang="en-GB" sz="1200" dirty="0">
                          <a:latin typeface="Comic Sans MS" panose="030F0702030302020204" pitchFamily="66" charset="0"/>
                        </a:rPr>
                        <a:t>Wealth and happiness are directly linked</a:t>
                      </a:r>
                    </a:p>
                  </a:txBody>
                  <a:tcPr marL="63305" marR="63305" marT="31652" marB="31652"/>
                </a:tc>
                <a:tc>
                  <a:txBody>
                    <a:bodyPr/>
                    <a:lstStyle/>
                    <a:p>
                      <a:endParaRPr lang="en-GB" sz="1200" dirty="0">
                        <a:latin typeface="Comic Sans MS" panose="030F0702030302020204" pitchFamily="66" charset="0"/>
                      </a:endParaRPr>
                    </a:p>
                  </a:txBody>
                  <a:tcPr marL="63305" marR="63305" marT="31652" marB="31652"/>
                </a:tc>
                <a:tc>
                  <a:txBody>
                    <a:bodyPr/>
                    <a:lstStyle/>
                    <a:p>
                      <a:endParaRPr lang="en-GB" sz="1200" dirty="0">
                        <a:latin typeface="Comic Sans MS" panose="030F0702030302020204" pitchFamily="66" charset="0"/>
                      </a:endParaRPr>
                    </a:p>
                  </a:txBody>
                  <a:tcPr marL="63305" marR="63305" marT="31652" marB="31652"/>
                </a:tc>
                <a:extLst>
                  <a:ext uri="{0D108BD9-81ED-4DB2-BD59-A6C34878D82A}">
                    <a16:rowId xmlns:a16="http://schemas.microsoft.com/office/drawing/2014/main" val="3998745772"/>
                  </a:ext>
                </a:extLst>
              </a:tr>
              <a:tr h="822960">
                <a:tc>
                  <a:txBody>
                    <a:bodyPr/>
                    <a:lstStyle/>
                    <a:p>
                      <a:r>
                        <a:rPr lang="en-GB" sz="1200" dirty="0">
                          <a:latin typeface="Comic Sans MS" panose="030F0702030302020204" pitchFamily="66" charset="0"/>
                        </a:rPr>
                        <a:t>The richest countries have the largest populations</a:t>
                      </a:r>
                    </a:p>
                  </a:txBody>
                  <a:tcPr marL="63305" marR="63305" marT="31652" marB="31652"/>
                </a:tc>
                <a:tc>
                  <a:txBody>
                    <a:bodyPr/>
                    <a:lstStyle/>
                    <a:p>
                      <a:endParaRPr lang="en-GB" sz="1200">
                        <a:latin typeface="Comic Sans MS" panose="030F0702030302020204" pitchFamily="66" charset="0"/>
                      </a:endParaRPr>
                    </a:p>
                  </a:txBody>
                  <a:tcPr marL="63305" marR="63305" marT="31652" marB="31652"/>
                </a:tc>
                <a:tc>
                  <a:txBody>
                    <a:bodyPr/>
                    <a:lstStyle/>
                    <a:p>
                      <a:endParaRPr lang="en-GB" sz="1200">
                        <a:latin typeface="Comic Sans MS" panose="030F0702030302020204" pitchFamily="66" charset="0"/>
                      </a:endParaRPr>
                    </a:p>
                  </a:txBody>
                  <a:tcPr marL="63305" marR="63305" marT="31652" marB="31652"/>
                </a:tc>
                <a:extLst>
                  <a:ext uri="{0D108BD9-81ED-4DB2-BD59-A6C34878D82A}">
                    <a16:rowId xmlns:a16="http://schemas.microsoft.com/office/drawing/2014/main" val="24450707"/>
                  </a:ext>
                </a:extLst>
              </a:tr>
              <a:tr h="633046">
                <a:tc>
                  <a:txBody>
                    <a:bodyPr/>
                    <a:lstStyle/>
                    <a:p>
                      <a:r>
                        <a:rPr lang="en-GB" sz="1200" dirty="0">
                          <a:latin typeface="Comic Sans MS" panose="030F0702030302020204" pitchFamily="66" charset="0"/>
                        </a:rPr>
                        <a:t>Smaller countries have fewer natural resources</a:t>
                      </a:r>
                    </a:p>
                  </a:txBody>
                  <a:tcPr marL="63305" marR="63305" marT="31652" marB="31652"/>
                </a:tc>
                <a:tc>
                  <a:txBody>
                    <a:bodyPr/>
                    <a:lstStyle/>
                    <a:p>
                      <a:endParaRPr lang="en-GB" sz="1200" dirty="0">
                        <a:latin typeface="Comic Sans MS" panose="030F0702030302020204" pitchFamily="66" charset="0"/>
                      </a:endParaRPr>
                    </a:p>
                  </a:txBody>
                  <a:tcPr marL="63305" marR="63305" marT="31652" marB="31652"/>
                </a:tc>
                <a:tc>
                  <a:txBody>
                    <a:bodyPr/>
                    <a:lstStyle/>
                    <a:p>
                      <a:endParaRPr lang="en-GB" sz="1200" dirty="0">
                        <a:latin typeface="Comic Sans MS" panose="030F0702030302020204" pitchFamily="66" charset="0"/>
                      </a:endParaRPr>
                    </a:p>
                  </a:txBody>
                  <a:tcPr marL="63305" marR="63305" marT="31652" marB="31652"/>
                </a:tc>
                <a:extLst>
                  <a:ext uri="{0D108BD9-81ED-4DB2-BD59-A6C34878D82A}">
                    <a16:rowId xmlns:a16="http://schemas.microsoft.com/office/drawing/2014/main" val="3755868123"/>
                  </a:ext>
                </a:extLst>
              </a:tr>
            </a:tbl>
          </a:graphicData>
        </a:graphic>
      </p:graphicFrame>
    </p:spTree>
    <p:extLst>
      <p:ext uri="{BB962C8B-B14F-4D97-AF65-F5344CB8AC3E}">
        <p14:creationId xmlns:p14="http://schemas.microsoft.com/office/powerpoint/2010/main" val="381018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40B1E-45C4-45F9-871F-E627F45492FF}"/>
              </a:ext>
            </a:extLst>
          </p:cNvPr>
          <p:cNvSpPr/>
          <p:nvPr/>
        </p:nvSpPr>
        <p:spPr>
          <a:xfrm>
            <a:off x="3858199" y="150095"/>
            <a:ext cx="4475602" cy="3926716"/>
          </a:xfrm>
          <a:prstGeom prst="rect">
            <a:avLst/>
          </a:prstGeom>
        </p:spPr>
        <p:txBody>
          <a:bodyPr wrap="square">
            <a:spAutoFit/>
          </a:bodyPr>
          <a:lstStyle/>
          <a:p>
            <a:r>
              <a:rPr lang="en-GB" sz="1246" dirty="0">
                <a:latin typeface="Comic Sans MS" panose="030F0702030302020204" pitchFamily="66" charset="0"/>
              </a:rPr>
              <a:t>Lesson Fifteen-</a:t>
            </a:r>
          </a:p>
          <a:p>
            <a:r>
              <a:rPr lang="en-GB" sz="1246" dirty="0">
                <a:latin typeface="Comic Sans MS" panose="030F0702030302020204" pitchFamily="66" charset="0"/>
              </a:rPr>
              <a:t>For LICs (Low Income Countries) they tend to experience rapid population growth especially in cities. What problems could this cause?</a:t>
            </a:r>
          </a:p>
          <a:p>
            <a:r>
              <a:rPr lang="en-GB" sz="1246" dirty="0">
                <a:latin typeface="Comic Sans MS" panose="030F0702030302020204" pitchFamily="66" charset="0"/>
              </a:rPr>
              <a:t>Environmental _________________________________</a:t>
            </a:r>
          </a:p>
          <a:p>
            <a:r>
              <a:rPr lang="en-GB" sz="1246" dirty="0">
                <a:latin typeface="Comic Sans MS" panose="030F0702030302020204" pitchFamily="66" charset="0"/>
              </a:rPr>
              <a:t>_________________________________________________________________________________________________________________________________</a:t>
            </a:r>
          </a:p>
          <a:p>
            <a:endParaRPr lang="en-GB" sz="1246" dirty="0">
              <a:latin typeface="Comic Sans MS" panose="030F0702030302020204" pitchFamily="66" charset="0"/>
            </a:endParaRPr>
          </a:p>
          <a:p>
            <a:r>
              <a:rPr lang="en-GB" sz="1246" dirty="0">
                <a:latin typeface="Comic Sans MS" panose="030F0702030302020204" pitchFamily="66" charset="0"/>
              </a:rPr>
              <a:t>Economic ____________________________________</a:t>
            </a:r>
          </a:p>
          <a:p>
            <a:r>
              <a:rPr lang="en-GB" sz="1246" dirty="0">
                <a:latin typeface="Comic Sans MS" panose="030F0702030302020204" pitchFamily="66" charset="0"/>
              </a:rPr>
              <a:t>_________________________________________________________________________________________________________________________________</a:t>
            </a:r>
          </a:p>
          <a:p>
            <a:endParaRPr lang="en-GB" sz="1246" dirty="0">
              <a:latin typeface="Comic Sans MS" panose="030F0702030302020204" pitchFamily="66" charset="0"/>
            </a:endParaRPr>
          </a:p>
          <a:p>
            <a:r>
              <a:rPr lang="en-GB" sz="1246" dirty="0">
                <a:latin typeface="Comic Sans MS" panose="030F0702030302020204" pitchFamily="66" charset="0"/>
              </a:rPr>
              <a:t>Social _______________________________________</a:t>
            </a:r>
          </a:p>
          <a:p>
            <a:r>
              <a:rPr lang="en-GB" sz="1246" dirty="0">
                <a:latin typeface="Comic Sans MS" panose="030F0702030302020204" pitchFamily="66" charset="0"/>
              </a:rPr>
              <a:t>_________________________________________________________________________________________________________________________________</a:t>
            </a:r>
          </a:p>
        </p:txBody>
      </p:sp>
      <p:sp>
        <p:nvSpPr>
          <p:cNvPr id="3" name="Rectangle 2">
            <a:extLst>
              <a:ext uri="{FF2B5EF4-FFF2-40B4-BE49-F238E27FC236}">
                <a16:creationId xmlns:a16="http://schemas.microsoft.com/office/drawing/2014/main" id="{4EB1DA83-C678-4C06-9CA5-C09184C64FA4}"/>
              </a:ext>
            </a:extLst>
          </p:cNvPr>
          <p:cNvSpPr/>
          <p:nvPr/>
        </p:nvSpPr>
        <p:spPr>
          <a:xfrm>
            <a:off x="3858198" y="3783042"/>
            <a:ext cx="4475602" cy="965777"/>
          </a:xfrm>
          <a:prstGeom prst="rect">
            <a:avLst/>
          </a:prstGeom>
        </p:spPr>
        <p:txBody>
          <a:bodyPr wrap="square">
            <a:spAutoFit/>
          </a:bodyPr>
          <a:lstStyle/>
          <a:p>
            <a:r>
              <a:rPr lang="en-GB" sz="1246" dirty="0">
                <a:latin typeface="Comic Sans MS" panose="030F0702030302020204" pitchFamily="66" charset="0"/>
              </a:rPr>
              <a:t>Lesson Sixteen-</a:t>
            </a:r>
          </a:p>
          <a:p>
            <a:r>
              <a:rPr lang="en-GB" sz="1246" dirty="0">
                <a:latin typeface="Comic Sans MS" panose="030F0702030302020204" pitchFamily="66" charset="0"/>
              </a:rPr>
              <a:t>Complete the cryptogram then follow those instructions</a:t>
            </a:r>
          </a:p>
          <a:p>
            <a:endParaRPr lang="en-GB" sz="1246"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pic>
        <p:nvPicPr>
          <p:cNvPr id="7170" name="Picture 2" descr="http://puzzlemaker.discoveryeducation.com/puzzles/32799cdoop.png">
            <a:extLst>
              <a:ext uri="{FF2B5EF4-FFF2-40B4-BE49-F238E27FC236}">
                <a16:creationId xmlns:a16="http://schemas.microsoft.com/office/drawing/2014/main" id="{D55FB588-5300-483F-9A0E-FDFA15810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608" y="4251808"/>
            <a:ext cx="4352192" cy="184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1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084EBE-B33B-4958-929D-5B1D4B565EA9}"/>
              </a:ext>
            </a:extLst>
          </p:cNvPr>
          <p:cNvSpPr/>
          <p:nvPr/>
        </p:nvSpPr>
        <p:spPr>
          <a:xfrm>
            <a:off x="3832761" y="0"/>
            <a:ext cx="4475602" cy="433196"/>
          </a:xfrm>
          <a:prstGeom prst="rect">
            <a:avLst/>
          </a:prstGeom>
        </p:spPr>
        <p:txBody>
          <a:bodyPr wrap="square">
            <a:spAutoFit/>
          </a:bodyPr>
          <a:lstStyle/>
          <a:p>
            <a:r>
              <a:rPr lang="en-GB" sz="1246" dirty="0">
                <a:latin typeface="Comic Sans MS" panose="030F0702030302020204" pitchFamily="66" charset="0"/>
              </a:rPr>
              <a:t>Lesson Seventeen-</a:t>
            </a:r>
          </a:p>
          <a:p>
            <a:endParaRPr lang="en-GB" sz="969" dirty="0">
              <a:latin typeface="Comic Sans MS" panose="030F0702030302020204" pitchFamily="66" charset="0"/>
            </a:endParaRPr>
          </a:p>
        </p:txBody>
      </p:sp>
      <p:pic>
        <p:nvPicPr>
          <p:cNvPr id="3" name="Picture 2">
            <a:extLst>
              <a:ext uri="{FF2B5EF4-FFF2-40B4-BE49-F238E27FC236}">
                <a16:creationId xmlns:a16="http://schemas.microsoft.com/office/drawing/2014/main" id="{BAC52BB3-4499-4233-AD15-6BD885DABDB7}"/>
              </a:ext>
            </a:extLst>
          </p:cNvPr>
          <p:cNvPicPr>
            <a:picLocks noChangeAspect="1"/>
          </p:cNvPicPr>
          <p:nvPr/>
        </p:nvPicPr>
        <p:blipFill>
          <a:blip r:embed="rId2"/>
          <a:stretch>
            <a:fillRect/>
          </a:stretch>
        </p:blipFill>
        <p:spPr>
          <a:xfrm>
            <a:off x="3781884" y="250738"/>
            <a:ext cx="4424729" cy="3382840"/>
          </a:xfrm>
          <a:prstGeom prst="rect">
            <a:avLst/>
          </a:prstGeom>
        </p:spPr>
      </p:pic>
      <p:pic>
        <p:nvPicPr>
          <p:cNvPr id="4" name="Picture 3">
            <a:extLst>
              <a:ext uri="{FF2B5EF4-FFF2-40B4-BE49-F238E27FC236}">
                <a16:creationId xmlns:a16="http://schemas.microsoft.com/office/drawing/2014/main" id="{2BB8FB13-7BBB-43B8-A72F-EB33234D74FD}"/>
              </a:ext>
            </a:extLst>
          </p:cNvPr>
          <p:cNvPicPr>
            <a:picLocks noChangeAspect="1"/>
          </p:cNvPicPr>
          <p:nvPr/>
        </p:nvPicPr>
        <p:blipFill rotWithShape="1">
          <a:blip r:embed="rId3"/>
          <a:srcRect b="32293"/>
          <a:stretch/>
        </p:blipFill>
        <p:spPr>
          <a:xfrm>
            <a:off x="3696639" y="3479472"/>
            <a:ext cx="4747845" cy="2492265"/>
          </a:xfrm>
          <a:prstGeom prst="rect">
            <a:avLst/>
          </a:prstGeom>
        </p:spPr>
      </p:pic>
      <p:pic>
        <p:nvPicPr>
          <p:cNvPr id="5" name="Picture 4">
            <a:extLst>
              <a:ext uri="{FF2B5EF4-FFF2-40B4-BE49-F238E27FC236}">
                <a16:creationId xmlns:a16="http://schemas.microsoft.com/office/drawing/2014/main" id="{154C1FBD-7B2D-4797-8CDF-5473C5D61BE8}"/>
              </a:ext>
            </a:extLst>
          </p:cNvPr>
          <p:cNvPicPr>
            <a:picLocks noChangeAspect="1"/>
          </p:cNvPicPr>
          <p:nvPr/>
        </p:nvPicPr>
        <p:blipFill rotWithShape="1">
          <a:blip r:embed="rId3"/>
          <a:srcRect t="18980" b="31455"/>
          <a:stretch/>
        </p:blipFill>
        <p:spPr>
          <a:xfrm>
            <a:off x="3722077" y="4122630"/>
            <a:ext cx="4747846" cy="1824489"/>
          </a:xfrm>
          <a:prstGeom prst="rect">
            <a:avLst/>
          </a:prstGeom>
        </p:spPr>
      </p:pic>
      <p:pic>
        <p:nvPicPr>
          <p:cNvPr id="7" name="Picture 6">
            <a:extLst>
              <a:ext uri="{FF2B5EF4-FFF2-40B4-BE49-F238E27FC236}">
                <a16:creationId xmlns:a16="http://schemas.microsoft.com/office/drawing/2014/main" id="{28ED3735-31AC-4212-84E5-3B4E7B9B1E08}"/>
              </a:ext>
            </a:extLst>
          </p:cNvPr>
          <p:cNvPicPr>
            <a:picLocks noChangeAspect="1"/>
          </p:cNvPicPr>
          <p:nvPr/>
        </p:nvPicPr>
        <p:blipFill rotWithShape="1">
          <a:blip r:embed="rId3"/>
          <a:srcRect t="71910" b="741"/>
          <a:stretch/>
        </p:blipFill>
        <p:spPr>
          <a:xfrm>
            <a:off x="3747514" y="5851281"/>
            <a:ext cx="4747846" cy="1006719"/>
          </a:xfrm>
          <a:prstGeom prst="rect">
            <a:avLst/>
          </a:prstGeom>
        </p:spPr>
      </p:pic>
    </p:spTree>
    <p:extLst>
      <p:ext uri="{BB962C8B-B14F-4D97-AF65-F5344CB8AC3E}">
        <p14:creationId xmlns:p14="http://schemas.microsoft.com/office/powerpoint/2010/main" val="276848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4FC6C9-B4DF-4847-83D0-937DAB57EB18}"/>
              </a:ext>
            </a:extLst>
          </p:cNvPr>
          <p:cNvSpPr txBox="1"/>
          <p:nvPr/>
        </p:nvSpPr>
        <p:spPr>
          <a:xfrm>
            <a:off x="4152900" y="112271"/>
            <a:ext cx="3754315" cy="1157946"/>
          </a:xfrm>
          <a:prstGeom prst="rect">
            <a:avLst/>
          </a:prstGeom>
          <a:noFill/>
        </p:spPr>
        <p:txBody>
          <a:bodyPr wrap="square" rtlCol="0">
            <a:spAutoFit/>
          </a:bodyPr>
          <a:lstStyle/>
          <a:p>
            <a:pPr algn="ctr"/>
            <a:r>
              <a:rPr lang="en-GB" sz="1385" b="1" dirty="0">
                <a:latin typeface="Comic Sans MS" panose="030F0702030302020204" pitchFamily="66" charset="0"/>
              </a:rPr>
              <a:t>KS4- Booklet 1</a:t>
            </a:r>
          </a:p>
          <a:p>
            <a:pPr algn="ctr"/>
            <a:r>
              <a:rPr lang="en-GB" sz="1108" dirty="0">
                <a:latin typeface="Comic Sans MS" panose="030F0702030302020204" pitchFamily="66" charset="0"/>
              </a:rPr>
              <a:t>Geography Starter</a:t>
            </a:r>
          </a:p>
          <a:p>
            <a:pPr algn="ctr"/>
            <a:endParaRPr lang="en-GB" sz="1108" dirty="0">
              <a:latin typeface="Comic Sans MS" panose="030F0702030302020204" pitchFamily="66" charset="0"/>
            </a:endParaRPr>
          </a:p>
          <a:p>
            <a:pPr algn="ctr"/>
            <a:r>
              <a:rPr lang="en-GB" sz="1108" dirty="0">
                <a:latin typeface="Comic Sans MS" panose="030F0702030302020204" pitchFamily="66" charset="0"/>
              </a:rPr>
              <a:t>Name _________________________</a:t>
            </a:r>
          </a:p>
          <a:p>
            <a:pPr algn="ctr"/>
            <a:endParaRPr lang="en-GB" sz="1108" dirty="0">
              <a:latin typeface="Comic Sans MS" panose="030F0702030302020204" pitchFamily="66" charset="0"/>
            </a:endParaRPr>
          </a:p>
          <a:p>
            <a:pPr algn="ctr"/>
            <a:r>
              <a:rPr lang="en-GB" sz="1108" dirty="0">
                <a:latin typeface="Comic Sans MS" panose="030F0702030302020204" pitchFamily="66" charset="0"/>
              </a:rPr>
              <a:t>Teacher _____________________________</a:t>
            </a:r>
            <a:endParaRPr lang="en-GB" sz="1108" dirty="0"/>
          </a:p>
        </p:txBody>
      </p:sp>
      <p:sp>
        <p:nvSpPr>
          <p:cNvPr id="8" name="TextBox 7">
            <a:extLst>
              <a:ext uri="{FF2B5EF4-FFF2-40B4-BE49-F238E27FC236}">
                <a16:creationId xmlns:a16="http://schemas.microsoft.com/office/drawing/2014/main" id="{7CB2D624-2E11-4D31-B13C-B94F86296FA0}"/>
              </a:ext>
            </a:extLst>
          </p:cNvPr>
          <p:cNvSpPr txBox="1"/>
          <p:nvPr/>
        </p:nvSpPr>
        <p:spPr>
          <a:xfrm>
            <a:off x="3771026" y="1148181"/>
            <a:ext cx="4430140" cy="710259"/>
          </a:xfrm>
          <a:prstGeom prst="rect">
            <a:avLst/>
          </a:prstGeom>
          <a:noFill/>
        </p:spPr>
        <p:txBody>
          <a:bodyPr wrap="square" rtlCol="0">
            <a:spAutoFit/>
          </a:bodyPr>
          <a:lstStyle/>
          <a:p>
            <a:r>
              <a:rPr lang="en-GB" sz="1108" b="1" dirty="0">
                <a:latin typeface="Comic Sans MS" panose="030F0702030302020204" pitchFamily="66" charset="0"/>
              </a:rPr>
              <a:t>Instructions-</a:t>
            </a:r>
          </a:p>
          <a:p>
            <a:r>
              <a:rPr lang="en-GB" sz="969" dirty="0">
                <a:latin typeface="Comic Sans MS" panose="030F0702030302020204" pitchFamily="66" charset="0"/>
              </a:rPr>
              <a:t> For each lesson there is one starter activity printed here. Do not complete more than one activity per lesson. You may begin the activity as soon as you can.</a:t>
            </a:r>
            <a:endParaRPr lang="en-GB" sz="969" dirty="0"/>
          </a:p>
        </p:txBody>
      </p:sp>
      <p:sp>
        <p:nvSpPr>
          <p:cNvPr id="10" name="TextBox 9">
            <a:extLst>
              <a:ext uri="{FF2B5EF4-FFF2-40B4-BE49-F238E27FC236}">
                <a16:creationId xmlns:a16="http://schemas.microsoft.com/office/drawing/2014/main" id="{653F774A-6DF6-4FDF-B1E7-8DEF2D57A915}"/>
              </a:ext>
            </a:extLst>
          </p:cNvPr>
          <p:cNvSpPr txBox="1"/>
          <p:nvPr/>
        </p:nvSpPr>
        <p:spPr>
          <a:xfrm>
            <a:off x="3740541" y="1790986"/>
            <a:ext cx="4166675" cy="561116"/>
          </a:xfrm>
          <a:prstGeom prst="rect">
            <a:avLst/>
          </a:prstGeom>
          <a:noFill/>
        </p:spPr>
        <p:txBody>
          <a:bodyPr wrap="square" rtlCol="0">
            <a:spAutoFit/>
          </a:bodyPr>
          <a:lstStyle/>
          <a:p>
            <a:r>
              <a:rPr lang="en-GB" sz="1108" b="1" dirty="0">
                <a:latin typeface="Comic Sans MS" panose="030F0702030302020204" pitchFamily="66" charset="0"/>
              </a:rPr>
              <a:t>Lesson One-</a:t>
            </a:r>
          </a:p>
          <a:p>
            <a:r>
              <a:rPr lang="en-GB" sz="969" dirty="0">
                <a:latin typeface="Comic Sans MS" panose="030F0702030302020204" pitchFamily="66" charset="0"/>
              </a:rPr>
              <a:t>S.H.E.E.P analysis- think of as many ideas as possible linked to the picture</a:t>
            </a:r>
            <a:endParaRPr lang="en-GB" sz="831" dirty="0"/>
          </a:p>
        </p:txBody>
      </p:sp>
      <p:pic>
        <p:nvPicPr>
          <p:cNvPr id="2" name="Picture 2" descr="Residents pile up sandbags during flooding in Tewkesbury, Gloucestershire">
            <a:extLst>
              <a:ext uri="{FF2B5EF4-FFF2-40B4-BE49-F238E27FC236}">
                <a16:creationId xmlns:a16="http://schemas.microsoft.com/office/drawing/2014/main" id="{F15A4202-9707-4659-92D3-7FFEAAABF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500" y="2188359"/>
            <a:ext cx="2929191" cy="1757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2EA874-F08B-46CF-9E1E-49620582D3DD}"/>
              </a:ext>
            </a:extLst>
          </p:cNvPr>
          <p:cNvSpPr txBox="1"/>
          <p:nvPr/>
        </p:nvSpPr>
        <p:spPr>
          <a:xfrm>
            <a:off x="3902758" y="3963658"/>
            <a:ext cx="4166675" cy="1285545"/>
          </a:xfrm>
          <a:prstGeom prst="rect">
            <a:avLst/>
          </a:prstGeom>
          <a:noFill/>
        </p:spPr>
        <p:txBody>
          <a:bodyPr wrap="square" rtlCol="0">
            <a:spAutoFit/>
          </a:bodyPr>
          <a:lstStyle/>
          <a:p>
            <a:r>
              <a:rPr lang="en-GB" sz="969" b="1" dirty="0">
                <a:latin typeface="Comic Sans MS" panose="030F0702030302020204" pitchFamily="66" charset="0"/>
              </a:rPr>
              <a:t>Social- </a:t>
            </a:r>
            <a:r>
              <a:rPr lang="en-GB" sz="969" dirty="0">
                <a:latin typeface="Comic Sans MS" panose="030F0702030302020204" pitchFamily="66" charset="0"/>
              </a:rPr>
              <a:t>lifestyle, health, education, happiness</a:t>
            </a:r>
          </a:p>
          <a:p>
            <a:r>
              <a:rPr lang="en-GB" sz="969" b="1" dirty="0">
                <a:latin typeface="Comic Sans MS" panose="030F0702030302020204" pitchFamily="66" charset="0"/>
              </a:rPr>
              <a:t>Hi Tech- </a:t>
            </a:r>
            <a:r>
              <a:rPr lang="en-GB" sz="969" dirty="0">
                <a:latin typeface="Comic Sans MS" panose="030F0702030302020204" pitchFamily="66" charset="0"/>
              </a:rPr>
              <a:t>possible solutions, predictions</a:t>
            </a:r>
          </a:p>
          <a:p>
            <a:r>
              <a:rPr lang="en-GB" sz="969" b="1" dirty="0">
                <a:latin typeface="Comic Sans MS" panose="030F0702030302020204" pitchFamily="66" charset="0"/>
              </a:rPr>
              <a:t>Economic-</a:t>
            </a:r>
            <a:r>
              <a:rPr lang="en-GB" sz="969" dirty="0">
                <a:latin typeface="Comic Sans MS" panose="030F0702030302020204" pitchFamily="66" charset="0"/>
              </a:rPr>
              <a:t> costs, jobs, impact on businesses</a:t>
            </a:r>
          </a:p>
          <a:p>
            <a:r>
              <a:rPr lang="en-GB" sz="969" b="1" dirty="0">
                <a:latin typeface="Comic Sans MS" panose="030F0702030302020204" pitchFamily="66" charset="0"/>
              </a:rPr>
              <a:t>Environmental</a:t>
            </a:r>
            <a:r>
              <a:rPr lang="en-GB" sz="969" dirty="0">
                <a:latin typeface="Comic Sans MS" panose="030F0702030302020204" pitchFamily="66" charset="0"/>
              </a:rPr>
              <a:t>- habitats, pollution, changes to aesthetics of area</a:t>
            </a:r>
            <a:endParaRPr lang="en-GB" sz="969" b="1" dirty="0">
              <a:latin typeface="Comic Sans MS" panose="030F0702030302020204" pitchFamily="66" charset="0"/>
            </a:endParaRPr>
          </a:p>
          <a:p>
            <a:r>
              <a:rPr lang="en-GB" sz="969" b="1" dirty="0">
                <a:latin typeface="Comic Sans MS" panose="030F0702030302020204" pitchFamily="66" charset="0"/>
              </a:rPr>
              <a:t>Political</a:t>
            </a:r>
            <a:r>
              <a:rPr lang="en-GB" sz="969" dirty="0">
                <a:latin typeface="Comic Sans MS" panose="030F0702030302020204" pitchFamily="66" charset="0"/>
              </a:rPr>
              <a:t>- how is this managed? Locally or national government. Would there be conflict here?</a:t>
            </a:r>
          </a:p>
          <a:p>
            <a:endParaRPr lang="en-GB" sz="1108" dirty="0">
              <a:latin typeface="Comic Sans MS" panose="030F0702030302020204" pitchFamily="66" charset="0"/>
            </a:endParaRPr>
          </a:p>
          <a:p>
            <a:endParaRPr lang="en-GB" sz="831" dirty="0"/>
          </a:p>
        </p:txBody>
      </p:sp>
      <p:sp>
        <p:nvSpPr>
          <p:cNvPr id="4" name="Rectangle 3">
            <a:extLst>
              <a:ext uri="{FF2B5EF4-FFF2-40B4-BE49-F238E27FC236}">
                <a16:creationId xmlns:a16="http://schemas.microsoft.com/office/drawing/2014/main" id="{51147770-DC9E-4415-87F8-E108B65A0D89}"/>
              </a:ext>
            </a:extLst>
          </p:cNvPr>
          <p:cNvSpPr/>
          <p:nvPr/>
        </p:nvSpPr>
        <p:spPr>
          <a:xfrm>
            <a:off x="5813856" y="4982900"/>
            <a:ext cx="308098" cy="1817805"/>
          </a:xfrm>
          <a:prstGeom prst="rect">
            <a:avLst/>
          </a:prstGeom>
        </p:spPr>
        <p:txBody>
          <a:bodyPr wrap="none">
            <a:spAutoFit/>
          </a:bodyPr>
          <a:lstStyle/>
          <a:p>
            <a:pPr algn="ctr"/>
            <a:r>
              <a:rPr lang="en-GB" sz="1246" b="1" dirty="0">
                <a:latin typeface="Comic Sans MS" panose="030F0702030302020204" pitchFamily="66" charset="0"/>
              </a:rPr>
              <a:t>S</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H</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E</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E</a:t>
            </a:r>
          </a:p>
          <a:p>
            <a:pPr algn="ctr"/>
            <a:endParaRPr lang="en-GB" sz="1246" b="1" dirty="0">
              <a:latin typeface="Comic Sans MS" panose="030F0702030302020204" pitchFamily="66" charset="0"/>
            </a:endParaRPr>
          </a:p>
          <a:p>
            <a:pPr algn="ctr"/>
            <a:r>
              <a:rPr lang="en-GB" sz="1246" b="1" dirty="0">
                <a:latin typeface="Comic Sans MS" panose="030F0702030302020204" pitchFamily="66" charset="0"/>
              </a:rPr>
              <a:t>P</a:t>
            </a:r>
          </a:p>
        </p:txBody>
      </p:sp>
      <p:sp>
        <p:nvSpPr>
          <p:cNvPr id="5" name="Speech Bubble: Rectangle with Corners Rounded 4">
            <a:extLst>
              <a:ext uri="{FF2B5EF4-FFF2-40B4-BE49-F238E27FC236}">
                <a16:creationId xmlns:a16="http://schemas.microsoft.com/office/drawing/2014/main" id="{68DABEA8-1858-4065-97A9-624C2AC95B1C}"/>
              </a:ext>
            </a:extLst>
          </p:cNvPr>
          <p:cNvSpPr/>
          <p:nvPr/>
        </p:nvSpPr>
        <p:spPr>
          <a:xfrm>
            <a:off x="331304" y="1790985"/>
            <a:ext cx="3114929" cy="2515971"/>
          </a:xfrm>
          <a:prstGeom prst="wedgeRoundRectCallout">
            <a:avLst>
              <a:gd name="adj1" fmla="val 84251"/>
              <a:gd name="adj2" fmla="val 98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Analysing photographs-Exam skills</a:t>
            </a:r>
          </a:p>
        </p:txBody>
      </p:sp>
    </p:spTree>
    <p:extLst>
      <p:ext uri="{BB962C8B-B14F-4D97-AF65-F5344CB8AC3E}">
        <p14:creationId xmlns:p14="http://schemas.microsoft.com/office/powerpoint/2010/main" val="350607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26A3F-ACFC-4887-B573-5698BFB779EB}"/>
              </a:ext>
            </a:extLst>
          </p:cNvPr>
          <p:cNvSpPr txBox="1"/>
          <p:nvPr/>
        </p:nvSpPr>
        <p:spPr>
          <a:xfrm>
            <a:off x="3886628" y="110979"/>
            <a:ext cx="4166675" cy="603820"/>
          </a:xfrm>
          <a:prstGeom prst="rect">
            <a:avLst/>
          </a:prstGeom>
          <a:noFill/>
        </p:spPr>
        <p:txBody>
          <a:bodyPr wrap="square" rtlCol="0">
            <a:spAutoFit/>
          </a:bodyPr>
          <a:lstStyle/>
          <a:p>
            <a:r>
              <a:rPr lang="en-GB" sz="1108" b="1" dirty="0">
                <a:latin typeface="Comic Sans MS" panose="030F0702030302020204" pitchFamily="66" charset="0"/>
              </a:rPr>
              <a:t>Lesson Two-</a:t>
            </a:r>
          </a:p>
          <a:p>
            <a:r>
              <a:rPr lang="en-GB" sz="1108" dirty="0">
                <a:latin typeface="Comic Sans MS" panose="030F0702030302020204" pitchFamily="66" charset="0"/>
              </a:rPr>
              <a:t>An example of a fieldwork question based on “unseen” fieldwork</a:t>
            </a:r>
          </a:p>
        </p:txBody>
      </p:sp>
      <p:pic>
        <p:nvPicPr>
          <p:cNvPr id="3" name="Picture 2">
            <a:extLst>
              <a:ext uri="{FF2B5EF4-FFF2-40B4-BE49-F238E27FC236}">
                <a16:creationId xmlns:a16="http://schemas.microsoft.com/office/drawing/2014/main" id="{7A8A278F-DB96-4278-9CED-66F40FBE7C8F}"/>
              </a:ext>
            </a:extLst>
          </p:cNvPr>
          <p:cNvPicPr>
            <a:picLocks noChangeAspect="1"/>
          </p:cNvPicPr>
          <p:nvPr/>
        </p:nvPicPr>
        <p:blipFill>
          <a:blip r:embed="rId2"/>
          <a:stretch>
            <a:fillRect/>
          </a:stretch>
        </p:blipFill>
        <p:spPr>
          <a:xfrm>
            <a:off x="4138697" y="686285"/>
            <a:ext cx="3349869" cy="3389435"/>
          </a:xfrm>
          <a:prstGeom prst="rect">
            <a:avLst/>
          </a:prstGeom>
        </p:spPr>
      </p:pic>
      <p:pic>
        <p:nvPicPr>
          <p:cNvPr id="4" name="Picture 3">
            <a:extLst>
              <a:ext uri="{FF2B5EF4-FFF2-40B4-BE49-F238E27FC236}">
                <a16:creationId xmlns:a16="http://schemas.microsoft.com/office/drawing/2014/main" id="{10E6844F-97BA-48D2-80E1-455F33C04F81}"/>
              </a:ext>
            </a:extLst>
          </p:cNvPr>
          <p:cNvPicPr>
            <a:picLocks noChangeAspect="1"/>
          </p:cNvPicPr>
          <p:nvPr/>
        </p:nvPicPr>
        <p:blipFill>
          <a:blip r:embed="rId3"/>
          <a:stretch>
            <a:fillRect/>
          </a:stretch>
        </p:blipFill>
        <p:spPr>
          <a:xfrm>
            <a:off x="3763940" y="4200018"/>
            <a:ext cx="4497416" cy="2657982"/>
          </a:xfrm>
          <a:prstGeom prst="rect">
            <a:avLst/>
          </a:prstGeom>
        </p:spPr>
      </p:pic>
      <p:sp>
        <p:nvSpPr>
          <p:cNvPr id="5" name="Speech Bubble: Rectangle with Corners Rounded 4">
            <a:extLst>
              <a:ext uri="{FF2B5EF4-FFF2-40B4-BE49-F238E27FC236}">
                <a16:creationId xmlns:a16="http://schemas.microsoft.com/office/drawing/2014/main" id="{E022874E-D096-4FDF-93CE-AE5BA66186EB}"/>
              </a:ext>
            </a:extLst>
          </p:cNvPr>
          <p:cNvSpPr/>
          <p:nvPr/>
        </p:nvSpPr>
        <p:spPr>
          <a:xfrm>
            <a:off x="8362122" y="913029"/>
            <a:ext cx="3114929" cy="2515971"/>
          </a:xfrm>
          <a:prstGeom prst="wedgeRoundRectCallout">
            <a:avLst>
              <a:gd name="adj1" fmla="val -51465"/>
              <a:gd name="adj2" fmla="val 1328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Paper 3 link</a:t>
            </a:r>
          </a:p>
        </p:txBody>
      </p:sp>
    </p:spTree>
    <p:extLst>
      <p:ext uri="{BB962C8B-B14F-4D97-AF65-F5344CB8AC3E}">
        <p14:creationId xmlns:p14="http://schemas.microsoft.com/office/powerpoint/2010/main" val="109557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6B996-ED19-41D7-BAA3-40705F6DA333}"/>
              </a:ext>
            </a:extLst>
          </p:cNvPr>
          <p:cNvSpPr txBox="1"/>
          <p:nvPr/>
        </p:nvSpPr>
        <p:spPr>
          <a:xfrm>
            <a:off x="3886628" y="110980"/>
            <a:ext cx="4166675" cy="1456296"/>
          </a:xfrm>
          <a:prstGeom prst="rect">
            <a:avLst/>
          </a:prstGeom>
          <a:noFill/>
        </p:spPr>
        <p:txBody>
          <a:bodyPr wrap="square" rtlCol="0">
            <a:spAutoFit/>
          </a:bodyPr>
          <a:lstStyle/>
          <a:p>
            <a:r>
              <a:rPr lang="en-GB" sz="1108" b="1" dirty="0">
                <a:latin typeface="Comic Sans MS" panose="030F0702030302020204" pitchFamily="66" charset="0"/>
              </a:rPr>
              <a:t>Lesson Three-</a:t>
            </a:r>
          </a:p>
          <a:p>
            <a:r>
              <a:rPr lang="en-GB" sz="1108" dirty="0">
                <a:latin typeface="Comic Sans MS" panose="030F0702030302020204" pitchFamily="66" charset="0"/>
              </a:rPr>
              <a:t>Infrastructure is a key term that you could already remember. The infrastructure in an area is the network of transport, communications, power and water. The infrastructure can be referred to in topics from Paper 1, 2 and 3. Compare the infrastructure in the two pictures. Add labels. Even if you can’t see evidence what can you infer (guess) from the pictures?</a:t>
            </a:r>
          </a:p>
        </p:txBody>
      </p:sp>
      <p:pic>
        <p:nvPicPr>
          <p:cNvPr id="5" name="Picture 4">
            <a:extLst>
              <a:ext uri="{FF2B5EF4-FFF2-40B4-BE49-F238E27FC236}">
                <a16:creationId xmlns:a16="http://schemas.microsoft.com/office/drawing/2014/main" id="{C5F7AF78-8E02-4198-A84C-5F86D3AE6F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Effect>
                      <a14:brightnessContrast bright="40000" contrast="-40000"/>
                    </a14:imgEffect>
                  </a14:imgLayer>
                </a14:imgProps>
              </a:ext>
            </a:extLst>
          </a:blip>
          <a:stretch>
            <a:fillRect/>
          </a:stretch>
        </p:blipFill>
        <p:spPr>
          <a:xfrm>
            <a:off x="4890778" y="1974578"/>
            <a:ext cx="2308758" cy="1474550"/>
          </a:xfrm>
          <a:prstGeom prst="rect">
            <a:avLst/>
          </a:prstGeom>
        </p:spPr>
      </p:pic>
      <p:pic>
        <p:nvPicPr>
          <p:cNvPr id="6" name="Picture 5">
            <a:extLst>
              <a:ext uri="{FF2B5EF4-FFF2-40B4-BE49-F238E27FC236}">
                <a16:creationId xmlns:a16="http://schemas.microsoft.com/office/drawing/2014/main" id="{2D1DCCCD-6A4F-47B9-996C-7B751A6CF54C}"/>
              </a:ext>
            </a:extLst>
          </p:cNvPr>
          <p:cNvPicPr>
            <a:picLocks noChangeAspect="1"/>
          </p:cNvPicPr>
          <p:nvPr/>
        </p:nvPicPr>
        <p:blipFill>
          <a:blip r:embed="rId5"/>
          <a:stretch>
            <a:fillRect/>
          </a:stretch>
        </p:blipFill>
        <p:spPr>
          <a:xfrm>
            <a:off x="4969908" y="4489455"/>
            <a:ext cx="2150497" cy="1728651"/>
          </a:xfrm>
          <a:prstGeom prst="rect">
            <a:avLst/>
          </a:prstGeom>
        </p:spPr>
      </p:pic>
      <p:sp>
        <p:nvSpPr>
          <p:cNvPr id="7" name="Speech Bubble: Rectangle with Corners Rounded 6">
            <a:extLst>
              <a:ext uri="{FF2B5EF4-FFF2-40B4-BE49-F238E27FC236}">
                <a16:creationId xmlns:a16="http://schemas.microsoft.com/office/drawing/2014/main" id="{78488D1F-DBDB-454F-8071-77B0CB8C8528}"/>
              </a:ext>
            </a:extLst>
          </p:cNvPr>
          <p:cNvSpPr/>
          <p:nvPr/>
        </p:nvSpPr>
        <p:spPr>
          <a:xfrm>
            <a:off x="331304" y="1790985"/>
            <a:ext cx="3114929" cy="2515971"/>
          </a:xfrm>
          <a:prstGeom prst="wedgeRoundRectCallout">
            <a:avLst>
              <a:gd name="adj1" fmla="val 84251"/>
              <a:gd name="adj2" fmla="val 98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Key term-new and old.</a:t>
            </a:r>
          </a:p>
        </p:txBody>
      </p:sp>
    </p:spTree>
    <p:extLst>
      <p:ext uri="{BB962C8B-B14F-4D97-AF65-F5344CB8AC3E}">
        <p14:creationId xmlns:p14="http://schemas.microsoft.com/office/powerpoint/2010/main" val="89669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57C26-C1F1-43AC-AC3F-F19317AE4785}"/>
              </a:ext>
            </a:extLst>
          </p:cNvPr>
          <p:cNvSpPr txBox="1"/>
          <p:nvPr/>
        </p:nvSpPr>
        <p:spPr>
          <a:xfrm>
            <a:off x="3886628" y="110980"/>
            <a:ext cx="4166675" cy="944810"/>
          </a:xfrm>
          <a:prstGeom prst="rect">
            <a:avLst/>
          </a:prstGeom>
          <a:noFill/>
        </p:spPr>
        <p:txBody>
          <a:bodyPr wrap="square" rtlCol="0">
            <a:spAutoFit/>
          </a:bodyPr>
          <a:lstStyle/>
          <a:p>
            <a:r>
              <a:rPr lang="en-GB" sz="1108" b="1" dirty="0">
                <a:latin typeface="Comic Sans MS" panose="030F0702030302020204" pitchFamily="66" charset="0"/>
              </a:rPr>
              <a:t>Lesson Four-</a:t>
            </a:r>
          </a:p>
          <a:p>
            <a:r>
              <a:rPr lang="en-GB" sz="1108" dirty="0">
                <a:latin typeface="Comic Sans MS" panose="030F0702030302020204" pitchFamily="66" charset="0"/>
              </a:rPr>
              <a:t>Imagine you were going to complete some fieldwork in </a:t>
            </a:r>
            <a:r>
              <a:rPr lang="en-GB" sz="1108" dirty="0" err="1">
                <a:latin typeface="Comic Sans MS" panose="030F0702030302020204" pitchFamily="66" charset="0"/>
              </a:rPr>
              <a:t>Whiteley</a:t>
            </a:r>
            <a:r>
              <a:rPr lang="en-GB" sz="1108" dirty="0">
                <a:latin typeface="Comic Sans MS" panose="030F0702030302020204" pitchFamily="66" charset="0"/>
              </a:rPr>
              <a:t>. Your focus is to find out about traffic. What could you do to collect some information/ data about traffic there? Complete the table below. </a:t>
            </a:r>
          </a:p>
        </p:txBody>
      </p:sp>
      <p:graphicFrame>
        <p:nvGraphicFramePr>
          <p:cNvPr id="3" name="Table 2">
            <a:extLst>
              <a:ext uri="{FF2B5EF4-FFF2-40B4-BE49-F238E27FC236}">
                <a16:creationId xmlns:a16="http://schemas.microsoft.com/office/drawing/2014/main" id="{29AB7CB1-BCB2-40EB-B33C-00D2E7280117}"/>
              </a:ext>
            </a:extLst>
          </p:cNvPr>
          <p:cNvGraphicFramePr>
            <a:graphicFrameLocks noGrp="1"/>
          </p:cNvGraphicFramePr>
          <p:nvPr>
            <p:extLst/>
          </p:nvPr>
        </p:nvGraphicFramePr>
        <p:xfrm>
          <a:off x="3886628" y="1132179"/>
          <a:ext cx="4339816" cy="1571456"/>
        </p:xfrm>
        <a:graphic>
          <a:graphicData uri="http://schemas.openxmlformats.org/drawingml/2006/table">
            <a:tbl>
              <a:tblPr firstRow="1" bandRow="1">
                <a:tableStyleId>{5940675A-B579-460E-94D1-54222C63F5DA}</a:tableStyleId>
              </a:tblPr>
              <a:tblGrid>
                <a:gridCol w="1442274">
                  <a:extLst>
                    <a:ext uri="{9D8B030D-6E8A-4147-A177-3AD203B41FA5}">
                      <a16:colId xmlns:a16="http://schemas.microsoft.com/office/drawing/2014/main" val="2185191443"/>
                    </a:ext>
                  </a:extLst>
                </a:gridCol>
                <a:gridCol w="2897542">
                  <a:extLst>
                    <a:ext uri="{9D8B030D-6E8A-4147-A177-3AD203B41FA5}">
                      <a16:colId xmlns:a16="http://schemas.microsoft.com/office/drawing/2014/main" val="2758875533"/>
                    </a:ext>
                  </a:extLst>
                </a:gridCol>
              </a:tblGrid>
              <a:tr h="406824">
                <a:tc>
                  <a:txBody>
                    <a:bodyPr/>
                    <a:lstStyle/>
                    <a:p>
                      <a:r>
                        <a:rPr lang="en-GB" sz="1000" dirty="0">
                          <a:latin typeface="Comic Sans MS" panose="030F0702030302020204" pitchFamily="66" charset="0"/>
                        </a:rPr>
                        <a:t>Data collection method</a:t>
                      </a:r>
                    </a:p>
                  </a:txBody>
                  <a:tcPr marL="63305" marR="63305" marT="31652" marB="31652"/>
                </a:tc>
                <a:tc>
                  <a:txBody>
                    <a:bodyPr/>
                    <a:lstStyle/>
                    <a:p>
                      <a:r>
                        <a:rPr lang="en-GB" sz="1000" dirty="0">
                          <a:latin typeface="Comic Sans MS" panose="030F0702030302020204" pitchFamily="66" charset="0"/>
                        </a:rPr>
                        <a:t>What might it tell you? What are the problems with this data?</a:t>
                      </a:r>
                    </a:p>
                  </a:txBody>
                  <a:tcPr marL="63305" marR="63305" marT="31652" marB="31652"/>
                </a:tc>
                <a:extLst>
                  <a:ext uri="{0D108BD9-81ED-4DB2-BD59-A6C34878D82A}">
                    <a16:rowId xmlns:a16="http://schemas.microsoft.com/office/drawing/2014/main" val="490814209"/>
                  </a:ext>
                </a:extLst>
              </a:tr>
              <a:tr h="291158">
                <a:tc>
                  <a:txBody>
                    <a:bodyPr/>
                    <a:lstStyle/>
                    <a:p>
                      <a:endParaRPr lang="en-GB" sz="1200" dirty="0"/>
                    </a:p>
                  </a:txBody>
                  <a:tcPr marL="63305" marR="63305" marT="31652" marB="31652"/>
                </a:tc>
                <a:tc>
                  <a:txBody>
                    <a:bodyPr/>
                    <a:lstStyle/>
                    <a:p>
                      <a:endParaRPr lang="en-GB" sz="1200" dirty="0"/>
                    </a:p>
                  </a:txBody>
                  <a:tcPr marL="63305" marR="63305" marT="31652" marB="31652"/>
                </a:tc>
                <a:extLst>
                  <a:ext uri="{0D108BD9-81ED-4DB2-BD59-A6C34878D82A}">
                    <a16:rowId xmlns:a16="http://schemas.microsoft.com/office/drawing/2014/main" val="3998745772"/>
                  </a:ext>
                </a:extLst>
              </a:tr>
              <a:tr h="291158">
                <a:tc>
                  <a:txBody>
                    <a:bodyPr/>
                    <a:lstStyle/>
                    <a:p>
                      <a:endParaRPr lang="en-GB" sz="1200"/>
                    </a:p>
                  </a:txBody>
                  <a:tcPr marL="63305" marR="63305" marT="31652" marB="31652"/>
                </a:tc>
                <a:tc>
                  <a:txBody>
                    <a:bodyPr/>
                    <a:lstStyle/>
                    <a:p>
                      <a:endParaRPr lang="en-GB" sz="1200"/>
                    </a:p>
                  </a:txBody>
                  <a:tcPr marL="63305" marR="63305" marT="31652" marB="31652"/>
                </a:tc>
                <a:extLst>
                  <a:ext uri="{0D108BD9-81ED-4DB2-BD59-A6C34878D82A}">
                    <a16:rowId xmlns:a16="http://schemas.microsoft.com/office/drawing/2014/main" val="24450707"/>
                  </a:ext>
                </a:extLst>
              </a:tr>
              <a:tr h="291158">
                <a:tc>
                  <a:txBody>
                    <a:bodyPr/>
                    <a:lstStyle/>
                    <a:p>
                      <a:endParaRPr lang="en-GB" sz="1200" dirty="0"/>
                    </a:p>
                  </a:txBody>
                  <a:tcPr marL="63305" marR="63305" marT="31652" marB="31652"/>
                </a:tc>
                <a:tc>
                  <a:txBody>
                    <a:bodyPr/>
                    <a:lstStyle/>
                    <a:p>
                      <a:endParaRPr lang="en-GB" sz="1200"/>
                    </a:p>
                  </a:txBody>
                  <a:tcPr marL="63305" marR="63305" marT="31652" marB="31652"/>
                </a:tc>
                <a:extLst>
                  <a:ext uri="{0D108BD9-81ED-4DB2-BD59-A6C34878D82A}">
                    <a16:rowId xmlns:a16="http://schemas.microsoft.com/office/drawing/2014/main" val="3755868123"/>
                  </a:ext>
                </a:extLst>
              </a:tr>
              <a:tr h="291158">
                <a:tc>
                  <a:txBody>
                    <a:bodyPr/>
                    <a:lstStyle/>
                    <a:p>
                      <a:endParaRPr lang="en-GB" sz="1200"/>
                    </a:p>
                  </a:txBody>
                  <a:tcPr marL="63305" marR="63305" marT="31652" marB="31652"/>
                </a:tc>
                <a:tc>
                  <a:txBody>
                    <a:bodyPr/>
                    <a:lstStyle/>
                    <a:p>
                      <a:endParaRPr lang="en-GB" sz="1200" dirty="0"/>
                    </a:p>
                  </a:txBody>
                  <a:tcPr marL="63305" marR="63305" marT="31652" marB="31652"/>
                </a:tc>
                <a:extLst>
                  <a:ext uri="{0D108BD9-81ED-4DB2-BD59-A6C34878D82A}">
                    <a16:rowId xmlns:a16="http://schemas.microsoft.com/office/drawing/2014/main" val="4115736118"/>
                  </a:ext>
                </a:extLst>
              </a:tr>
            </a:tbl>
          </a:graphicData>
        </a:graphic>
      </p:graphicFrame>
      <p:sp>
        <p:nvSpPr>
          <p:cNvPr id="4" name="TextBox 3">
            <a:extLst>
              <a:ext uri="{FF2B5EF4-FFF2-40B4-BE49-F238E27FC236}">
                <a16:creationId xmlns:a16="http://schemas.microsoft.com/office/drawing/2014/main" id="{65509D42-D7D4-425E-8B51-621A9DBE918C}"/>
              </a:ext>
            </a:extLst>
          </p:cNvPr>
          <p:cNvSpPr txBox="1"/>
          <p:nvPr/>
        </p:nvSpPr>
        <p:spPr>
          <a:xfrm>
            <a:off x="3886628" y="2818139"/>
            <a:ext cx="4166675" cy="944810"/>
          </a:xfrm>
          <a:prstGeom prst="rect">
            <a:avLst/>
          </a:prstGeom>
          <a:noFill/>
        </p:spPr>
        <p:txBody>
          <a:bodyPr wrap="square" rtlCol="0">
            <a:spAutoFit/>
          </a:bodyPr>
          <a:lstStyle/>
          <a:p>
            <a:r>
              <a:rPr lang="en-GB" sz="1108" b="1" dirty="0">
                <a:latin typeface="Comic Sans MS" panose="030F0702030302020204" pitchFamily="66" charset="0"/>
              </a:rPr>
              <a:t>Lesson Five-</a:t>
            </a:r>
          </a:p>
          <a:p>
            <a:pPr marL="237390" indent="-237390">
              <a:buAutoNum type="arabicParenR"/>
            </a:pPr>
            <a:r>
              <a:rPr lang="en-GB" sz="1108" dirty="0">
                <a:latin typeface="Comic Sans MS" panose="030F0702030302020204" pitchFamily="66" charset="0"/>
              </a:rPr>
              <a:t>Which countries can you label accurately? Add these in pen. Remember a capital letter at the start. </a:t>
            </a:r>
          </a:p>
          <a:p>
            <a:pPr marL="158260" indent="-158260">
              <a:buAutoNum type="arabicParenR"/>
            </a:pPr>
            <a:r>
              <a:rPr lang="en-GB" sz="1108" dirty="0">
                <a:latin typeface="Comic Sans MS" panose="030F0702030302020204" pitchFamily="66" charset="0"/>
              </a:rPr>
              <a:t>For any that you are uncertain of list the place names and we can discuss as a group. </a:t>
            </a:r>
            <a:endParaRPr lang="en-GB" sz="969" dirty="0"/>
          </a:p>
        </p:txBody>
      </p:sp>
      <p:pic>
        <p:nvPicPr>
          <p:cNvPr id="5" name="Picture 2" descr="Europe Coloring Map | Europe map printable, Free printable world ...">
            <a:extLst>
              <a:ext uri="{FF2B5EF4-FFF2-40B4-BE49-F238E27FC236}">
                <a16:creationId xmlns:a16="http://schemas.microsoft.com/office/drawing/2014/main" id="{26665344-AB94-4FD8-A16D-04B2CF1E5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228" y="3734365"/>
            <a:ext cx="3299144" cy="2640079"/>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A424E786-9AA4-4BAC-B074-189960665FF6}"/>
              </a:ext>
            </a:extLst>
          </p:cNvPr>
          <p:cNvSpPr/>
          <p:nvPr/>
        </p:nvSpPr>
        <p:spPr>
          <a:xfrm>
            <a:off x="9077071" y="774573"/>
            <a:ext cx="3114929" cy="2515971"/>
          </a:xfrm>
          <a:prstGeom prst="wedgeRoundRectCallout">
            <a:avLst>
              <a:gd name="adj1" fmla="val -72311"/>
              <a:gd name="adj2" fmla="val 1012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Basic Geography!</a:t>
            </a:r>
          </a:p>
        </p:txBody>
      </p:sp>
      <p:sp>
        <p:nvSpPr>
          <p:cNvPr id="7" name="Speech Bubble: Rectangle with Corners Rounded 6">
            <a:extLst>
              <a:ext uri="{FF2B5EF4-FFF2-40B4-BE49-F238E27FC236}">
                <a16:creationId xmlns:a16="http://schemas.microsoft.com/office/drawing/2014/main" id="{04E74EA8-EB97-46B2-82E0-B54B0AF7253B}"/>
              </a:ext>
            </a:extLst>
          </p:cNvPr>
          <p:cNvSpPr/>
          <p:nvPr/>
        </p:nvSpPr>
        <p:spPr>
          <a:xfrm>
            <a:off x="1" y="302168"/>
            <a:ext cx="3114929" cy="2515971"/>
          </a:xfrm>
          <a:prstGeom prst="wedgeRoundRectCallout">
            <a:avLst>
              <a:gd name="adj1" fmla="val 73190"/>
              <a:gd name="adj2" fmla="val -3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Paper 3 link</a:t>
            </a:r>
          </a:p>
        </p:txBody>
      </p:sp>
    </p:spTree>
    <p:extLst>
      <p:ext uri="{BB962C8B-B14F-4D97-AF65-F5344CB8AC3E}">
        <p14:creationId xmlns:p14="http://schemas.microsoft.com/office/powerpoint/2010/main" val="27225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C6286A-6287-4639-B7F1-C96598AD988A}"/>
              </a:ext>
            </a:extLst>
          </p:cNvPr>
          <p:cNvSpPr/>
          <p:nvPr/>
        </p:nvSpPr>
        <p:spPr>
          <a:xfrm>
            <a:off x="3884755" y="123749"/>
            <a:ext cx="4292992" cy="1179041"/>
          </a:xfrm>
          <a:prstGeom prst="rect">
            <a:avLst/>
          </a:prstGeom>
        </p:spPr>
        <p:txBody>
          <a:bodyPr wrap="square">
            <a:spAutoFit/>
          </a:bodyPr>
          <a:lstStyle/>
          <a:p>
            <a:r>
              <a:rPr lang="en-GB" sz="1108" dirty="0">
                <a:latin typeface="Comic Sans MS" panose="030F0702030302020204" pitchFamily="66" charset="0"/>
              </a:rPr>
              <a:t>Lesson Six-</a:t>
            </a:r>
          </a:p>
          <a:p>
            <a:r>
              <a:rPr lang="en-GB" sz="969" dirty="0">
                <a:latin typeface="Comic Sans MS" panose="030F0702030302020204" pitchFamily="66" charset="0"/>
              </a:rPr>
              <a:t>Consider how various changes impact people and environments. Produce a list of long-term (months and years) and short-term (weeks) impacts of the following- remember to think S.H.E.E.P.</a:t>
            </a:r>
          </a:p>
          <a:p>
            <a:r>
              <a:rPr lang="en-GB" sz="1108" dirty="0">
                <a:latin typeface="Comic Sans MS" panose="030F0702030302020204" pitchFamily="66" charset="0"/>
              </a:rPr>
              <a:t>The Christchurch Earthquake</a:t>
            </a: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17107F66-0908-425C-8723-5B3B9B359DAC}"/>
              </a:ext>
            </a:extLst>
          </p:cNvPr>
          <p:cNvGraphicFramePr>
            <a:graphicFrameLocks noGrp="1"/>
          </p:cNvGraphicFramePr>
          <p:nvPr>
            <p:extLst/>
          </p:nvPr>
        </p:nvGraphicFramePr>
        <p:xfrm>
          <a:off x="3943163" y="952868"/>
          <a:ext cx="4163494" cy="1456006"/>
        </p:xfrm>
        <a:graphic>
          <a:graphicData uri="http://schemas.openxmlformats.org/drawingml/2006/table">
            <a:tbl>
              <a:tblPr firstRow="1" bandRow="1">
                <a:tableStyleId>{5940675A-B579-460E-94D1-54222C63F5DA}</a:tableStyleId>
              </a:tblPr>
              <a:tblGrid>
                <a:gridCol w="2081747">
                  <a:extLst>
                    <a:ext uri="{9D8B030D-6E8A-4147-A177-3AD203B41FA5}">
                      <a16:colId xmlns:a16="http://schemas.microsoft.com/office/drawing/2014/main" val="1454827569"/>
                    </a:ext>
                  </a:extLst>
                </a:gridCol>
                <a:gridCol w="2081747">
                  <a:extLst>
                    <a:ext uri="{9D8B030D-6E8A-4147-A177-3AD203B41FA5}">
                      <a16:colId xmlns:a16="http://schemas.microsoft.com/office/drawing/2014/main" val="2790768984"/>
                    </a:ext>
                  </a:extLst>
                </a:gridCol>
              </a:tblGrid>
              <a:tr h="253218">
                <a:tc>
                  <a:txBody>
                    <a:bodyPr/>
                    <a:lstStyle/>
                    <a:p>
                      <a:r>
                        <a:rPr lang="en-GB" sz="1200" dirty="0"/>
                        <a:t>Long-term impacts</a:t>
                      </a:r>
                    </a:p>
                  </a:txBody>
                  <a:tcPr marL="63305" marR="63305" marT="31652" marB="31652"/>
                </a:tc>
                <a:tc>
                  <a:txBody>
                    <a:bodyPr/>
                    <a:lstStyle/>
                    <a:p>
                      <a:r>
                        <a:rPr lang="en-GB" sz="1200" dirty="0"/>
                        <a:t>Short-term impacts</a:t>
                      </a:r>
                    </a:p>
                  </a:txBody>
                  <a:tcPr marL="63305" marR="63305" marT="31652" marB="31652"/>
                </a:tc>
                <a:extLst>
                  <a:ext uri="{0D108BD9-81ED-4DB2-BD59-A6C34878D82A}">
                    <a16:rowId xmlns:a16="http://schemas.microsoft.com/office/drawing/2014/main" val="3024420157"/>
                  </a:ext>
                </a:extLst>
              </a:tr>
              <a:tr h="1202788">
                <a:tc>
                  <a:txBody>
                    <a:bodyPr/>
                    <a:lstStyle/>
                    <a:p>
                      <a:endParaRPr lang="en-GB" sz="1200" dirty="0"/>
                    </a:p>
                    <a:p>
                      <a:endParaRPr lang="en-GB" sz="1200" dirty="0"/>
                    </a:p>
                    <a:p>
                      <a:endParaRPr lang="en-GB" sz="1200" dirty="0"/>
                    </a:p>
                    <a:p>
                      <a:endParaRPr lang="en-GB" sz="1200" dirty="0"/>
                    </a:p>
                    <a:p>
                      <a:endParaRPr lang="en-GB" sz="1200" dirty="0"/>
                    </a:p>
                    <a:p>
                      <a:endParaRPr lang="en-GB" sz="1200" dirty="0"/>
                    </a:p>
                  </a:txBody>
                  <a:tcPr marL="63305" marR="63305" marT="31652" marB="31652"/>
                </a:tc>
                <a:tc>
                  <a:txBody>
                    <a:bodyPr/>
                    <a:lstStyle/>
                    <a:p>
                      <a:endParaRPr lang="en-GB" sz="1200" dirty="0"/>
                    </a:p>
                  </a:txBody>
                  <a:tcPr marL="63305" marR="63305" marT="31652" marB="31652"/>
                </a:tc>
                <a:extLst>
                  <a:ext uri="{0D108BD9-81ED-4DB2-BD59-A6C34878D82A}">
                    <a16:rowId xmlns:a16="http://schemas.microsoft.com/office/drawing/2014/main" val="2776146023"/>
                  </a:ext>
                </a:extLst>
              </a:tr>
            </a:tbl>
          </a:graphicData>
        </a:graphic>
      </p:graphicFrame>
      <p:sp>
        <p:nvSpPr>
          <p:cNvPr id="4" name="Rectangle 3">
            <a:extLst>
              <a:ext uri="{FF2B5EF4-FFF2-40B4-BE49-F238E27FC236}">
                <a16:creationId xmlns:a16="http://schemas.microsoft.com/office/drawing/2014/main" id="{FBD4975B-8103-488C-88D3-5F81106EFF68}"/>
              </a:ext>
            </a:extLst>
          </p:cNvPr>
          <p:cNvSpPr/>
          <p:nvPr/>
        </p:nvSpPr>
        <p:spPr>
          <a:xfrm>
            <a:off x="3884755" y="2124786"/>
            <a:ext cx="1101584" cy="241476"/>
          </a:xfrm>
          <a:prstGeom prst="rect">
            <a:avLst/>
          </a:prstGeom>
        </p:spPr>
        <p:txBody>
          <a:bodyPr wrap="none">
            <a:spAutoFit/>
          </a:bodyPr>
          <a:lstStyle/>
          <a:p>
            <a:r>
              <a:rPr lang="en-GB" sz="969" dirty="0">
                <a:latin typeface="Comic Sans MS" panose="030F0702030302020204" pitchFamily="66" charset="0"/>
              </a:rPr>
              <a:t>M27 Roadworks</a:t>
            </a:r>
          </a:p>
        </p:txBody>
      </p:sp>
      <p:graphicFrame>
        <p:nvGraphicFramePr>
          <p:cNvPr id="5" name="Table 4">
            <a:extLst>
              <a:ext uri="{FF2B5EF4-FFF2-40B4-BE49-F238E27FC236}">
                <a16:creationId xmlns:a16="http://schemas.microsoft.com/office/drawing/2014/main" id="{06C91B4A-5D38-4426-A5E5-2F203DF9EA5A}"/>
              </a:ext>
            </a:extLst>
          </p:cNvPr>
          <p:cNvGraphicFramePr>
            <a:graphicFrameLocks noGrp="1"/>
          </p:cNvGraphicFramePr>
          <p:nvPr>
            <p:extLst/>
          </p:nvPr>
        </p:nvGraphicFramePr>
        <p:xfrm>
          <a:off x="3949504" y="2353156"/>
          <a:ext cx="4163494" cy="1456006"/>
        </p:xfrm>
        <a:graphic>
          <a:graphicData uri="http://schemas.openxmlformats.org/drawingml/2006/table">
            <a:tbl>
              <a:tblPr firstRow="1" bandRow="1">
                <a:tableStyleId>{5940675A-B579-460E-94D1-54222C63F5DA}</a:tableStyleId>
              </a:tblPr>
              <a:tblGrid>
                <a:gridCol w="2081747">
                  <a:extLst>
                    <a:ext uri="{9D8B030D-6E8A-4147-A177-3AD203B41FA5}">
                      <a16:colId xmlns:a16="http://schemas.microsoft.com/office/drawing/2014/main" val="1454827569"/>
                    </a:ext>
                  </a:extLst>
                </a:gridCol>
                <a:gridCol w="2081747">
                  <a:extLst>
                    <a:ext uri="{9D8B030D-6E8A-4147-A177-3AD203B41FA5}">
                      <a16:colId xmlns:a16="http://schemas.microsoft.com/office/drawing/2014/main" val="2790768984"/>
                    </a:ext>
                  </a:extLst>
                </a:gridCol>
              </a:tblGrid>
              <a:tr h="253218">
                <a:tc>
                  <a:txBody>
                    <a:bodyPr/>
                    <a:lstStyle/>
                    <a:p>
                      <a:r>
                        <a:rPr lang="en-GB" sz="1200" dirty="0"/>
                        <a:t>Long-term impacts</a:t>
                      </a:r>
                    </a:p>
                  </a:txBody>
                  <a:tcPr marL="63305" marR="63305" marT="31652" marB="31652"/>
                </a:tc>
                <a:tc>
                  <a:txBody>
                    <a:bodyPr/>
                    <a:lstStyle/>
                    <a:p>
                      <a:r>
                        <a:rPr lang="en-GB" sz="1200" dirty="0"/>
                        <a:t>Short-term impacts</a:t>
                      </a:r>
                    </a:p>
                  </a:txBody>
                  <a:tcPr marL="63305" marR="63305" marT="31652" marB="31652"/>
                </a:tc>
                <a:extLst>
                  <a:ext uri="{0D108BD9-81ED-4DB2-BD59-A6C34878D82A}">
                    <a16:rowId xmlns:a16="http://schemas.microsoft.com/office/drawing/2014/main" val="3024420157"/>
                  </a:ext>
                </a:extLst>
              </a:tr>
              <a:tr h="1202788">
                <a:tc>
                  <a:txBody>
                    <a:bodyPr/>
                    <a:lstStyle/>
                    <a:p>
                      <a:endParaRPr lang="en-GB" sz="1200" dirty="0"/>
                    </a:p>
                    <a:p>
                      <a:endParaRPr lang="en-GB" sz="1200" dirty="0"/>
                    </a:p>
                    <a:p>
                      <a:endParaRPr lang="en-GB" sz="1200" dirty="0"/>
                    </a:p>
                    <a:p>
                      <a:endParaRPr lang="en-GB" sz="1200" dirty="0"/>
                    </a:p>
                    <a:p>
                      <a:endParaRPr lang="en-GB" sz="1200" dirty="0"/>
                    </a:p>
                    <a:p>
                      <a:endParaRPr lang="en-GB" sz="1200" dirty="0"/>
                    </a:p>
                  </a:txBody>
                  <a:tcPr marL="63305" marR="63305" marT="31652" marB="31652"/>
                </a:tc>
                <a:tc>
                  <a:txBody>
                    <a:bodyPr/>
                    <a:lstStyle/>
                    <a:p>
                      <a:endParaRPr lang="en-GB" sz="1200" dirty="0"/>
                    </a:p>
                  </a:txBody>
                  <a:tcPr marL="63305" marR="63305" marT="31652" marB="31652"/>
                </a:tc>
                <a:extLst>
                  <a:ext uri="{0D108BD9-81ED-4DB2-BD59-A6C34878D82A}">
                    <a16:rowId xmlns:a16="http://schemas.microsoft.com/office/drawing/2014/main" val="2776146023"/>
                  </a:ext>
                </a:extLst>
              </a:tr>
            </a:tbl>
          </a:graphicData>
        </a:graphic>
      </p:graphicFrame>
      <p:pic>
        <p:nvPicPr>
          <p:cNvPr id="6" name="Picture 5">
            <a:extLst>
              <a:ext uri="{FF2B5EF4-FFF2-40B4-BE49-F238E27FC236}">
                <a16:creationId xmlns:a16="http://schemas.microsoft.com/office/drawing/2014/main" id="{2044418A-33B5-45D4-A7C1-9AB7EEF4ABD7}"/>
              </a:ext>
            </a:extLst>
          </p:cNvPr>
          <p:cNvPicPr>
            <a:picLocks noChangeAspect="1"/>
          </p:cNvPicPr>
          <p:nvPr/>
        </p:nvPicPr>
        <p:blipFill rotWithShape="1">
          <a:blip r:embed="rId2"/>
          <a:srcRect l="22767" t="-635" r="25930" b="33737"/>
          <a:stretch/>
        </p:blipFill>
        <p:spPr>
          <a:xfrm>
            <a:off x="6024910" y="3566025"/>
            <a:ext cx="2357954" cy="3168226"/>
          </a:xfrm>
          <a:prstGeom prst="rect">
            <a:avLst/>
          </a:prstGeom>
        </p:spPr>
      </p:pic>
      <p:pic>
        <p:nvPicPr>
          <p:cNvPr id="7" name="Picture 6">
            <a:extLst>
              <a:ext uri="{FF2B5EF4-FFF2-40B4-BE49-F238E27FC236}">
                <a16:creationId xmlns:a16="http://schemas.microsoft.com/office/drawing/2014/main" id="{51655915-FF59-4539-8B5C-52333232AB18}"/>
              </a:ext>
            </a:extLst>
          </p:cNvPr>
          <p:cNvPicPr>
            <a:picLocks noChangeAspect="1"/>
          </p:cNvPicPr>
          <p:nvPr/>
        </p:nvPicPr>
        <p:blipFill rotWithShape="1">
          <a:blip r:embed="rId2"/>
          <a:srcRect l="44372" t="77758" r="20879" b="2340"/>
          <a:stretch/>
        </p:blipFill>
        <p:spPr>
          <a:xfrm>
            <a:off x="3968317" y="5511557"/>
            <a:ext cx="1919691" cy="1132938"/>
          </a:xfrm>
          <a:prstGeom prst="rect">
            <a:avLst/>
          </a:prstGeom>
        </p:spPr>
      </p:pic>
      <p:sp>
        <p:nvSpPr>
          <p:cNvPr id="8" name="Rectangle 7">
            <a:extLst>
              <a:ext uri="{FF2B5EF4-FFF2-40B4-BE49-F238E27FC236}">
                <a16:creationId xmlns:a16="http://schemas.microsoft.com/office/drawing/2014/main" id="{58B5D200-D7CD-461E-933B-AACED0602531}"/>
              </a:ext>
            </a:extLst>
          </p:cNvPr>
          <p:cNvSpPr/>
          <p:nvPr/>
        </p:nvSpPr>
        <p:spPr>
          <a:xfrm>
            <a:off x="3884755" y="3729240"/>
            <a:ext cx="2140155" cy="1584088"/>
          </a:xfrm>
          <a:prstGeom prst="rect">
            <a:avLst/>
          </a:prstGeom>
        </p:spPr>
        <p:txBody>
          <a:bodyPr wrap="square">
            <a:spAutoFit/>
          </a:bodyPr>
          <a:lstStyle/>
          <a:p>
            <a:r>
              <a:rPr lang="en-GB" sz="1108" dirty="0">
                <a:latin typeface="Comic Sans MS" panose="030F0702030302020204" pitchFamily="66" charset="0"/>
              </a:rPr>
              <a:t>Lesson Seven-</a:t>
            </a:r>
          </a:p>
          <a:p>
            <a:r>
              <a:rPr lang="en-GB" sz="1108" dirty="0">
                <a:latin typeface="Comic Sans MS" panose="030F0702030302020204" pitchFamily="66" charset="0"/>
              </a:rPr>
              <a:t>Complete the table below using the river data given in the grid. Use the data from the flow column for your calculations.</a:t>
            </a:r>
          </a:p>
          <a:p>
            <a:r>
              <a:rPr lang="en-GB" sz="1108" dirty="0">
                <a:latin typeface="Comic Sans MS" panose="030F0702030302020204" pitchFamily="66" charset="0"/>
              </a:rPr>
              <a:t>(2 marks)</a:t>
            </a:r>
            <a:endParaRPr lang="en-GB" sz="1246"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spTree>
    <p:extLst>
      <p:ext uri="{BB962C8B-B14F-4D97-AF65-F5344CB8AC3E}">
        <p14:creationId xmlns:p14="http://schemas.microsoft.com/office/powerpoint/2010/main" val="48648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A1471C-4EBB-4010-8C94-E8342639147F}"/>
              </a:ext>
            </a:extLst>
          </p:cNvPr>
          <p:cNvSpPr/>
          <p:nvPr/>
        </p:nvSpPr>
        <p:spPr>
          <a:xfrm>
            <a:off x="3858199" y="150095"/>
            <a:ext cx="4475602" cy="1903406"/>
          </a:xfrm>
          <a:prstGeom prst="rect">
            <a:avLst/>
          </a:prstGeom>
        </p:spPr>
        <p:txBody>
          <a:bodyPr wrap="square">
            <a:spAutoFit/>
          </a:bodyPr>
          <a:lstStyle/>
          <a:p>
            <a:r>
              <a:rPr lang="en-GB" sz="1108" b="1" dirty="0">
                <a:latin typeface="Comic Sans MS" panose="030F0702030302020204" pitchFamily="66" charset="0"/>
              </a:rPr>
              <a:t>Lesson Eight-</a:t>
            </a:r>
          </a:p>
          <a:p>
            <a:r>
              <a:rPr lang="en-GB" sz="969" dirty="0">
                <a:latin typeface="Comic Sans MS" panose="030F0702030302020204" pitchFamily="66" charset="0"/>
              </a:rPr>
              <a:t>Add the following numbers to your map to show the location of these places/features. You do not need to write them, just the number</a:t>
            </a:r>
          </a:p>
          <a:p>
            <a:r>
              <a:rPr lang="en-GB" sz="969" dirty="0">
                <a:latin typeface="Comic Sans MS" panose="030F0702030302020204" pitchFamily="66" charset="0"/>
              </a:rPr>
              <a:t>Key</a:t>
            </a:r>
          </a:p>
          <a:p>
            <a:pPr marL="237390" indent="-237390">
              <a:buAutoNum type="arabicParenR"/>
            </a:pPr>
            <a:r>
              <a:rPr lang="en-GB" sz="969" dirty="0">
                <a:latin typeface="Comic Sans MS" panose="030F0702030302020204" pitchFamily="66" charset="0"/>
              </a:rPr>
              <a:t>Indian Ocean			2) Australia		3) Spain</a:t>
            </a:r>
          </a:p>
          <a:p>
            <a:r>
              <a:rPr lang="en-GB" sz="969" dirty="0">
                <a:latin typeface="Comic Sans MS" panose="030F0702030302020204" pitchFamily="66" charset="0"/>
              </a:rPr>
              <a:t>4) Atlantic Ocean			5) Brazil			6) India</a:t>
            </a:r>
          </a:p>
          <a:p>
            <a:r>
              <a:rPr lang="en-GB" sz="969" dirty="0">
                <a:latin typeface="Comic Sans MS" panose="030F0702030302020204" pitchFamily="66" charset="0"/>
              </a:rPr>
              <a:t>7) USA					8) Egypt			9) Japan</a:t>
            </a:r>
            <a:endParaRPr lang="en-GB" sz="1108"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pic>
        <p:nvPicPr>
          <p:cNvPr id="4098" name="Picture 2" descr="world map black and white, black and white world map | World map ...">
            <a:extLst>
              <a:ext uri="{FF2B5EF4-FFF2-40B4-BE49-F238E27FC236}">
                <a16:creationId xmlns:a16="http://schemas.microsoft.com/office/drawing/2014/main" id="{05598F50-B09F-4437-A0EB-88F7B78B9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320" y="1356340"/>
            <a:ext cx="4053930" cy="2052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2EA1C3-5E57-48C3-92FF-B9B7ADEA848A}"/>
              </a:ext>
            </a:extLst>
          </p:cNvPr>
          <p:cNvSpPr/>
          <p:nvPr/>
        </p:nvSpPr>
        <p:spPr>
          <a:xfrm>
            <a:off x="3783484" y="3761704"/>
            <a:ext cx="4475602" cy="1008546"/>
          </a:xfrm>
          <a:prstGeom prst="rect">
            <a:avLst/>
          </a:prstGeom>
        </p:spPr>
        <p:txBody>
          <a:bodyPr wrap="square">
            <a:spAutoFit/>
          </a:bodyPr>
          <a:lstStyle/>
          <a:p>
            <a:r>
              <a:rPr lang="en-GB" sz="1108" b="1" dirty="0">
                <a:latin typeface="Comic Sans MS" panose="030F0702030302020204" pitchFamily="66" charset="0"/>
              </a:rPr>
              <a:t>Lesson Nine</a:t>
            </a:r>
          </a:p>
          <a:p>
            <a:r>
              <a:rPr lang="en-GB" sz="969" dirty="0">
                <a:latin typeface="Comic Sans MS" panose="030F0702030302020204" pitchFamily="66" charset="0"/>
              </a:rPr>
              <a:t>Test yourself on the following definitions and key words these come from coasts and changing economic world</a:t>
            </a:r>
          </a:p>
          <a:p>
            <a:endParaRPr lang="en-GB" sz="969"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CC504D9A-1F40-4E6D-B4DB-346E6FF188F4}"/>
              </a:ext>
            </a:extLst>
          </p:cNvPr>
          <p:cNvGraphicFramePr>
            <a:graphicFrameLocks noGrp="1"/>
          </p:cNvGraphicFramePr>
          <p:nvPr>
            <p:extLst/>
          </p:nvPr>
        </p:nvGraphicFramePr>
        <p:xfrm>
          <a:off x="3895556" y="4320759"/>
          <a:ext cx="4400887" cy="2361801"/>
        </p:xfrm>
        <a:graphic>
          <a:graphicData uri="http://schemas.openxmlformats.org/drawingml/2006/table">
            <a:tbl>
              <a:tblPr firstRow="1" bandRow="1">
                <a:tableStyleId>{5940675A-B579-460E-94D1-54222C63F5DA}</a:tableStyleId>
              </a:tblPr>
              <a:tblGrid>
                <a:gridCol w="1462570">
                  <a:extLst>
                    <a:ext uri="{9D8B030D-6E8A-4147-A177-3AD203B41FA5}">
                      <a16:colId xmlns:a16="http://schemas.microsoft.com/office/drawing/2014/main" val="2185191443"/>
                    </a:ext>
                  </a:extLst>
                </a:gridCol>
                <a:gridCol w="2938317">
                  <a:extLst>
                    <a:ext uri="{9D8B030D-6E8A-4147-A177-3AD203B41FA5}">
                      <a16:colId xmlns:a16="http://schemas.microsoft.com/office/drawing/2014/main" val="2758875533"/>
                    </a:ext>
                  </a:extLst>
                </a:gridCol>
              </a:tblGrid>
              <a:tr h="611431">
                <a:tc>
                  <a:txBody>
                    <a:bodyPr/>
                    <a:lstStyle/>
                    <a:p>
                      <a:r>
                        <a:rPr lang="en-GB" sz="1000" dirty="0">
                          <a:latin typeface="Comic Sans MS" panose="030F0702030302020204" pitchFamily="66" charset="0"/>
                        </a:rPr>
                        <a:t>Multiplier effect</a:t>
                      </a:r>
                    </a:p>
                  </a:txBody>
                  <a:tcPr marL="63305" marR="63305" marT="31652" marB="31652"/>
                </a:tc>
                <a:tc>
                  <a:txBody>
                    <a:bodyPr/>
                    <a:lstStyle/>
                    <a:p>
                      <a:endParaRPr lang="en-GB" sz="1000" dirty="0">
                        <a:latin typeface="Comic Sans MS" panose="030F0702030302020204" pitchFamily="66" charset="0"/>
                      </a:endParaRPr>
                    </a:p>
                  </a:txBody>
                  <a:tcPr marL="63305" marR="63305" marT="31652" marB="31652"/>
                </a:tc>
                <a:extLst>
                  <a:ext uri="{0D108BD9-81ED-4DB2-BD59-A6C34878D82A}">
                    <a16:rowId xmlns:a16="http://schemas.microsoft.com/office/drawing/2014/main" val="490814209"/>
                  </a:ext>
                </a:extLst>
              </a:tr>
              <a:tr h="443132">
                <a:tc>
                  <a:txBody>
                    <a:bodyPr/>
                    <a:lstStyle/>
                    <a:p>
                      <a:endParaRPr lang="en-GB" sz="1200">
                        <a:latin typeface="Comic Sans MS" panose="030F0702030302020204" pitchFamily="66" charset="0"/>
                      </a:endParaRPr>
                    </a:p>
                  </a:txBody>
                  <a:tcPr marL="63305" marR="63305" marT="31652" marB="31652"/>
                </a:tc>
                <a:tc>
                  <a:txBody>
                    <a:bodyPr/>
                    <a:lstStyle/>
                    <a:p>
                      <a:r>
                        <a:rPr lang="en-GB" sz="1200" dirty="0">
                          <a:latin typeface="Comic Sans MS" panose="030F0702030302020204" pitchFamily="66" charset="0"/>
                        </a:rPr>
                        <a:t>The force of the waves pushing water and air into the foot of the cliff</a:t>
                      </a:r>
                    </a:p>
                  </a:txBody>
                  <a:tcPr marL="63305" marR="63305" marT="31652" marB="31652"/>
                </a:tc>
                <a:extLst>
                  <a:ext uri="{0D108BD9-81ED-4DB2-BD59-A6C34878D82A}">
                    <a16:rowId xmlns:a16="http://schemas.microsoft.com/office/drawing/2014/main" val="3998745772"/>
                  </a:ext>
                </a:extLst>
              </a:tr>
              <a:tr h="437592">
                <a:tc>
                  <a:txBody>
                    <a:bodyPr/>
                    <a:lstStyle/>
                    <a:p>
                      <a:r>
                        <a:rPr lang="en-GB" sz="1200" dirty="0">
                          <a:latin typeface="Comic Sans MS" panose="030F0702030302020204" pitchFamily="66" charset="0"/>
                        </a:rPr>
                        <a:t>GDP</a:t>
                      </a:r>
                    </a:p>
                  </a:txBody>
                  <a:tcPr marL="63305" marR="63305" marT="31652" marB="31652"/>
                </a:tc>
                <a:tc>
                  <a:txBody>
                    <a:bodyPr/>
                    <a:lstStyle/>
                    <a:p>
                      <a:endParaRPr lang="en-GB" sz="1200">
                        <a:latin typeface="Comic Sans MS" panose="030F0702030302020204" pitchFamily="66" charset="0"/>
                      </a:endParaRPr>
                    </a:p>
                  </a:txBody>
                  <a:tcPr marL="63305" marR="63305" marT="31652" marB="31652"/>
                </a:tc>
                <a:extLst>
                  <a:ext uri="{0D108BD9-81ED-4DB2-BD59-A6C34878D82A}">
                    <a16:rowId xmlns:a16="http://schemas.microsoft.com/office/drawing/2014/main" val="24450707"/>
                  </a:ext>
                </a:extLst>
              </a:tr>
              <a:tr h="633046">
                <a:tc>
                  <a:txBody>
                    <a:bodyPr/>
                    <a:lstStyle/>
                    <a:p>
                      <a:endParaRPr lang="en-GB" sz="1200" dirty="0">
                        <a:latin typeface="Comic Sans MS" panose="030F0702030302020204" pitchFamily="66" charset="0"/>
                      </a:endParaRPr>
                    </a:p>
                  </a:txBody>
                  <a:tcPr marL="63305" marR="63305" marT="31652" marB="31652"/>
                </a:tc>
                <a:tc>
                  <a:txBody>
                    <a:bodyPr/>
                    <a:lstStyle/>
                    <a:p>
                      <a:r>
                        <a:rPr lang="en-GB" sz="1200" dirty="0">
                          <a:latin typeface="Comic Sans MS" panose="030F0702030302020204" pitchFamily="66" charset="0"/>
                        </a:rPr>
                        <a:t>A type of wave that builds up the beach as it has a stronger swash than backwash</a:t>
                      </a:r>
                    </a:p>
                  </a:txBody>
                  <a:tcPr marL="63305" marR="63305" marT="31652" marB="31652"/>
                </a:tc>
                <a:extLst>
                  <a:ext uri="{0D108BD9-81ED-4DB2-BD59-A6C34878D82A}">
                    <a16:rowId xmlns:a16="http://schemas.microsoft.com/office/drawing/2014/main" val="3755868123"/>
                  </a:ext>
                </a:extLst>
              </a:tr>
              <a:tr h="437592">
                <a:tc>
                  <a:txBody>
                    <a:bodyPr/>
                    <a:lstStyle/>
                    <a:p>
                      <a:r>
                        <a:rPr lang="en-GB" sz="1200" dirty="0">
                          <a:latin typeface="Comic Sans MS" panose="030F0702030302020204" pitchFamily="66" charset="0"/>
                        </a:rPr>
                        <a:t>fetch</a:t>
                      </a:r>
                    </a:p>
                  </a:txBody>
                  <a:tcPr marL="63305" marR="63305" marT="31652" marB="31652"/>
                </a:tc>
                <a:tc>
                  <a:txBody>
                    <a:bodyPr/>
                    <a:lstStyle/>
                    <a:p>
                      <a:endParaRPr lang="en-GB" sz="1200" dirty="0">
                        <a:latin typeface="Comic Sans MS" panose="030F0702030302020204" pitchFamily="66" charset="0"/>
                      </a:endParaRPr>
                    </a:p>
                  </a:txBody>
                  <a:tcPr marL="63305" marR="63305" marT="31652" marB="31652"/>
                </a:tc>
                <a:extLst>
                  <a:ext uri="{0D108BD9-81ED-4DB2-BD59-A6C34878D82A}">
                    <a16:rowId xmlns:a16="http://schemas.microsoft.com/office/drawing/2014/main" val="4115736118"/>
                  </a:ext>
                </a:extLst>
              </a:tr>
            </a:tbl>
          </a:graphicData>
        </a:graphic>
      </p:graphicFrame>
    </p:spTree>
    <p:extLst>
      <p:ext uri="{BB962C8B-B14F-4D97-AF65-F5344CB8AC3E}">
        <p14:creationId xmlns:p14="http://schemas.microsoft.com/office/powerpoint/2010/main" val="229156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B3839-54D7-4171-8F01-1324B999F21E}"/>
              </a:ext>
            </a:extLst>
          </p:cNvPr>
          <p:cNvPicPr>
            <a:picLocks noChangeAspect="1"/>
          </p:cNvPicPr>
          <p:nvPr/>
        </p:nvPicPr>
        <p:blipFill>
          <a:blip r:embed="rId2"/>
          <a:stretch>
            <a:fillRect/>
          </a:stretch>
        </p:blipFill>
        <p:spPr>
          <a:xfrm>
            <a:off x="5304692" y="1192677"/>
            <a:ext cx="3030810" cy="2000160"/>
          </a:xfrm>
          <a:prstGeom prst="rect">
            <a:avLst/>
          </a:prstGeom>
        </p:spPr>
      </p:pic>
      <p:pic>
        <p:nvPicPr>
          <p:cNvPr id="3" name="Picture 2">
            <a:extLst>
              <a:ext uri="{FF2B5EF4-FFF2-40B4-BE49-F238E27FC236}">
                <a16:creationId xmlns:a16="http://schemas.microsoft.com/office/drawing/2014/main" id="{C204D011-D825-42BA-959E-2870CE585AEB}"/>
              </a:ext>
            </a:extLst>
          </p:cNvPr>
          <p:cNvPicPr>
            <a:picLocks noChangeAspect="1"/>
          </p:cNvPicPr>
          <p:nvPr/>
        </p:nvPicPr>
        <p:blipFill>
          <a:blip r:embed="rId3"/>
          <a:stretch>
            <a:fillRect/>
          </a:stretch>
        </p:blipFill>
        <p:spPr>
          <a:xfrm>
            <a:off x="5630692" y="3541689"/>
            <a:ext cx="2601885" cy="2203487"/>
          </a:xfrm>
          <a:prstGeom prst="rect">
            <a:avLst/>
          </a:prstGeom>
        </p:spPr>
      </p:pic>
      <p:sp>
        <p:nvSpPr>
          <p:cNvPr id="4" name="Rectangle 3">
            <a:extLst>
              <a:ext uri="{FF2B5EF4-FFF2-40B4-BE49-F238E27FC236}">
                <a16:creationId xmlns:a16="http://schemas.microsoft.com/office/drawing/2014/main" id="{A5FCA3B4-5C18-4991-9CB2-67AA049832BE}"/>
              </a:ext>
            </a:extLst>
          </p:cNvPr>
          <p:cNvSpPr/>
          <p:nvPr/>
        </p:nvSpPr>
        <p:spPr>
          <a:xfrm>
            <a:off x="3858199" y="150095"/>
            <a:ext cx="4475602" cy="1178912"/>
          </a:xfrm>
          <a:prstGeom prst="rect">
            <a:avLst/>
          </a:prstGeom>
        </p:spPr>
        <p:txBody>
          <a:bodyPr wrap="square">
            <a:spAutoFit/>
          </a:bodyPr>
          <a:lstStyle/>
          <a:p>
            <a:r>
              <a:rPr lang="en-GB" sz="1246" dirty="0">
                <a:latin typeface="Comic Sans MS" panose="030F0702030302020204" pitchFamily="66" charset="0"/>
              </a:rPr>
              <a:t>Lesson Ten-</a:t>
            </a:r>
          </a:p>
          <a:p>
            <a:r>
              <a:rPr lang="en-GB" sz="969" dirty="0">
                <a:latin typeface="Comic Sans MS" panose="030F0702030302020204" pitchFamily="66" charset="0"/>
              </a:rPr>
              <a:t>Both pictures show the toilet/bathroom for families living in different countries. Using this images what can you guess about the following development indicators?- you do not need to guess a m=number you can write low medium high</a:t>
            </a:r>
            <a:endParaRPr lang="en-GB" sz="1108"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sp>
        <p:nvSpPr>
          <p:cNvPr id="5" name="Rectangle 4">
            <a:extLst>
              <a:ext uri="{FF2B5EF4-FFF2-40B4-BE49-F238E27FC236}">
                <a16:creationId xmlns:a16="http://schemas.microsoft.com/office/drawing/2014/main" id="{B4A02070-491C-4F43-A19D-A07C67E05DD8}"/>
              </a:ext>
            </a:extLst>
          </p:cNvPr>
          <p:cNvSpPr/>
          <p:nvPr/>
        </p:nvSpPr>
        <p:spPr>
          <a:xfrm>
            <a:off x="3856498" y="1322013"/>
            <a:ext cx="1630804" cy="1839478"/>
          </a:xfrm>
          <a:prstGeom prst="rect">
            <a:avLst/>
          </a:prstGeom>
          <a:solidFill>
            <a:schemeClr val="bg1"/>
          </a:solidFill>
        </p:spPr>
        <p:txBody>
          <a:bodyPr wrap="square">
            <a:spAutoFit/>
          </a:bodyPr>
          <a:lstStyle/>
          <a:p>
            <a:r>
              <a:rPr lang="en-GB" sz="831" dirty="0">
                <a:latin typeface="Comic Sans MS" panose="030F0702030302020204" pitchFamily="66" charset="0"/>
              </a:rPr>
              <a:t>Birth rate _________</a:t>
            </a:r>
          </a:p>
          <a:p>
            <a:endParaRPr lang="en-GB" sz="831" dirty="0">
              <a:latin typeface="Comic Sans MS" panose="030F0702030302020204" pitchFamily="66" charset="0"/>
            </a:endParaRPr>
          </a:p>
          <a:p>
            <a:r>
              <a:rPr lang="en-GB" sz="969" dirty="0">
                <a:latin typeface="Comic Sans MS" panose="030F0702030302020204" pitchFamily="66" charset="0"/>
              </a:rPr>
              <a:t>Death rate ______</a:t>
            </a:r>
          </a:p>
          <a:p>
            <a:endParaRPr lang="en-GB" sz="969" dirty="0">
              <a:latin typeface="Comic Sans MS" panose="030F0702030302020204" pitchFamily="66" charset="0"/>
            </a:endParaRPr>
          </a:p>
          <a:p>
            <a:r>
              <a:rPr lang="en-GB" sz="969" dirty="0">
                <a:latin typeface="Comic Sans MS" panose="030F0702030302020204" pitchFamily="66" charset="0"/>
              </a:rPr>
              <a:t>Literacy rate _____</a:t>
            </a:r>
          </a:p>
          <a:p>
            <a:endParaRPr lang="en-GB" sz="969" dirty="0">
              <a:latin typeface="Comic Sans MS" panose="030F0702030302020204" pitchFamily="66" charset="0"/>
            </a:endParaRPr>
          </a:p>
          <a:p>
            <a:r>
              <a:rPr lang="en-GB" sz="969" dirty="0">
                <a:latin typeface="Comic Sans MS" panose="030F0702030302020204" pitchFamily="66" charset="0"/>
              </a:rPr>
              <a:t>People per doctor _____</a:t>
            </a:r>
          </a:p>
          <a:p>
            <a:endParaRPr lang="en-GB" sz="969" dirty="0">
              <a:latin typeface="Comic Sans MS" panose="030F0702030302020204" pitchFamily="66" charset="0"/>
            </a:endParaRPr>
          </a:p>
          <a:p>
            <a:r>
              <a:rPr lang="en-GB" sz="969" dirty="0">
                <a:latin typeface="Comic Sans MS" panose="030F0702030302020204" pitchFamily="66" charset="0"/>
              </a:rPr>
              <a:t>Calories per day ______</a:t>
            </a:r>
          </a:p>
          <a:p>
            <a:endParaRPr lang="en-GB" sz="969" dirty="0">
              <a:latin typeface="Comic Sans MS" panose="030F0702030302020204" pitchFamily="66" charset="0"/>
            </a:endParaRPr>
          </a:p>
          <a:p>
            <a:r>
              <a:rPr lang="en-GB" sz="969" dirty="0">
                <a:latin typeface="Comic Sans MS" panose="030F0702030302020204" pitchFamily="66" charset="0"/>
              </a:rPr>
              <a:t>GDP per capita ________</a:t>
            </a:r>
          </a:p>
        </p:txBody>
      </p:sp>
      <p:sp>
        <p:nvSpPr>
          <p:cNvPr id="6" name="Rectangle 5">
            <a:extLst>
              <a:ext uri="{FF2B5EF4-FFF2-40B4-BE49-F238E27FC236}">
                <a16:creationId xmlns:a16="http://schemas.microsoft.com/office/drawing/2014/main" id="{FB5024AF-A4E6-4789-BDDD-D45F22DD4F13}"/>
              </a:ext>
            </a:extLst>
          </p:cNvPr>
          <p:cNvSpPr/>
          <p:nvPr/>
        </p:nvSpPr>
        <p:spPr>
          <a:xfrm>
            <a:off x="3959424" y="3961588"/>
            <a:ext cx="1630804" cy="1988621"/>
          </a:xfrm>
          <a:prstGeom prst="rect">
            <a:avLst/>
          </a:prstGeom>
          <a:solidFill>
            <a:schemeClr val="bg1"/>
          </a:solidFill>
        </p:spPr>
        <p:txBody>
          <a:bodyPr wrap="square">
            <a:spAutoFit/>
          </a:bodyPr>
          <a:lstStyle/>
          <a:p>
            <a:r>
              <a:rPr lang="en-GB" sz="831" dirty="0">
                <a:latin typeface="Comic Sans MS" panose="030F0702030302020204" pitchFamily="66" charset="0"/>
              </a:rPr>
              <a:t>Birth rate _________</a:t>
            </a:r>
          </a:p>
          <a:p>
            <a:endParaRPr lang="en-GB" sz="831" dirty="0">
              <a:latin typeface="Comic Sans MS" panose="030F0702030302020204" pitchFamily="66" charset="0"/>
            </a:endParaRPr>
          </a:p>
          <a:p>
            <a:r>
              <a:rPr lang="en-GB" sz="969" dirty="0">
                <a:latin typeface="Comic Sans MS" panose="030F0702030302020204" pitchFamily="66" charset="0"/>
              </a:rPr>
              <a:t>Death rate ______</a:t>
            </a:r>
          </a:p>
          <a:p>
            <a:endParaRPr lang="en-GB" sz="969" dirty="0">
              <a:latin typeface="Comic Sans MS" panose="030F0702030302020204" pitchFamily="66" charset="0"/>
            </a:endParaRPr>
          </a:p>
          <a:p>
            <a:r>
              <a:rPr lang="en-GB" sz="969" dirty="0">
                <a:latin typeface="Comic Sans MS" panose="030F0702030302020204" pitchFamily="66" charset="0"/>
              </a:rPr>
              <a:t>Literacy rate _____</a:t>
            </a:r>
          </a:p>
          <a:p>
            <a:endParaRPr lang="en-GB" sz="969" dirty="0">
              <a:latin typeface="Comic Sans MS" panose="030F0702030302020204" pitchFamily="66" charset="0"/>
            </a:endParaRPr>
          </a:p>
          <a:p>
            <a:r>
              <a:rPr lang="en-GB" sz="969" dirty="0">
                <a:latin typeface="Comic Sans MS" panose="030F0702030302020204" pitchFamily="66" charset="0"/>
              </a:rPr>
              <a:t>People per doctor _____</a:t>
            </a:r>
          </a:p>
          <a:p>
            <a:endParaRPr lang="en-GB" sz="969" dirty="0">
              <a:latin typeface="Comic Sans MS" panose="030F0702030302020204" pitchFamily="66" charset="0"/>
            </a:endParaRPr>
          </a:p>
          <a:p>
            <a:r>
              <a:rPr lang="en-GB" sz="969" dirty="0">
                <a:latin typeface="Comic Sans MS" panose="030F0702030302020204" pitchFamily="66" charset="0"/>
              </a:rPr>
              <a:t>Calories per day ______</a:t>
            </a:r>
          </a:p>
          <a:p>
            <a:endParaRPr lang="en-GB" sz="969" dirty="0">
              <a:latin typeface="Comic Sans MS" panose="030F0702030302020204" pitchFamily="66" charset="0"/>
            </a:endParaRPr>
          </a:p>
          <a:p>
            <a:r>
              <a:rPr lang="en-GB" sz="969" dirty="0">
                <a:latin typeface="Comic Sans MS" panose="030F0702030302020204" pitchFamily="66" charset="0"/>
              </a:rPr>
              <a:t>GDP per capita ________</a:t>
            </a:r>
          </a:p>
          <a:p>
            <a:endParaRPr lang="en-GB" sz="969" dirty="0">
              <a:latin typeface="Comic Sans MS" panose="030F0702030302020204" pitchFamily="66" charset="0"/>
            </a:endParaRPr>
          </a:p>
        </p:txBody>
      </p:sp>
      <p:sp>
        <p:nvSpPr>
          <p:cNvPr id="7" name="Rectangle 6">
            <a:extLst>
              <a:ext uri="{FF2B5EF4-FFF2-40B4-BE49-F238E27FC236}">
                <a16:creationId xmlns:a16="http://schemas.microsoft.com/office/drawing/2014/main" id="{5B50978F-3AF5-4187-8D4F-C5EECABD3A9C}"/>
              </a:ext>
            </a:extLst>
          </p:cNvPr>
          <p:cNvSpPr/>
          <p:nvPr/>
        </p:nvSpPr>
        <p:spPr>
          <a:xfrm>
            <a:off x="3856497" y="5665323"/>
            <a:ext cx="4376079" cy="241476"/>
          </a:xfrm>
          <a:prstGeom prst="rect">
            <a:avLst/>
          </a:prstGeom>
          <a:solidFill>
            <a:schemeClr val="bg1"/>
          </a:solidFill>
        </p:spPr>
        <p:txBody>
          <a:bodyPr wrap="square">
            <a:spAutoFit/>
          </a:bodyPr>
          <a:lstStyle/>
          <a:p>
            <a:endParaRPr lang="en-GB" sz="969" dirty="0">
              <a:latin typeface="Comic Sans MS" panose="030F0702030302020204" pitchFamily="66" charset="0"/>
            </a:endParaRPr>
          </a:p>
        </p:txBody>
      </p:sp>
      <p:sp>
        <p:nvSpPr>
          <p:cNvPr id="8" name="Rectangle 7">
            <a:extLst>
              <a:ext uri="{FF2B5EF4-FFF2-40B4-BE49-F238E27FC236}">
                <a16:creationId xmlns:a16="http://schemas.microsoft.com/office/drawing/2014/main" id="{A8AA6207-20BA-4EBF-8119-1C441E92B4F2}"/>
              </a:ext>
            </a:extLst>
          </p:cNvPr>
          <p:cNvSpPr/>
          <p:nvPr/>
        </p:nvSpPr>
        <p:spPr>
          <a:xfrm>
            <a:off x="3856497" y="5900394"/>
            <a:ext cx="4374377" cy="923458"/>
          </a:xfrm>
          <a:prstGeom prst="rect">
            <a:avLst/>
          </a:prstGeom>
        </p:spPr>
        <p:txBody>
          <a:bodyPr wrap="square">
            <a:spAutoFit/>
          </a:bodyPr>
          <a:lstStyle/>
          <a:p>
            <a:r>
              <a:rPr lang="en-GB" sz="969" dirty="0">
                <a:latin typeface="Comic Sans MS" panose="030F0702030302020204" pitchFamily="66" charset="0"/>
              </a:rPr>
              <a:t>Additional comments to compare these countries</a:t>
            </a:r>
          </a:p>
          <a:p>
            <a:r>
              <a:rPr lang="en-GB" sz="1108" dirty="0">
                <a:latin typeface="Comic Sans MS" panose="030F0702030302020204" pitchFamily="66" charset="0"/>
              </a:rPr>
              <a:t>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5339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8C562-3F1E-4E93-B942-C268B823665C}"/>
              </a:ext>
            </a:extLst>
          </p:cNvPr>
          <p:cNvSpPr/>
          <p:nvPr/>
        </p:nvSpPr>
        <p:spPr>
          <a:xfrm>
            <a:off x="3858199" y="150095"/>
            <a:ext cx="4475602" cy="752835"/>
          </a:xfrm>
          <a:prstGeom prst="rect">
            <a:avLst/>
          </a:prstGeom>
        </p:spPr>
        <p:txBody>
          <a:bodyPr wrap="square">
            <a:spAutoFit/>
          </a:bodyPr>
          <a:lstStyle/>
          <a:p>
            <a:r>
              <a:rPr lang="en-GB" sz="1246" dirty="0">
                <a:latin typeface="Comic Sans MS" panose="030F0702030302020204" pitchFamily="66" charset="0"/>
              </a:rPr>
              <a:t>Lesson Eleven-</a:t>
            </a:r>
          </a:p>
          <a:p>
            <a:r>
              <a:rPr lang="en-GB" sz="1108" dirty="0">
                <a:latin typeface="Comic Sans MS" panose="030F0702030302020204" pitchFamily="66" charset="0"/>
              </a:rPr>
              <a:t>Complete this question from unseen fieldwork on Paper 3</a:t>
            </a:r>
            <a:endParaRPr lang="en-GB" sz="969" dirty="0">
              <a:latin typeface="Comic Sans MS" panose="030F0702030302020204" pitchFamily="66" charset="0"/>
            </a:endParaRPr>
          </a:p>
          <a:p>
            <a:endParaRPr lang="en-GB" sz="969" dirty="0">
              <a:latin typeface="Comic Sans MS" panose="030F0702030302020204" pitchFamily="66" charset="0"/>
            </a:endParaRPr>
          </a:p>
          <a:p>
            <a:endParaRPr lang="en-GB" sz="969" dirty="0">
              <a:latin typeface="Comic Sans MS" panose="030F0702030302020204" pitchFamily="66" charset="0"/>
            </a:endParaRPr>
          </a:p>
        </p:txBody>
      </p:sp>
      <p:pic>
        <p:nvPicPr>
          <p:cNvPr id="3" name="Picture 2">
            <a:extLst>
              <a:ext uri="{FF2B5EF4-FFF2-40B4-BE49-F238E27FC236}">
                <a16:creationId xmlns:a16="http://schemas.microsoft.com/office/drawing/2014/main" id="{477E46C2-7D4C-4AC1-926B-BEF4EA086CD6}"/>
              </a:ext>
            </a:extLst>
          </p:cNvPr>
          <p:cNvPicPr>
            <a:picLocks noChangeAspect="1"/>
          </p:cNvPicPr>
          <p:nvPr/>
        </p:nvPicPr>
        <p:blipFill>
          <a:blip r:embed="rId2"/>
          <a:stretch>
            <a:fillRect/>
          </a:stretch>
        </p:blipFill>
        <p:spPr>
          <a:xfrm>
            <a:off x="3694892" y="822960"/>
            <a:ext cx="4802214" cy="4514081"/>
          </a:xfrm>
          <a:prstGeom prst="rect">
            <a:avLst/>
          </a:prstGeom>
        </p:spPr>
      </p:pic>
      <p:pic>
        <p:nvPicPr>
          <p:cNvPr id="4" name="Picture 3">
            <a:extLst>
              <a:ext uri="{FF2B5EF4-FFF2-40B4-BE49-F238E27FC236}">
                <a16:creationId xmlns:a16="http://schemas.microsoft.com/office/drawing/2014/main" id="{09621493-BF64-46FD-AB49-BBC55CE3A4E4}"/>
              </a:ext>
            </a:extLst>
          </p:cNvPr>
          <p:cNvPicPr>
            <a:picLocks noChangeAspect="1"/>
          </p:cNvPicPr>
          <p:nvPr/>
        </p:nvPicPr>
        <p:blipFill>
          <a:blip r:embed="rId3"/>
          <a:stretch>
            <a:fillRect/>
          </a:stretch>
        </p:blipFill>
        <p:spPr>
          <a:xfrm>
            <a:off x="3699934" y="5337041"/>
            <a:ext cx="4792131" cy="1083212"/>
          </a:xfrm>
          <a:prstGeom prst="rect">
            <a:avLst/>
          </a:prstGeom>
        </p:spPr>
      </p:pic>
    </p:spTree>
    <p:extLst>
      <p:ext uri="{BB962C8B-B14F-4D97-AF65-F5344CB8AC3E}">
        <p14:creationId xmlns:p14="http://schemas.microsoft.com/office/powerpoint/2010/main" val="65959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829</Words>
  <Application>Microsoft Office PowerPoint</Application>
  <PresentationFormat>Widescreen</PresentationFormat>
  <Paragraphs>141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Starter booklets as a result of being footloose during the pandemic.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booklets as a result of being footloose during the pandemic.</dc:title>
  <dc:creator>E Flint</dc:creator>
  <cp:lastModifiedBy>E Flint</cp:lastModifiedBy>
  <cp:revision>2</cp:revision>
  <dcterms:created xsi:type="dcterms:W3CDTF">2022-09-13T14:23:01Z</dcterms:created>
  <dcterms:modified xsi:type="dcterms:W3CDTF">2022-09-13T14:24:20Z</dcterms:modified>
</cp:coreProperties>
</file>