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AD6C0F9-3A16-4AF1-8E3B-A62EE6DCF72C}">
  <a:tblStyle styleId="{4AD6C0F9-3A16-4AF1-8E3B-A62EE6DCF72C}"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6" name="Google Shape;34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 name="Google Shape;34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 name="Google Shape;36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8" name="Google Shape;388;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 name="Google Shape;41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6" name="Google Shape;46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2" name="Google Shape;49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8" name="Google Shape;518;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9" name="Google Shape;519;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8" name="Google Shape;52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4" name="Google Shape;55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0" name="Google Shape;58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3" name="Google Shape;59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2" name="Google Shape;60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5" name="Google Shape;62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Reasons for increased tourism: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Improved Travel (Commerical planes 1950s, rise of the budget airline etc) </a:t>
            </a:r>
            <a:endParaRPr/>
          </a:p>
          <a:p>
            <a:pPr indent="0" lvl="0" marL="0" rtl="0" algn="l">
              <a:spcBef>
                <a:spcPts val="0"/>
              </a:spcBef>
              <a:spcAft>
                <a:spcPts val="0"/>
              </a:spcAft>
              <a:buNone/>
            </a:pPr>
            <a:r>
              <a:rPr lang="en-US"/>
              <a:t>Technology – ease of booking etc </a:t>
            </a:r>
            <a:endParaRPr/>
          </a:p>
          <a:p>
            <a:pPr indent="0" lvl="0" marL="0" rtl="0" algn="l">
              <a:spcBef>
                <a:spcPts val="0"/>
              </a:spcBef>
              <a:spcAft>
                <a:spcPts val="0"/>
              </a:spcAft>
              <a:buNone/>
            </a:pPr>
            <a:r>
              <a:rPr lang="en-US"/>
              <a:t>More disposable income in both West and, more recently, emerging economies </a:t>
            </a:r>
            <a:endParaRPr/>
          </a:p>
          <a:p>
            <a:pPr indent="0" lvl="0" marL="0" rtl="0" algn="l">
              <a:spcBef>
                <a:spcPts val="0"/>
              </a:spcBef>
              <a:spcAft>
                <a:spcPts val="0"/>
              </a:spcAft>
              <a:buNone/>
            </a:pPr>
            <a:r>
              <a:rPr lang="en-US"/>
              <a:t>Social Media – exposes consumers to ‘far away’ places </a:t>
            </a:r>
            <a:endParaRPr/>
          </a:p>
          <a:p>
            <a:pPr indent="0" lvl="0" marL="0" rtl="0" algn="l">
              <a:spcBef>
                <a:spcPts val="0"/>
              </a:spcBef>
              <a:spcAft>
                <a:spcPts val="0"/>
              </a:spcAft>
              <a:buNone/>
            </a:pPr>
            <a:r>
              <a:rPr lang="en-US"/>
              <a:t>Different types of holidays available e.g Cruises, all inclusive, package, ecotourism etc </a:t>
            </a:r>
            <a:endParaRPr/>
          </a:p>
          <a:p>
            <a:pPr indent="0" lvl="0" marL="0" rtl="0" algn="l">
              <a:spcBef>
                <a:spcPts val="0"/>
              </a:spcBef>
              <a:spcAft>
                <a:spcPts val="0"/>
              </a:spcAft>
              <a:buNone/>
            </a:pPr>
            <a:r>
              <a:t/>
            </a:r>
            <a:endParaRPr/>
          </a:p>
        </p:txBody>
      </p:sp>
      <p:sp>
        <p:nvSpPr>
          <p:cNvPr id="171" name="Google Shape;17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jp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jpg"/><Relationship Id="rId4" Type="http://schemas.openxmlformats.org/officeDocument/2006/relationships/image" Target="../media/image14.jpg"/><Relationship Id="rId5" Type="http://schemas.openxmlformats.org/officeDocument/2006/relationships/image" Target="../media/image32.jpg"/><Relationship Id="rId6" Type="http://schemas.openxmlformats.org/officeDocument/2006/relationships/image" Target="../media/image30.jpg"/><Relationship Id="rId7" Type="http://schemas.openxmlformats.org/officeDocument/2006/relationships/image" Target="../media/image2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3.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12.png"/><Relationship Id="rId5" Type="http://schemas.openxmlformats.org/officeDocument/2006/relationships/image" Target="../media/image11.png"/><Relationship Id="rId6" Type="http://schemas.openxmlformats.org/officeDocument/2006/relationships/image" Target="../media/image8.png"/><Relationship Id="rId7" Type="http://schemas.openxmlformats.org/officeDocument/2006/relationships/image" Target="../media/image10.png"/><Relationship Id="rId8"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6.png"/><Relationship Id="rId11" Type="http://schemas.openxmlformats.org/officeDocument/2006/relationships/image" Target="../media/image25.png"/><Relationship Id="rId10" Type="http://schemas.openxmlformats.org/officeDocument/2006/relationships/image" Target="../media/image27.png"/><Relationship Id="rId9" Type="http://schemas.openxmlformats.org/officeDocument/2006/relationships/image" Target="../media/image24.png"/><Relationship Id="rId5" Type="http://schemas.openxmlformats.org/officeDocument/2006/relationships/image" Target="../media/image13.png"/><Relationship Id="rId6" Type="http://schemas.openxmlformats.org/officeDocument/2006/relationships/image" Target="../media/image3.png"/><Relationship Id="rId7" Type="http://schemas.openxmlformats.org/officeDocument/2006/relationships/image" Target="../media/image19.png"/><Relationship Id="rId8"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6.png"/><Relationship Id="rId4" Type="http://schemas.openxmlformats.org/officeDocument/2006/relationships/image" Target="../media/image33.png"/><Relationship Id="rId5"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t/>
            </a:r>
            <a:endParaRPr/>
          </a:p>
        </p:txBody>
      </p:sp>
      <p:sp>
        <p:nvSpPr>
          <p:cNvPr id="90" name="Google Shape;90;p1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descr="Grand Cayman Island (George Town Harbour) cruise port schedule |  CruiseMapper" id="91" name="Google Shape;91;p13"/>
          <p:cNvPicPr preferRelativeResize="0"/>
          <p:nvPr/>
        </p:nvPicPr>
        <p:blipFill rotWithShape="1">
          <a:blip r:embed="rId3">
            <a:alphaModFix/>
          </a:blip>
          <a:srcRect b="0" l="0" r="0" t="0"/>
          <a:stretch/>
        </p:blipFill>
        <p:spPr>
          <a:xfrm>
            <a:off x="3260286" y="537556"/>
            <a:ext cx="8749820" cy="6246197"/>
          </a:xfrm>
          <a:prstGeom prst="rect">
            <a:avLst/>
          </a:prstGeom>
          <a:noFill/>
          <a:ln>
            <a:noFill/>
          </a:ln>
        </p:spPr>
      </p:pic>
      <p:sp>
        <p:nvSpPr>
          <p:cNvPr id="92" name="Google Shape;92;p13"/>
          <p:cNvSpPr txBox="1"/>
          <p:nvPr/>
        </p:nvSpPr>
        <p:spPr>
          <a:xfrm>
            <a:off x="3260286" y="128496"/>
            <a:ext cx="1683149" cy="338554"/>
          </a:xfrm>
          <a:prstGeom prst="rect">
            <a:avLst/>
          </a:prstGeom>
          <a:solidFill>
            <a:srgbClr val="00B0F0"/>
          </a:solidFill>
          <a:ln cap="flat" cmpd="sng" w="19050">
            <a:solidFill>
              <a:srgbClr val="92D05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u="none" cap="none" strike="noStrike">
                <a:solidFill>
                  <a:schemeClr val="dk1"/>
                </a:solidFill>
                <a:latin typeface="Calibri"/>
                <a:ea typeface="Calibri"/>
                <a:cs typeface="Calibri"/>
                <a:sym typeface="Calibri"/>
              </a:rPr>
              <a:t>Paper 3 – 2023</a:t>
            </a:r>
            <a:endParaRPr/>
          </a:p>
        </p:txBody>
      </p:sp>
      <p:sp>
        <p:nvSpPr>
          <p:cNvPr id="93" name="Google Shape;93;p13"/>
          <p:cNvSpPr txBox="1"/>
          <p:nvPr/>
        </p:nvSpPr>
        <p:spPr>
          <a:xfrm>
            <a:off x="5003321" y="143886"/>
            <a:ext cx="7006785" cy="307777"/>
          </a:xfrm>
          <a:prstGeom prst="rect">
            <a:avLst/>
          </a:prstGeom>
          <a:solidFill>
            <a:srgbClr val="00B0F0"/>
          </a:solidFill>
          <a:ln cap="flat" cmpd="sng" w="19050">
            <a:solidFill>
              <a:srgbClr val="92D05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dk1"/>
                </a:solidFill>
                <a:latin typeface="Calibri"/>
                <a:ea typeface="Calibri"/>
                <a:cs typeface="Calibri"/>
                <a:sym typeface="Calibri"/>
              </a:rPr>
              <a:t>16</a:t>
            </a:r>
            <a:r>
              <a:rPr b="1" baseline="30000" lang="en-US" sz="1400">
                <a:solidFill>
                  <a:schemeClr val="dk1"/>
                </a:solidFill>
                <a:latin typeface="Calibri"/>
                <a:ea typeface="Calibri"/>
                <a:cs typeface="Calibri"/>
                <a:sym typeface="Calibri"/>
              </a:rPr>
              <a:t>th</a:t>
            </a:r>
            <a:r>
              <a:rPr b="1" lang="en-US" sz="1400">
                <a:solidFill>
                  <a:schemeClr val="dk1"/>
                </a:solidFill>
                <a:latin typeface="Calibri"/>
                <a:ea typeface="Calibri"/>
                <a:cs typeface="Calibri"/>
                <a:sym typeface="Calibri"/>
              </a:rPr>
              <a:t> June 2023 (PM Examination) </a:t>
            </a:r>
            <a:endParaRPr sz="1400">
              <a:solidFill>
                <a:schemeClr val="dk1"/>
              </a:solidFill>
              <a:latin typeface="Calibri"/>
              <a:ea typeface="Calibri"/>
              <a:cs typeface="Calibri"/>
              <a:sym typeface="Calibri"/>
            </a:endParaRPr>
          </a:p>
        </p:txBody>
      </p:sp>
      <p:sp>
        <p:nvSpPr>
          <p:cNvPr id="94" name="Google Shape;94;p13"/>
          <p:cNvSpPr/>
          <p:nvPr/>
        </p:nvSpPr>
        <p:spPr>
          <a:xfrm>
            <a:off x="174140" y="143886"/>
            <a:ext cx="3026260" cy="6639867"/>
          </a:xfrm>
          <a:prstGeom prst="rect">
            <a:avLst/>
          </a:prstGeom>
          <a:solidFill>
            <a:srgbClr val="00B0F0"/>
          </a:solidFill>
          <a:ln cap="flat" cmpd="sng" w="19050">
            <a:solidFill>
              <a:srgbClr val="92D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b="1" lang="en-US" sz="2800">
                <a:solidFill>
                  <a:schemeClr val="lt1"/>
                </a:solidFill>
                <a:latin typeface="Calibri"/>
                <a:ea typeface="Calibri"/>
                <a:cs typeface="Calibri"/>
                <a:sym typeface="Calibri"/>
              </a:rPr>
              <a:t>Tourism and Development in the Cayman Islands </a:t>
            </a:r>
            <a:endParaRPr/>
          </a:p>
          <a:p>
            <a:pPr indent="0" lvl="0" marL="0" marR="0" rtl="0" algn="just">
              <a:spcBef>
                <a:spcPts val="0"/>
              </a:spcBef>
              <a:spcAft>
                <a:spcPts val="0"/>
              </a:spcAft>
              <a:buNone/>
            </a:pPr>
            <a:r>
              <a:t/>
            </a:r>
            <a:endParaRPr b="1" sz="3600">
              <a:solidFill>
                <a:schemeClr val="lt1"/>
              </a:solidFill>
              <a:latin typeface="Calibri"/>
              <a:ea typeface="Calibri"/>
              <a:cs typeface="Calibri"/>
              <a:sym typeface="Calibri"/>
            </a:endParaRPr>
          </a:p>
          <a:p>
            <a:pPr indent="0" lvl="0" marL="0" marR="0" rtl="0" algn="just">
              <a:spcBef>
                <a:spcPts val="0"/>
              </a:spcBef>
              <a:spcAft>
                <a:spcPts val="0"/>
              </a:spcAft>
              <a:buNone/>
            </a:pPr>
            <a:r>
              <a:t/>
            </a:r>
            <a:endParaRPr b="1" sz="3600">
              <a:solidFill>
                <a:schemeClr val="lt1"/>
              </a:solidFill>
              <a:latin typeface="Calibri"/>
              <a:ea typeface="Calibri"/>
              <a:cs typeface="Calibri"/>
              <a:sym typeface="Calibri"/>
            </a:endParaRPr>
          </a:p>
          <a:p>
            <a:pPr indent="0" lvl="0" marL="0" marR="0" rtl="0" algn="just">
              <a:spcBef>
                <a:spcPts val="0"/>
              </a:spcBef>
              <a:spcAft>
                <a:spcPts val="0"/>
              </a:spcAft>
              <a:buNone/>
            </a:pPr>
            <a:r>
              <a:t/>
            </a:r>
            <a:endParaRPr b="1" sz="3600">
              <a:solidFill>
                <a:schemeClr val="lt1"/>
              </a:solidFill>
              <a:latin typeface="Calibri"/>
              <a:ea typeface="Calibri"/>
              <a:cs typeface="Calibri"/>
              <a:sym typeface="Calibri"/>
            </a:endParaRPr>
          </a:p>
          <a:p>
            <a:pPr indent="0" lvl="0" marL="0" marR="0" rtl="0" algn="just">
              <a:spcBef>
                <a:spcPts val="0"/>
              </a:spcBef>
              <a:spcAft>
                <a:spcPts val="0"/>
              </a:spcAft>
              <a:buNone/>
            </a:pPr>
            <a:r>
              <a:t/>
            </a:r>
            <a:endParaRPr b="1" sz="3600">
              <a:solidFill>
                <a:schemeClr val="lt1"/>
              </a:solidFill>
              <a:latin typeface="Calibri"/>
              <a:ea typeface="Calibri"/>
              <a:cs typeface="Calibri"/>
              <a:sym typeface="Calibri"/>
            </a:endParaRPr>
          </a:p>
          <a:p>
            <a:pPr indent="0" lvl="0" marL="0" marR="0" rtl="0" algn="just">
              <a:spcBef>
                <a:spcPts val="0"/>
              </a:spcBef>
              <a:spcAft>
                <a:spcPts val="0"/>
              </a:spcAft>
              <a:buNone/>
            </a:pPr>
            <a:r>
              <a:t/>
            </a:r>
            <a:endParaRPr b="1" sz="3600">
              <a:solidFill>
                <a:schemeClr val="lt1"/>
              </a:solidFill>
              <a:latin typeface="Calibri"/>
              <a:ea typeface="Calibri"/>
              <a:cs typeface="Calibri"/>
              <a:sym typeface="Calibri"/>
            </a:endParaRPr>
          </a:p>
        </p:txBody>
      </p:sp>
      <p:pic>
        <p:nvPicPr>
          <p:cNvPr descr="A close up of a sign&#10;&#10;Description automatically generated" id="95" name="Google Shape;95;p13"/>
          <p:cNvPicPr preferRelativeResize="0"/>
          <p:nvPr/>
        </p:nvPicPr>
        <p:blipFill rotWithShape="1">
          <a:blip r:embed="rId4">
            <a:alphaModFix/>
          </a:blip>
          <a:srcRect b="7053" l="10022" r="10579" t="6904"/>
          <a:stretch/>
        </p:blipFill>
        <p:spPr>
          <a:xfrm>
            <a:off x="21294" y="-9215"/>
            <a:ext cx="991853" cy="1131578"/>
          </a:xfrm>
          <a:prstGeom prst="rect">
            <a:avLst/>
          </a:prstGeom>
          <a:noFill/>
          <a:ln>
            <a:noFill/>
          </a:ln>
        </p:spPr>
      </p:pic>
      <p:sp>
        <p:nvSpPr>
          <p:cNvPr id="96" name="Google Shape;96;p13"/>
          <p:cNvSpPr txBox="1"/>
          <p:nvPr/>
        </p:nvSpPr>
        <p:spPr>
          <a:xfrm>
            <a:off x="747608" y="706735"/>
            <a:ext cx="248273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Issue Evaluation:</a:t>
            </a:r>
            <a:endParaRPr b="1" sz="2400">
              <a:solidFill>
                <a:schemeClr val="dk1"/>
              </a:solidFill>
              <a:latin typeface="Calibri"/>
              <a:ea typeface="Calibri"/>
              <a:cs typeface="Calibri"/>
              <a:sym typeface="Calibri"/>
            </a:endParaRPr>
          </a:p>
        </p:txBody>
      </p:sp>
      <p:sp>
        <p:nvSpPr>
          <p:cNvPr id="97" name="Google Shape;97;p13"/>
          <p:cNvSpPr txBox="1"/>
          <p:nvPr/>
        </p:nvSpPr>
        <p:spPr>
          <a:xfrm>
            <a:off x="174140" y="2887682"/>
            <a:ext cx="3018506" cy="364715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050">
                <a:solidFill>
                  <a:schemeClr val="dk1"/>
                </a:solidFill>
                <a:latin typeface="Calibri"/>
                <a:ea typeface="Calibri"/>
                <a:cs typeface="Calibri"/>
                <a:sym typeface="Calibri"/>
              </a:rPr>
              <a:t>The aim of the issue evaluation is to assess your critical thinking and problem-solving skills and to provide you with the opportunity to demonstrate geographical skills and their application of knowledge. The assessment is synoptic and will give you the opportunity to use your learning across the specification in order to analyse a geographical issue, consider and select proposed solutions and justify choices.</a:t>
            </a:r>
            <a:endParaRPr/>
          </a:p>
          <a:p>
            <a:pPr indent="0" lvl="0" marL="0" marR="0" rtl="0" algn="just">
              <a:spcBef>
                <a:spcPts val="0"/>
              </a:spcBef>
              <a:spcAft>
                <a:spcPts val="0"/>
              </a:spcAft>
              <a:buNone/>
            </a:pPr>
            <a:r>
              <a:t/>
            </a:r>
            <a:endParaRPr sz="1050">
              <a:solidFill>
                <a:schemeClr val="dk1"/>
              </a:solidFill>
              <a:latin typeface="Calibri"/>
              <a:ea typeface="Calibri"/>
              <a:cs typeface="Calibri"/>
              <a:sym typeface="Calibri"/>
            </a:endParaRPr>
          </a:p>
          <a:p>
            <a:pPr indent="0" lvl="0" marL="0" marR="0" rtl="0" algn="just">
              <a:spcBef>
                <a:spcPts val="0"/>
              </a:spcBef>
              <a:spcAft>
                <a:spcPts val="0"/>
              </a:spcAft>
              <a:buNone/>
            </a:pPr>
            <a:r>
              <a:rPr lang="en-US" sz="1050">
                <a:solidFill>
                  <a:schemeClr val="dk1"/>
                </a:solidFill>
                <a:latin typeface="Calibri"/>
                <a:ea typeface="Calibri"/>
                <a:cs typeface="Calibri"/>
                <a:sym typeface="Calibri"/>
              </a:rPr>
              <a:t>This will be your definitive guide to this year’s issue evaluation. It is important that you engage with the figures in the resource booklet by reading them, re-reading them, highlighting key concepts, geographical theory, and processes. Alongside this, you should include annotations that link the figures and information to any relevant parts of the specification. </a:t>
            </a:r>
            <a:endParaRPr/>
          </a:p>
          <a:p>
            <a:pPr indent="0" lvl="0" marL="0" marR="0" rtl="0" algn="just">
              <a:spcBef>
                <a:spcPts val="0"/>
              </a:spcBef>
              <a:spcAft>
                <a:spcPts val="0"/>
              </a:spcAft>
              <a:buNone/>
            </a:pPr>
            <a:r>
              <a:t/>
            </a:r>
            <a:endParaRPr sz="1050">
              <a:solidFill>
                <a:schemeClr val="dk1"/>
              </a:solidFill>
              <a:latin typeface="Calibri"/>
              <a:ea typeface="Calibri"/>
              <a:cs typeface="Calibri"/>
              <a:sym typeface="Calibri"/>
            </a:endParaRPr>
          </a:p>
          <a:p>
            <a:pPr indent="0" lvl="0" marL="0" marR="0" rtl="0" algn="just">
              <a:spcBef>
                <a:spcPts val="0"/>
              </a:spcBef>
              <a:spcAft>
                <a:spcPts val="0"/>
              </a:spcAft>
              <a:buNone/>
            </a:pPr>
            <a:r>
              <a:rPr lang="en-US" sz="1050">
                <a:solidFill>
                  <a:schemeClr val="dk1"/>
                </a:solidFill>
                <a:latin typeface="Calibri"/>
                <a:ea typeface="Calibri"/>
                <a:cs typeface="Calibri"/>
                <a:sym typeface="Calibri"/>
              </a:rPr>
              <a:t>The questions in </a:t>
            </a:r>
            <a:r>
              <a:rPr lang="en-US" sz="1050">
                <a:solidFill>
                  <a:srgbClr val="FF33CC"/>
                </a:solidFill>
                <a:latin typeface="Calibri"/>
                <a:ea typeface="Calibri"/>
                <a:cs typeface="Calibri"/>
                <a:sym typeface="Calibri"/>
              </a:rPr>
              <a:t>pink </a:t>
            </a:r>
            <a:r>
              <a:rPr lang="en-US" sz="1050">
                <a:solidFill>
                  <a:schemeClr val="dk1"/>
                </a:solidFill>
                <a:latin typeface="Calibri"/>
                <a:ea typeface="Calibri"/>
                <a:cs typeface="Calibri"/>
                <a:sym typeface="Calibri"/>
              </a:rPr>
              <a:t>are the ones which have been written in the style of the questions we are likely to see on the exam itself.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297" name="Google Shape;297;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
        <p:nvSpPr>
          <p:cNvPr id="298" name="Google Shape;298;p22"/>
          <p:cNvSpPr/>
          <p:nvPr/>
        </p:nvSpPr>
        <p:spPr>
          <a:xfrm>
            <a:off x="0" y="0"/>
            <a:ext cx="12192000" cy="6858000"/>
          </a:xfrm>
          <a:prstGeom prst="rect">
            <a:avLst/>
          </a:prstGeom>
          <a:solidFill>
            <a:schemeClr val="lt1"/>
          </a:solidFill>
          <a:ln cap="flat" cmpd="sng" w="28575">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22"/>
          <p:cNvSpPr txBox="1"/>
          <p:nvPr/>
        </p:nvSpPr>
        <p:spPr>
          <a:xfrm>
            <a:off x="105339" y="-16788"/>
            <a:ext cx="8522557" cy="116955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400">
                <a:solidFill>
                  <a:srgbClr val="FF33CC"/>
                </a:solidFill>
                <a:latin typeface="Calibri"/>
                <a:ea typeface="Calibri"/>
                <a:cs typeface="Calibri"/>
                <a:sym typeface="Calibri"/>
              </a:rPr>
              <a:t>Study Figure 1 – Tourism &amp; Development. Tourism is essential for the development of LIC/NEEs. </a:t>
            </a:r>
            <a:endParaRPr/>
          </a:p>
          <a:p>
            <a:pPr indent="0" lvl="0" marL="0" marR="0" rtl="0" algn="just">
              <a:spcBef>
                <a:spcPts val="0"/>
              </a:spcBef>
              <a:spcAft>
                <a:spcPts val="0"/>
              </a:spcAft>
              <a:buNone/>
            </a:pPr>
            <a:r>
              <a:t/>
            </a:r>
            <a:endParaRPr sz="1400">
              <a:solidFill>
                <a:srgbClr val="FF33CC"/>
              </a:solidFill>
              <a:latin typeface="Calibri"/>
              <a:ea typeface="Calibri"/>
              <a:cs typeface="Calibri"/>
              <a:sym typeface="Calibri"/>
            </a:endParaRPr>
          </a:p>
          <a:p>
            <a:pPr indent="0" lvl="0" marL="0" marR="0" rtl="0" algn="just">
              <a:spcBef>
                <a:spcPts val="0"/>
              </a:spcBef>
              <a:spcAft>
                <a:spcPts val="0"/>
              </a:spcAft>
              <a:buNone/>
            </a:pPr>
            <a:r>
              <a:rPr lang="en-US" sz="1400">
                <a:solidFill>
                  <a:srgbClr val="FF33CC"/>
                </a:solidFill>
                <a:latin typeface="Calibri"/>
                <a:ea typeface="Calibri"/>
                <a:cs typeface="Calibri"/>
                <a:sym typeface="Calibri"/>
              </a:rPr>
              <a:t>Do you agree? Explain your answer [6 marks]</a:t>
            </a:r>
            <a:endParaRPr/>
          </a:p>
          <a:p>
            <a:pPr indent="0" lvl="0" marL="0" marR="0" rtl="0" algn="just">
              <a:spcBef>
                <a:spcPts val="0"/>
              </a:spcBef>
              <a:spcAft>
                <a:spcPts val="0"/>
              </a:spcAft>
              <a:buNone/>
            </a:pPr>
            <a:r>
              <a:t/>
            </a:r>
            <a:endParaRPr sz="1400">
              <a:solidFill>
                <a:srgbClr val="FF33CC"/>
              </a:solidFill>
              <a:latin typeface="Calibri"/>
              <a:ea typeface="Calibri"/>
              <a:cs typeface="Calibri"/>
              <a:sym typeface="Calibri"/>
            </a:endParaRPr>
          </a:p>
          <a:p>
            <a:pPr indent="0" lvl="0" marL="0" marR="0" rtl="0" algn="just">
              <a:spcBef>
                <a:spcPts val="0"/>
              </a:spcBef>
              <a:spcAft>
                <a:spcPts val="0"/>
              </a:spcAft>
              <a:buNone/>
            </a:pPr>
            <a:r>
              <a:rPr lang="en-US" sz="1400">
                <a:solidFill>
                  <a:srgbClr val="FF33CC"/>
                </a:solidFill>
                <a:latin typeface="Calibri"/>
                <a:ea typeface="Calibri"/>
                <a:cs typeface="Calibri"/>
                <a:sym typeface="Calibri"/>
              </a:rPr>
              <a:t>  </a:t>
            </a:r>
            <a:endParaRPr sz="1400">
              <a:solidFill>
                <a:srgbClr val="FF33CC"/>
              </a:solidFill>
              <a:latin typeface="Calibri"/>
              <a:ea typeface="Calibri"/>
              <a:cs typeface="Calibri"/>
              <a:sym typeface="Calibri"/>
            </a:endParaRPr>
          </a:p>
        </p:txBody>
      </p:sp>
      <p:cxnSp>
        <p:nvCxnSpPr>
          <p:cNvPr id="300" name="Google Shape;300;p22"/>
          <p:cNvCxnSpPr/>
          <p:nvPr/>
        </p:nvCxnSpPr>
        <p:spPr>
          <a:xfrm flipH="1" rot="10800000">
            <a:off x="172986" y="1385625"/>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301" name="Google Shape;301;p22"/>
          <p:cNvCxnSpPr/>
          <p:nvPr/>
        </p:nvCxnSpPr>
        <p:spPr>
          <a:xfrm flipH="1" rot="10800000">
            <a:off x="188404" y="1718151"/>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302" name="Google Shape;302;p22"/>
          <p:cNvCxnSpPr/>
          <p:nvPr/>
        </p:nvCxnSpPr>
        <p:spPr>
          <a:xfrm flipH="1" rot="10800000">
            <a:off x="188404" y="2001992"/>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303" name="Google Shape;303;p22"/>
          <p:cNvCxnSpPr/>
          <p:nvPr/>
        </p:nvCxnSpPr>
        <p:spPr>
          <a:xfrm flipH="1" rot="10800000">
            <a:off x="203822" y="2334518"/>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304" name="Google Shape;304;p22"/>
          <p:cNvCxnSpPr/>
          <p:nvPr/>
        </p:nvCxnSpPr>
        <p:spPr>
          <a:xfrm flipH="1" rot="10800000">
            <a:off x="203822" y="2685468"/>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305" name="Google Shape;305;p22"/>
          <p:cNvCxnSpPr/>
          <p:nvPr/>
        </p:nvCxnSpPr>
        <p:spPr>
          <a:xfrm flipH="1" rot="10800000">
            <a:off x="219240" y="3017994"/>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306" name="Google Shape;306;p22"/>
          <p:cNvCxnSpPr/>
          <p:nvPr/>
        </p:nvCxnSpPr>
        <p:spPr>
          <a:xfrm flipH="1" rot="10800000">
            <a:off x="219240" y="3301835"/>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307" name="Google Shape;307;p22"/>
          <p:cNvCxnSpPr/>
          <p:nvPr/>
        </p:nvCxnSpPr>
        <p:spPr>
          <a:xfrm flipH="1" rot="10800000">
            <a:off x="234658" y="3634361"/>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308" name="Google Shape;308;p22"/>
          <p:cNvCxnSpPr/>
          <p:nvPr/>
        </p:nvCxnSpPr>
        <p:spPr>
          <a:xfrm flipH="1" rot="10800000">
            <a:off x="234658" y="4030597"/>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309" name="Google Shape;309;p22"/>
          <p:cNvCxnSpPr/>
          <p:nvPr/>
        </p:nvCxnSpPr>
        <p:spPr>
          <a:xfrm flipH="1" rot="10800000">
            <a:off x="234658" y="4314438"/>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310" name="Google Shape;310;p22"/>
          <p:cNvCxnSpPr/>
          <p:nvPr/>
        </p:nvCxnSpPr>
        <p:spPr>
          <a:xfrm flipH="1" rot="10800000">
            <a:off x="250076" y="4646964"/>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311" name="Google Shape;311;p22"/>
          <p:cNvCxnSpPr/>
          <p:nvPr/>
        </p:nvCxnSpPr>
        <p:spPr>
          <a:xfrm flipH="1" rot="10800000">
            <a:off x="250076" y="4997914"/>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312" name="Google Shape;312;p22"/>
          <p:cNvCxnSpPr/>
          <p:nvPr/>
        </p:nvCxnSpPr>
        <p:spPr>
          <a:xfrm flipH="1" rot="10800000">
            <a:off x="265494" y="5330440"/>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313" name="Google Shape;313;p22"/>
          <p:cNvCxnSpPr/>
          <p:nvPr/>
        </p:nvCxnSpPr>
        <p:spPr>
          <a:xfrm flipH="1" rot="10800000">
            <a:off x="265494" y="5614281"/>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314" name="Google Shape;314;p22"/>
          <p:cNvCxnSpPr/>
          <p:nvPr/>
        </p:nvCxnSpPr>
        <p:spPr>
          <a:xfrm flipH="1" rot="10800000">
            <a:off x="280912" y="5946807"/>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315" name="Google Shape;315;p22"/>
          <p:cNvCxnSpPr/>
          <p:nvPr/>
        </p:nvCxnSpPr>
        <p:spPr>
          <a:xfrm flipH="1" rot="10800000">
            <a:off x="280912" y="6272203"/>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316" name="Google Shape;316;p22"/>
          <p:cNvCxnSpPr/>
          <p:nvPr/>
        </p:nvCxnSpPr>
        <p:spPr>
          <a:xfrm flipH="1" rot="10800000">
            <a:off x="296330" y="6604729"/>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317" name="Google Shape;317;p22"/>
          <p:cNvCxnSpPr/>
          <p:nvPr/>
        </p:nvCxnSpPr>
        <p:spPr>
          <a:xfrm flipH="1" rot="10800000">
            <a:off x="172985" y="1027906"/>
            <a:ext cx="11815191" cy="51439"/>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323" name="Google Shape;323;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
        <p:nvSpPr>
          <p:cNvPr id="324" name="Google Shape;324;p23"/>
          <p:cNvSpPr/>
          <p:nvPr/>
        </p:nvSpPr>
        <p:spPr>
          <a:xfrm>
            <a:off x="0" y="0"/>
            <a:ext cx="12192000" cy="6858000"/>
          </a:xfrm>
          <a:prstGeom prst="rect">
            <a:avLst/>
          </a:prstGeom>
          <a:solidFill>
            <a:schemeClr val="lt1"/>
          </a:solidFill>
          <a:ln cap="flat" cmpd="sng" w="28575">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5" name="Google Shape;325;p23"/>
          <p:cNvSpPr txBox="1"/>
          <p:nvPr/>
        </p:nvSpPr>
        <p:spPr>
          <a:xfrm>
            <a:off x="105339" y="-16788"/>
            <a:ext cx="8522557" cy="116955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400">
                <a:solidFill>
                  <a:srgbClr val="FF33CC"/>
                </a:solidFill>
                <a:latin typeface="Calibri"/>
                <a:ea typeface="Calibri"/>
                <a:cs typeface="Calibri"/>
                <a:sym typeface="Calibri"/>
              </a:rPr>
              <a:t>Tourism should be seen as a development opportunity rather than an environmental problem. </a:t>
            </a:r>
            <a:endParaRPr/>
          </a:p>
          <a:p>
            <a:pPr indent="0" lvl="0" marL="0" marR="0" rtl="0" algn="just">
              <a:spcBef>
                <a:spcPts val="0"/>
              </a:spcBef>
              <a:spcAft>
                <a:spcPts val="0"/>
              </a:spcAft>
              <a:buNone/>
            </a:pPr>
            <a:r>
              <a:t/>
            </a:r>
            <a:endParaRPr sz="1400">
              <a:solidFill>
                <a:srgbClr val="FF33CC"/>
              </a:solidFill>
              <a:latin typeface="Calibri"/>
              <a:ea typeface="Calibri"/>
              <a:cs typeface="Calibri"/>
              <a:sym typeface="Calibri"/>
            </a:endParaRPr>
          </a:p>
          <a:p>
            <a:pPr indent="0" lvl="0" marL="0" marR="0" rtl="0" algn="just">
              <a:spcBef>
                <a:spcPts val="0"/>
              </a:spcBef>
              <a:spcAft>
                <a:spcPts val="0"/>
              </a:spcAft>
              <a:buNone/>
            </a:pPr>
            <a:r>
              <a:rPr lang="en-US" sz="1400">
                <a:solidFill>
                  <a:srgbClr val="FF33CC"/>
                </a:solidFill>
                <a:latin typeface="Calibri"/>
                <a:ea typeface="Calibri"/>
                <a:cs typeface="Calibri"/>
                <a:sym typeface="Calibri"/>
              </a:rPr>
              <a:t>Do you agree? Explain your answer [6 marks]</a:t>
            </a:r>
            <a:endParaRPr/>
          </a:p>
          <a:p>
            <a:pPr indent="0" lvl="0" marL="0" marR="0" rtl="0" algn="just">
              <a:spcBef>
                <a:spcPts val="0"/>
              </a:spcBef>
              <a:spcAft>
                <a:spcPts val="0"/>
              </a:spcAft>
              <a:buNone/>
            </a:pPr>
            <a:r>
              <a:t/>
            </a:r>
            <a:endParaRPr sz="1400">
              <a:solidFill>
                <a:srgbClr val="FF33CC"/>
              </a:solidFill>
              <a:latin typeface="Calibri"/>
              <a:ea typeface="Calibri"/>
              <a:cs typeface="Calibri"/>
              <a:sym typeface="Calibri"/>
            </a:endParaRPr>
          </a:p>
          <a:p>
            <a:pPr indent="0" lvl="0" marL="0" marR="0" rtl="0" algn="just">
              <a:spcBef>
                <a:spcPts val="0"/>
              </a:spcBef>
              <a:spcAft>
                <a:spcPts val="0"/>
              </a:spcAft>
              <a:buNone/>
            </a:pPr>
            <a:r>
              <a:rPr lang="en-US" sz="1400">
                <a:solidFill>
                  <a:srgbClr val="FF33CC"/>
                </a:solidFill>
                <a:latin typeface="Calibri"/>
                <a:ea typeface="Calibri"/>
                <a:cs typeface="Calibri"/>
                <a:sym typeface="Calibri"/>
              </a:rPr>
              <a:t>  </a:t>
            </a:r>
            <a:endParaRPr sz="1400">
              <a:solidFill>
                <a:srgbClr val="FF33CC"/>
              </a:solidFill>
              <a:latin typeface="Calibri"/>
              <a:ea typeface="Calibri"/>
              <a:cs typeface="Calibri"/>
              <a:sym typeface="Calibri"/>
            </a:endParaRPr>
          </a:p>
        </p:txBody>
      </p:sp>
      <p:cxnSp>
        <p:nvCxnSpPr>
          <p:cNvPr id="326" name="Google Shape;326;p23"/>
          <p:cNvCxnSpPr/>
          <p:nvPr/>
        </p:nvCxnSpPr>
        <p:spPr>
          <a:xfrm flipH="1" rot="10800000">
            <a:off x="172986" y="1385625"/>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327" name="Google Shape;327;p23"/>
          <p:cNvCxnSpPr/>
          <p:nvPr/>
        </p:nvCxnSpPr>
        <p:spPr>
          <a:xfrm flipH="1" rot="10800000">
            <a:off x="188404" y="1718151"/>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328" name="Google Shape;328;p23"/>
          <p:cNvCxnSpPr/>
          <p:nvPr/>
        </p:nvCxnSpPr>
        <p:spPr>
          <a:xfrm flipH="1" rot="10800000">
            <a:off x="188404" y="2001992"/>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329" name="Google Shape;329;p23"/>
          <p:cNvCxnSpPr/>
          <p:nvPr/>
        </p:nvCxnSpPr>
        <p:spPr>
          <a:xfrm flipH="1" rot="10800000">
            <a:off x="203822" y="2334518"/>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330" name="Google Shape;330;p23"/>
          <p:cNvCxnSpPr/>
          <p:nvPr/>
        </p:nvCxnSpPr>
        <p:spPr>
          <a:xfrm flipH="1" rot="10800000">
            <a:off x="203822" y="2685468"/>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331" name="Google Shape;331;p23"/>
          <p:cNvCxnSpPr/>
          <p:nvPr/>
        </p:nvCxnSpPr>
        <p:spPr>
          <a:xfrm flipH="1" rot="10800000">
            <a:off x="219240" y="3017994"/>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332" name="Google Shape;332;p23"/>
          <p:cNvCxnSpPr/>
          <p:nvPr/>
        </p:nvCxnSpPr>
        <p:spPr>
          <a:xfrm flipH="1" rot="10800000">
            <a:off x="219240" y="3301835"/>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333" name="Google Shape;333;p23"/>
          <p:cNvCxnSpPr/>
          <p:nvPr/>
        </p:nvCxnSpPr>
        <p:spPr>
          <a:xfrm flipH="1" rot="10800000">
            <a:off x="234658" y="3634361"/>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334" name="Google Shape;334;p23"/>
          <p:cNvCxnSpPr/>
          <p:nvPr/>
        </p:nvCxnSpPr>
        <p:spPr>
          <a:xfrm flipH="1" rot="10800000">
            <a:off x="234658" y="4030597"/>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335" name="Google Shape;335;p23"/>
          <p:cNvCxnSpPr/>
          <p:nvPr/>
        </p:nvCxnSpPr>
        <p:spPr>
          <a:xfrm flipH="1" rot="10800000">
            <a:off x="234658" y="4314438"/>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336" name="Google Shape;336;p23"/>
          <p:cNvCxnSpPr/>
          <p:nvPr/>
        </p:nvCxnSpPr>
        <p:spPr>
          <a:xfrm flipH="1" rot="10800000">
            <a:off x="250076" y="4646964"/>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337" name="Google Shape;337;p23"/>
          <p:cNvCxnSpPr/>
          <p:nvPr/>
        </p:nvCxnSpPr>
        <p:spPr>
          <a:xfrm flipH="1" rot="10800000">
            <a:off x="250076" y="4997914"/>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338" name="Google Shape;338;p23"/>
          <p:cNvCxnSpPr/>
          <p:nvPr/>
        </p:nvCxnSpPr>
        <p:spPr>
          <a:xfrm flipH="1" rot="10800000">
            <a:off x="265494" y="5330440"/>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339" name="Google Shape;339;p23"/>
          <p:cNvCxnSpPr/>
          <p:nvPr/>
        </p:nvCxnSpPr>
        <p:spPr>
          <a:xfrm flipH="1" rot="10800000">
            <a:off x="265494" y="5614281"/>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340" name="Google Shape;340;p23"/>
          <p:cNvCxnSpPr/>
          <p:nvPr/>
        </p:nvCxnSpPr>
        <p:spPr>
          <a:xfrm flipH="1" rot="10800000">
            <a:off x="280912" y="5946807"/>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341" name="Google Shape;341;p23"/>
          <p:cNvCxnSpPr/>
          <p:nvPr/>
        </p:nvCxnSpPr>
        <p:spPr>
          <a:xfrm flipH="1" rot="10800000">
            <a:off x="280912" y="6272203"/>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342" name="Google Shape;342;p23"/>
          <p:cNvCxnSpPr/>
          <p:nvPr/>
        </p:nvCxnSpPr>
        <p:spPr>
          <a:xfrm flipH="1" rot="10800000">
            <a:off x="296330" y="6604729"/>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343" name="Google Shape;343;p23"/>
          <p:cNvCxnSpPr/>
          <p:nvPr/>
        </p:nvCxnSpPr>
        <p:spPr>
          <a:xfrm flipH="1" rot="10800000">
            <a:off x="172985" y="1027906"/>
            <a:ext cx="11815191" cy="51439"/>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350" name="Google Shape;350;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
        <p:nvSpPr>
          <p:cNvPr id="351" name="Google Shape;351;p24"/>
          <p:cNvSpPr/>
          <p:nvPr/>
        </p:nvSpPr>
        <p:spPr>
          <a:xfrm>
            <a:off x="0" y="0"/>
            <a:ext cx="12192000" cy="6858000"/>
          </a:xfrm>
          <a:prstGeom prst="rect">
            <a:avLst/>
          </a:prstGeom>
          <a:solidFill>
            <a:schemeClr val="lt1"/>
          </a:solidFill>
          <a:ln cap="flat" cmpd="sng" w="28575">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4"/>
          <p:cNvSpPr/>
          <p:nvPr/>
        </p:nvSpPr>
        <p:spPr>
          <a:xfrm>
            <a:off x="105339" y="434205"/>
            <a:ext cx="5549355" cy="4401205"/>
          </a:xfrm>
          <a:custGeom>
            <a:rect b="b" l="l" r="r" t="t"/>
            <a:pathLst>
              <a:path extrusionOk="0" h="4401205" w="5549355">
                <a:moveTo>
                  <a:pt x="0" y="0"/>
                </a:moveTo>
                <a:cubicBezTo>
                  <a:pt x="195332" y="-21161"/>
                  <a:pt x="346478" y="20136"/>
                  <a:pt x="554936" y="0"/>
                </a:cubicBezTo>
                <a:cubicBezTo>
                  <a:pt x="763394" y="-20136"/>
                  <a:pt x="887918" y="34842"/>
                  <a:pt x="998884" y="0"/>
                </a:cubicBezTo>
                <a:cubicBezTo>
                  <a:pt x="1109850" y="-34842"/>
                  <a:pt x="1326598" y="26098"/>
                  <a:pt x="1498326" y="0"/>
                </a:cubicBezTo>
                <a:cubicBezTo>
                  <a:pt x="1670054" y="-26098"/>
                  <a:pt x="1832416" y="78684"/>
                  <a:pt x="2164248" y="0"/>
                </a:cubicBezTo>
                <a:cubicBezTo>
                  <a:pt x="2496080" y="-78684"/>
                  <a:pt x="2399668" y="25496"/>
                  <a:pt x="2608197" y="0"/>
                </a:cubicBezTo>
                <a:cubicBezTo>
                  <a:pt x="2816726" y="-25496"/>
                  <a:pt x="2909357" y="17747"/>
                  <a:pt x="3107639" y="0"/>
                </a:cubicBezTo>
                <a:cubicBezTo>
                  <a:pt x="3305921" y="-17747"/>
                  <a:pt x="3478377" y="6622"/>
                  <a:pt x="3607081" y="0"/>
                </a:cubicBezTo>
                <a:cubicBezTo>
                  <a:pt x="3735785" y="-6622"/>
                  <a:pt x="3932834" y="46418"/>
                  <a:pt x="4217510" y="0"/>
                </a:cubicBezTo>
                <a:cubicBezTo>
                  <a:pt x="4502186" y="-46418"/>
                  <a:pt x="4574886" y="45965"/>
                  <a:pt x="4827939" y="0"/>
                </a:cubicBezTo>
                <a:cubicBezTo>
                  <a:pt x="5080992" y="-45965"/>
                  <a:pt x="5273181" y="2117"/>
                  <a:pt x="5549355" y="0"/>
                </a:cubicBezTo>
                <a:cubicBezTo>
                  <a:pt x="5572913" y="212589"/>
                  <a:pt x="5544859" y="395111"/>
                  <a:pt x="5549355" y="550151"/>
                </a:cubicBezTo>
                <a:cubicBezTo>
                  <a:pt x="5553851" y="705191"/>
                  <a:pt x="5535020" y="928559"/>
                  <a:pt x="5549355" y="1056289"/>
                </a:cubicBezTo>
                <a:cubicBezTo>
                  <a:pt x="5563690" y="1184019"/>
                  <a:pt x="5543782" y="1355037"/>
                  <a:pt x="5549355" y="1474404"/>
                </a:cubicBezTo>
                <a:cubicBezTo>
                  <a:pt x="5554928" y="1593772"/>
                  <a:pt x="5492994" y="1792930"/>
                  <a:pt x="5549355" y="2024554"/>
                </a:cubicBezTo>
                <a:cubicBezTo>
                  <a:pt x="5605716" y="2256178"/>
                  <a:pt x="5532979" y="2365308"/>
                  <a:pt x="5549355" y="2530693"/>
                </a:cubicBezTo>
                <a:cubicBezTo>
                  <a:pt x="5565731" y="2696078"/>
                  <a:pt x="5498334" y="2996700"/>
                  <a:pt x="5549355" y="3168868"/>
                </a:cubicBezTo>
                <a:cubicBezTo>
                  <a:pt x="5600376" y="3341036"/>
                  <a:pt x="5535007" y="3440005"/>
                  <a:pt x="5549355" y="3675006"/>
                </a:cubicBezTo>
                <a:cubicBezTo>
                  <a:pt x="5563703" y="3910007"/>
                  <a:pt x="5496140" y="4182134"/>
                  <a:pt x="5549355" y="4401205"/>
                </a:cubicBezTo>
                <a:cubicBezTo>
                  <a:pt x="5378823" y="4408277"/>
                  <a:pt x="5190512" y="4359810"/>
                  <a:pt x="4938926" y="4401205"/>
                </a:cubicBezTo>
                <a:cubicBezTo>
                  <a:pt x="4687340" y="4442600"/>
                  <a:pt x="4630308" y="4398641"/>
                  <a:pt x="4439484" y="4401205"/>
                </a:cubicBezTo>
                <a:cubicBezTo>
                  <a:pt x="4248660" y="4403769"/>
                  <a:pt x="3958744" y="4335550"/>
                  <a:pt x="3773561" y="4401205"/>
                </a:cubicBezTo>
                <a:cubicBezTo>
                  <a:pt x="3588378" y="4466860"/>
                  <a:pt x="3359513" y="4356760"/>
                  <a:pt x="3218626" y="4401205"/>
                </a:cubicBezTo>
                <a:cubicBezTo>
                  <a:pt x="3077740" y="4445650"/>
                  <a:pt x="2696032" y="4387024"/>
                  <a:pt x="2552703" y="4401205"/>
                </a:cubicBezTo>
                <a:cubicBezTo>
                  <a:pt x="2409374" y="4415386"/>
                  <a:pt x="2205525" y="4377014"/>
                  <a:pt x="1997768" y="4401205"/>
                </a:cubicBezTo>
                <a:cubicBezTo>
                  <a:pt x="1790012" y="4425396"/>
                  <a:pt x="1599797" y="4385010"/>
                  <a:pt x="1498326" y="4401205"/>
                </a:cubicBezTo>
                <a:cubicBezTo>
                  <a:pt x="1396855" y="4417400"/>
                  <a:pt x="1134965" y="4355836"/>
                  <a:pt x="832403" y="4401205"/>
                </a:cubicBezTo>
                <a:cubicBezTo>
                  <a:pt x="529841" y="4446574"/>
                  <a:pt x="209856" y="4330353"/>
                  <a:pt x="0" y="4401205"/>
                </a:cubicBezTo>
                <a:cubicBezTo>
                  <a:pt x="-4260" y="4282189"/>
                  <a:pt x="38734" y="4083463"/>
                  <a:pt x="0" y="3895066"/>
                </a:cubicBezTo>
                <a:cubicBezTo>
                  <a:pt x="-38734" y="3706669"/>
                  <a:pt x="16714" y="3602301"/>
                  <a:pt x="0" y="3476952"/>
                </a:cubicBezTo>
                <a:cubicBezTo>
                  <a:pt x="-16714" y="3351603"/>
                  <a:pt x="44615" y="3062219"/>
                  <a:pt x="0" y="2882789"/>
                </a:cubicBezTo>
                <a:cubicBezTo>
                  <a:pt x="-44615" y="2703359"/>
                  <a:pt x="9172" y="2537776"/>
                  <a:pt x="0" y="2332639"/>
                </a:cubicBezTo>
                <a:cubicBezTo>
                  <a:pt x="-9172" y="2127502"/>
                  <a:pt x="46033" y="2026215"/>
                  <a:pt x="0" y="1914524"/>
                </a:cubicBezTo>
                <a:cubicBezTo>
                  <a:pt x="-46033" y="1802834"/>
                  <a:pt x="18781" y="1530547"/>
                  <a:pt x="0" y="1276349"/>
                </a:cubicBezTo>
                <a:cubicBezTo>
                  <a:pt x="-18781" y="1022152"/>
                  <a:pt x="2184" y="920709"/>
                  <a:pt x="0" y="726199"/>
                </a:cubicBezTo>
                <a:cubicBezTo>
                  <a:pt x="-2184" y="531689"/>
                  <a:pt x="68675" y="319882"/>
                  <a:pt x="0" y="0"/>
                </a:cubicBezTo>
                <a:close/>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spcBef>
                <a:spcPts val="0"/>
              </a:spcBef>
              <a:spcAft>
                <a:spcPts val="0"/>
              </a:spcAft>
              <a:buNone/>
            </a:pPr>
            <a:r>
              <a:rPr i="0" lang="en-US" sz="1000">
                <a:solidFill>
                  <a:schemeClr val="dk1"/>
                </a:solidFill>
                <a:latin typeface="Calibri"/>
                <a:ea typeface="Calibri"/>
                <a:cs typeface="Calibri"/>
                <a:sym typeface="Calibri"/>
              </a:rPr>
              <a:t>The Cayman Islands are an overseas UK territory made up of three islands: Grand Cayman, the largest and most developed (approximately 22 miles long), Cayman Brac (15 square miles) and Little Cayman (10 square miles). The Cayman Islands lie 480 miles south of Miami, 150 miles south of Cuba and 167 miles northwest of Jamaica. The islands are generally low-lying with the highest point being only 20 metres above sea level. The islands are located on a conservative tectonic margin between the North American and Caribbean plates. Minor tremors from this tectonic movement are sometimes recorded. A pleasant tropical climate is one of the territory’s main </a:t>
            </a:r>
            <a:r>
              <a:rPr lang="en-US" sz="1000">
                <a:solidFill>
                  <a:schemeClr val="dk1"/>
                </a:solidFill>
                <a:latin typeface="Calibri"/>
                <a:ea typeface="Calibri"/>
                <a:cs typeface="Calibri"/>
                <a:sym typeface="Calibri"/>
              </a:rPr>
              <a:t>assets</a:t>
            </a:r>
            <a:r>
              <a:rPr i="0" lang="en-US" sz="1000">
                <a:solidFill>
                  <a:schemeClr val="dk1"/>
                </a:solidFill>
                <a:latin typeface="Calibri"/>
                <a:ea typeface="Calibri"/>
                <a:cs typeface="Calibri"/>
                <a:sym typeface="Calibri"/>
              </a:rPr>
              <a:t>, tourism being of primary importance to the economy. Temperatures are moderate throughout the year, averaging about 27 °C annually. Thi</a:t>
            </a:r>
            <a:r>
              <a:rPr lang="en-US" sz="1000">
                <a:solidFill>
                  <a:schemeClr val="dk1"/>
                </a:solidFill>
                <a:latin typeface="Calibri"/>
                <a:ea typeface="Calibri"/>
                <a:cs typeface="Calibri"/>
                <a:sym typeface="Calibri"/>
              </a:rPr>
              <a:t>s tropical climate means that the islands are at risk from Hurricanes from June through to November. </a:t>
            </a:r>
            <a:endParaRPr/>
          </a:p>
          <a:p>
            <a:pPr indent="0" lvl="0" marL="0" marR="0" rtl="0" algn="just">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just">
              <a:spcBef>
                <a:spcPts val="0"/>
              </a:spcBef>
              <a:spcAft>
                <a:spcPts val="0"/>
              </a:spcAft>
              <a:buNone/>
            </a:pPr>
            <a:r>
              <a:rPr lang="en-US" sz="1000">
                <a:solidFill>
                  <a:schemeClr val="dk1"/>
                </a:solidFill>
                <a:latin typeface="Calibri"/>
                <a:ea typeface="Calibri"/>
                <a:cs typeface="Calibri"/>
                <a:sym typeface="Calibri"/>
              </a:rPr>
              <a:t>Approximately 78,500 people live in the Cayman Islands. </a:t>
            </a:r>
            <a:r>
              <a:rPr i="0" lang="en-US" sz="1000">
                <a:solidFill>
                  <a:schemeClr val="dk1"/>
                </a:solidFill>
                <a:latin typeface="Calibri"/>
                <a:ea typeface="Calibri"/>
                <a:cs typeface="Calibri"/>
                <a:sym typeface="Calibri"/>
              </a:rPr>
              <a:t>About one-fifth of Caymanians are of European, mainly British. There is also a significant proportion of the population employed in the tourism sector from Jamaica, Haiti and other neighboring Caribbean islands. </a:t>
            </a:r>
            <a:endParaRPr/>
          </a:p>
          <a:p>
            <a:pPr indent="0" lvl="0" marL="0" marR="0" rtl="0" algn="just">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just">
              <a:spcBef>
                <a:spcPts val="0"/>
              </a:spcBef>
              <a:spcAft>
                <a:spcPts val="0"/>
              </a:spcAft>
              <a:buNone/>
            </a:pPr>
            <a:r>
              <a:rPr i="0" lang="en-US" sz="1000">
                <a:solidFill>
                  <a:schemeClr val="dk1"/>
                </a:solidFill>
                <a:latin typeface="Calibri"/>
                <a:ea typeface="Calibri"/>
                <a:cs typeface="Calibri"/>
                <a:sym typeface="Calibri"/>
              </a:rPr>
              <a:t>The economy depends on banking, </a:t>
            </a:r>
            <a:r>
              <a:rPr lang="en-US" sz="1000">
                <a:solidFill>
                  <a:schemeClr val="dk1"/>
                </a:solidFill>
                <a:latin typeface="Calibri"/>
                <a:ea typeface="Calibri"/>
                <a:cs typeface="Calibri"/>
                <a:sym typeface="Calibri"/>
              </a:rPr>
              <a:t>tourism</a:t>
            </a:r>
            <a:r>
              <a:rPr i="0" lang="en-US" sz="1000">
                <a:solidFill>
                  <a:schemeClr val="dk1"/>
                </a:solidFill>
                <a:latin typeface="Calibri"/>
                <a:ea typeface="Calibri"/>
                <a:cs typeface="Calibri"/>
                <a:sym typeface="Calibri"/>
              </a:rPr>
              <a:t>, and other services. The Caymans have the highest per capita income in the Caribbean.</a:t>
            </a:r>
            <a:endParaRPr/>
          </a:p>
          <a:p>
            <a:pPr indent="0" lvl="0" marL="0" marR="0" rtl="0" algn="just">
              <a:spcBef>
                <a:spcPts val="0"/>
              </a:spcBef>
              <a:spcAft>
                <a:spcPts val="0"/>
              </a:spcAft>
              <a:buNone/>
            </a:pPr>
            <a:r>
              <a:rPr i="0" lang="en-US" sz="1000">
                <a:solidFill>
                  <a:schemeClr val="dk1"/>
                </a:solidFill>
                <a:latin typeface="Calibri"/>
                <a:ea typeface="Calibri"/>
                <a:cs typeface="Calibri"/>
                <a:sym typeface="Calibri"/>
              </a:rPr>
              <a:t>The physical beauty and superb climate of the islands have made them a haven for tourists. The government invested heavily in promoting tourism, which increased eightfold between the mid-1970s and the early 1990s. Since then tourism has continued to grow steadily, as the islands have developed a good reputation for diving. Most visitors are from the </a:t>
            </a:r>
            <a:r>
              <a:rPr lang="en-US" sz="1000">
                <a:solidFill>
                  <a:schemeClr val="dk1"/>
                </a:solidFill>
                <a:latin typeface="Calibri"/>
                <a:ea typeface="Calibri"/>
                <a:cs typeface="Calibri"/>
                <a:sym typeface="Calibri"/>
              </a:rPr>
              <a:t>United States</a:t>
            </a:r>
            <a:r>
              <a:rPr i="0" lang="en-US" sz="1000">
                <a:solidFill>
                  <a:schemeClr val="dk1"/>
                </a:solidFill>
                <a:latin typeface="Calibri"/>
                <a:ea typeface="Calibri"/>
                <a:cs typeface="Calibri"/>
                <a:sym typeface="Calibri"/>
              </a:rPr>
              <a:t>.</a:t>
            </a:r>
            <a:endParaRPr/>
          </a:p>
          <a:p>
            <a:pPr indent="0" lvl="0" marL="0" marR="0" rtl="0" algn="just">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just">
              <a:spcBef>
                <a:spcPts val="0"/>
              </a:spcBef>
              <a:spcAft>
                <a:spcPts val="0"/>
              </a:spcAft>
              <a:buNone/>
            </a:pPr>
            <a:r>
              <a:rPr i="0" lang="en-US" sz="1000">
                <a:solidFill>
                  <a:schemeClr val="dk1"/>
                </a:solidFill>
                <a:latin typeface="Calibri"/>
                <a:ea typeface="Calibri"/>
                <a:cs typeface="Calibri"/>
                <a:sym typeface="Calibri"/>
              </a:rPr>
              <a:t>International finance has become a major component of the economy. The Cayman Islands are renowned as an offshore banking centre or a ‘tax haven’, due to the absence of direct taxes and loose banking laws that generally ensure </a:t>
            </a:r>
            <a:r>
              <a:rPr lang="en-US" sz="1000">
                <a:solidFill>
                  <a:schemeClr val="dk1"/>
                </a:solidFill>
                <a:latin typeface="Calibri"/>
                <a:ea typeface="Calibri"/>
                <a:cs typeface="Calibri"/>
                <a:sym typeface="Calibri"/>
              </a:rPr>
              <a:t>confidential</a:t>
            </a:r>
            <a:r>
              <a:rPr i="0" lang="en-US" sz="1000">
                <a:solidFill>
                  <a:schemeClr val="dk1"/>
                </a:solidFill>
                <a:latin typeface="Calibri"/>
                <a:ea typeface="Calibri"/>
                <a:cs typeface="Calibri"/>
                <a:sym typeface="Calibri"/>
              </a:rPr>
              <a:t> transactions. Hundreds of banks and trust companies, including most of the world’s 50 largest banks, are registered in the Caymans, making the islands one of the largest financial centres in the world. </a:t>
            </a:r>
            <a:r>
              <a:rPr lang="en-US" sz="1000">
                <a:solidFill>
                  <a:schemeClr val="dk1"/>
                </a:solidFill>
                <a:latin typeface="Calibri"/>
                <a:ea typeface="Calibri"/>
                <a:cs typeface="Calibri"/>
                <a:sym typeface="Calibri"/>
              </a:rPr>
              <a:t>Financial services create thousands of jobs on the islands along with revenue generation for the Government. </a:t>
            </a:r>
            <a:endParaRPr sz="1000">
              <a:solidFill>
                <a:schemeClr val="dk1"/>
              </a:solidFill>
              <a:latin typeface="Calibri"/>
              <a:ea typeface="Calibri"/>
              <a:cs typeface="Calibri"/>
              <a:sym typeface="Calibri"/>
            </a:endParaRPr>
          </a:p>
        </p:txBody>
      </p:sp>
      <p:sp>
        <p:nvSpPr>
          <p:cNvPr id="353" name="Google Shape;353;p24"/>
          <p:cNvSpPr txBox="1"/>
          <p:nvPr/>
        </p:nvSpPr>
        <p:spPr>
          <a:xfrm>
            <a:off x="105339" y="-5569"/>
            <a:ext cx="7417423" cy="36933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rgbClr val="00B0F0"/>
                </a:solidFill>
                <a:latin typeface="Calibri"/>
                <a:ea typeface="Calibri"/>
                <a:cs typeface="Calibri"/>
                <a:sym typeface="Calibri"/>
              </a:rPr>
              <a:t>Figure 2 – A new cruise ship terminal and port for the Cayman Islands  </a:t>
            </a:r>
            <a:endParaRPr sz="1800">
              <a:solidFill>
                <a:srgbClr val="00B0F0"/>
              </a:solidFill>
              <a:latin typeface="Calibri"/>
              <a:ea typeface="Calibri"/>
              <a:cs typeface="Calibri"/>
              <a:sym typeface="Calibri"/>
            </a:endParaRPr>
          </a:p>
        </p:txBody>
      </p:sp>
      <p:sp>
        <p:nvSpPr>
          <p:cNvPr id="354" name="Google Shape;354;p24"/>
          <p:cNvSpPr/>
          <p:nvPr/>
        </p:nvSpPr>
        <p:spPr>
          <a:xfrm>
            <a:off x="105338" y="4901665"/>
            <a:ext cx="5549355" cy="1890080"/>
          </a:xfrm>
          <a:custGeom>
            <a:rect b="b" l="l" r="r" t="t"/>
            <a:pathLst>
              <a:path extrusionOk="0" fill="none" h="1890080" w="5549355">
                <a:moveTo>
                  <a:pt x="0" y="0"/>
                </a:moveTo>
                <a:cubicBezTo>
                  <a:pt x="243146" y="-36507"/>
                  <a:pt x="339798" y="72082"/>
                  <a:pt x="665923" y="0"/>
                </a:cubicBezTo>
                <a:cubicBezTo>
                  <a:pt x="992048" y="-72082"/>
                  <a:pt x="975030" y="15457"/>
                  <a:pt x="1054377" y="0"/>
                </a:cubicBezTo>
                <a:cubicBezTo>
                  <a:pt x="1133724" y="-15457"/>
                  <a:pt x="1311021" y="44816"/>
                  <a:pt x="1553819" y="0"/>
                </a:cubicBezTo>
                <a:cubicBezTo>
                  <a:pt x="1796617" y="-44816"/>
                  <a:pt x="1915989" y="60430"/>
                  <a:pt x="2108755" y="0"/>
                </a:cubicBezTo>
                <a:cubicBezTo>
                  <a:pt x="2301521" y="-60430"/>
                  <a:pt x="2437830" y="23822"/>
                  <a:pt x="2552703" y="0"/>
                </a:cubicBezTo>
                <a:cubicBezTo>
                  <a:pt x="2667576" y="-23822"/>
                  <a:pt x="2919218" y="3441"/>
                  <a:pt x="3052145" y="0"/>
                </a:cubicBezTo>
                <a:cubicBezTo>
                  <a:pt x="3185072" y="-3441"/>
                  <a:pt x="3355033" y="35810"/>
                  <a:pt x="3440600" y="0"/>
                </a:cubicBezTo>
                <a:cubicBezTo>
                  <a:pt x="3526167" y="-35810"/>
                  <a:pt x="3801858" y="57780"/>
                  <a:pt x="3995536" y="0"/>
                </a:cubicBezTo>
                <a:cubicBezTo>
                  <a:pt x="4189214" y="-57780"/>
                  <a:pt x="4382501" y="40750"/>
                  <a:pt x="4605965" y="0"/>
                </a:cubicBezTo>
                <a:cubicBezTo>
                  <a:pt x="4829429" y="-40750"/>
                  <a:pt x="5227522" y="71339"/>
                  <a:pt x="5549355" y="0"/>
                </a:cubicBezTo>
                <a:cubicBezTo>
                  <a:pt x="5576099" y="178884"/>
                  <a:pt x="5545528" y="299589"/>
                  <a:pt x="5549355" y="434718"/>
                </a:cubicBezTo>
                <a:cubicBezTo>
                  <a:pt x="5553182" y="569847"/>
                  <a:pt x="5498910" y="820886"/>
                  <a:pt x="5549355" y="926139"/>
                </a:cubicBezTo>
                <a:cubicBezTo>
                  <a:pt x="5599800" y="1031392"/>
                  <a:pt x="5512421" y="1192607"/>
                  <a:pt x="5549355" y="1398659"/>
                </a:cubicBezTo>
                <a:cubicBezTo>
                  <a:pt x="5586289" y="1604711"/>
                  <a:pt x="5508260" y="1651164"/>
                  <a:pt x="5549355" y="1890080"/>
                </a:cubicBezTo>
                <a:cubicBezTo>
                  <a:pt x="5358249" y="1942532"/>
                  <a:pt x="5200330" y="1860655"/>
                  <a:pt x="5049913" y="1890080"/>
                </a:cubicBezTo>
                <a:cubicBezTo>
                  <a:pt x="4899496" y="1919505"/>
                  <a:pt x="4731339" y="1826589"/>
                  <a:pt x="4439484" y="1890080"/>
                </a:cubicBezTo>
                <a:cubicBezTo>
                  <a:pt x="4147629" y="1953571"/>
                  <a:pt x="4153285" y="1847971"/>
                  <a:pt x="4051029" y="1890080"/>
                </a:cubicBezTo>
                <a:cubicBezTo>
                  <a:pt x="3948773" y="1932189"/>
                  <a:pt x="3731621" y="1829183"/>
                  <a:pt x="3440600" y="1890080"/>
                </a:cubicBezTo>
                <a:cubicBezTo>
                  <a:pt x="3149579" y="1950977"/>
                  <a:pt x="3146187" y="1886219"/>
                  <a:pt x="2941158" y="1890080"/>
                </a:cubicBezTo>
                <a:cubicBezTo>
                  <a:pt x="2736129" y="1893941"/>
                  <a:pt x="2617588" y="1874796"/>
                  <a:pt x="2497210" y="1890080"/>
                </a:cubicBezTo>
                <a:cubicBezTo>
                  <a:pt x="2376832" y="1905364"/>
                  <a:pt x="2234089" y="1874533"/>
                  <a:pt x="2053261" y="1890080"/>
                </a:cubicBezTo>
                <a:cubicBezTo>
                  <a:pt x="1872433" y="1905627"/>
                  <a:pt x="1817861" y="1853805"/>
                  <a:pt x="1664807" y="1890080"/>
                </a:cubicBezTo>
                <a:cubicBezTo>
                  <a:pt x="1511753" y="1926355"/>
                  <a:pt x="1413183" y="1877804"/>
                  <a:pt x="1276352" y="1890080"/>
                </a:cubicBezTo>
                <a:cubicBezTo>
                  <a:pt x="1139522" y="1902356"/>
                  <a:pt x="1042371" y="1845487"/>
                  <a:pt x="832403" y="1890080"/>
                </a:cubicBezTo>
                <a:cubicBezTo>
                  <a:pt x="622435" y="1934673"/>
                  <a:pt x="252017" y="1823888"/>
                  <a:pt x="0" y="1890080"/>
                </a:cubicBezTo>
                <a:cubicBezTo>
                  <a:pt x="-14752" y="1710642"/>
                  <a:pt x="29083" y="1587986"/>
                  <a:pt x="0" y="1474262"/>
                </a:cubicBezTo>
                <a:cubicBezTo>
                  <a:pt x="-29083" y="1360538"/>
                  <a:pt x="50049" y="1211326"/>
                  <a:pt x="0" y="982842"/>
                </a:cubicBezTo>
                <a:cubicBezTo>
                  <a:pt x="-50049" y="754358"/>
                  <a:pt x="2573" y="663644"/>
                  <a:pt x="0" y="548123"/>
                </a:cubicBezTo>
                <a:cubicBezTo>
                  <a:pt x="-2573" y="432602"/>
                  <a:pt x="13336" y="241689"/>
                  <a:pt x="0" y="0"/>
                </a:cubicBezTo>
                <a:close/>
              </a:path>
              <a:path extrusionOk="0" h="1890080" w="5549355">
                <a:moveTo>
                  <a:pt x="0" y="0"/>
                </a:moveTo>
                <a:cubicBezTo>
                  <a:pt x="162179" y="-31506"/>
                  <a:pt x="425558" y="30954"/>
                  <a:pt x="610429" y="0"/>
                </a:cubicBezTo>
                <a:cubicBezTo>
                  <a:pt x="795300" y="-30954"/>
                  <a:pt x="936172" y="28936"/>
                  <a:pt x="1054377" y="0"/>
                </a:cubicBezTo>
                <a:cubicBezTo>
                  <a:pt x="1172582" y="-28936"/>
                  <a:pt x="1408360" y="30409"/>
                  <a:pt x="1498326" y="0"/>
                </a:cubicBezTo>
                <a:cubicBezTo>
                  <a:pt x="1588292" y="-30409"/>
                  <a:pt x="1893948" y="22843"/>
                  <a:pt x="2164248" y="0"/>
                </a:cubicBezTo>
                <a:cubicBezTo>
                  <a:pt x="2434548" y="-22843"/>
                  <a:pt x="2587872" y="27637"/>
                  <a:pt x="2719184" y="0"/>
                </a:cubicBezTo>
                <a:cubicBezTo>
                  <a:pt x="2850496" y="-27637"/>
                  <a:pt x="3039297" y="49395"/>
                  <a:pt x="3274119" y="0"/>
                </a:cubicBezTo>
                <a:cubicBezTo>
                  <a:pt x="3508941" y="-49395"/>
                  <a:pt x="3711288" y="53404"/>
                  <a:pt x="3829055" y="0"/>
                </a:cubicBezTo>
                <a:cubicBezTo>
                  <a:pt x="3946822" y="-53404"/>
                  <a:pt x="4196332" y="23717"/>
                  <a:pt x="4494978" y="0"/>
                </a:cubicBezTo>
                <a:cubicBezTo>
                  <a:pt x="4793624" y="-23717"/>
                  <a:pt x="4935171" y="48928"/>
                  <a:pt x="5049913" y="0"/>
                </a:cubicBezTo>
                <a:cubicBezTo>
                  <a:pt x="5164656" y="-48928"/>
                  <a:pt x="5417550" y="18900"/>
                  <a:pt x="5549355" y="0"/>
                </a:cubicBezTo>
                <a:cubicBezTo>
                  <a:pt x="5572325" y="214925"/>
                  <a:pt x="5517881" y="386519"/>
                  <a:pt x="5549355" y="510322"/>
                </a:cubicBezTo>
                <a:cubicBezTo>
                  <a:pt x="5580829" y="634125"/>
                  <a:pt x="5535896" y="836724"/>
                  <a:pt x="5549355" y="963941"/>
                </a:cubicBezTo>
                <a:cubicBezTo>
                  <a:pt x="5562814" y="1091158"/>
                  <a:pt x="5510761" y="1219401"/>
                  <a:pt x="5549355" y="1398659"/>
                </a:cubicBezTo>
                <a:cubicBezTo>
                  <a:pt x="5587949" y="1577917"/>
                  <a:pt x="5533840" y="1721204"/>
                  <a:pt x="5549355" y="1890080"/>
                </a:cubicBezTo>
                <a:cubicBezTo>
                  <a:pt x="5384441" y="1953880"/>
                  <a:pt x="5184032" y="1823458"/>
                  <a:pt x="4938926" y="1890080"/>
                </a:cubicBezTo>
                <a:cubicBezTo>
                  <a:pt x="4693820" y="1956702"/>
                  <a:pt x="4605795" y="1883477"/>
                  <a:pt x="4439484" y="1890080"/>
                </a:cubicBezTo>
                <a:cubicBezTo>
                  <a:pt x="4273173" y="1896683"/>
                  <a:pt x="4158985" y="1885525"/>
                  <a:pt x="4051029" y="1890080"/>
                </a:cubicBezTo>
                <a:cubicBezTo>
                  <a:pt x="3943073" y="1894635"/>
                  <a:pt x="3806563" y="1839251"/>
                  <a:pt x="3607081" y="1890080"/>
                </a:cubicBezTo>
                <a:cubicBezTo>
                  <a:pt x="3407599" y="1940909"/>
                  <a:pt x="3222721" y="1843389"/>
                  <a:pt x="3052145" y="1890080"/>
                </a:cubicBezTo>
                <a:cubicBezTo>
                  <a:pt x="2881569" y="1936771"/>
                  <a:pt x="2781251" y="1883405"/>
                  <a:pt x="2608197" y="1890080"/>
                </a:cubicBezTo>
                <a:cubicBezTo>
                  <a:pt x="2435143" y="1896755"/>
                  <a:pt x="2271833" y="1847411"/>
                  <a:pt x="1942274" y="1890080"/>
                </a:cubicBezTo>
                <a:cubicBezTo>
                  <a:pt x="1612715" y="1932749"/>
                  <a:pt x="1550912" y="1883148"/>
                  <a:pt x="1442832" y="1890080"/>
                </a:cubicBezTo>
                <a:cubicBezTo>
                  <a:pt x="1334752" y="1897012"/>
                  <a:pt x="1217682" y="1872400"/>
                  <a:pt x="998884" y="1890080"/>
                </a:cubicBezTo>
                <a:cubicBezTo>
                  <a:pt x="780086" y="1907760"/>
                  <a:pt x="698143" y="1860629"/>
                  <a:pt x="610429" y="1890080"/>
                </a:cubicBezTo>
                <a:cubicBezTo>
                  <a:pt x="522715" y="1919531"/>
                  <a:pt x="247787" y="1885508"/>
                  <a:pt x="0" y="1890080"/>
                </a:cubicBezTo>
                <a:cubicBezTo>
                  <a:pt x="-23425" y="1750427"/>
                  <a:pt x="19415" y="1579806"/>
                  <a:pt x="0" y="1474262"/>
                </a:cubicBezTo>
                <a:cubicBezTo>
                  <a:pt x="-19415" y="1368718"/>
                  <a:pt x="15601" y="1148589"/>
                  <a:pt x="0" y="1001742"/>
                </a:cubicBezTo>
                <a:cubicBezTo>
                  <a:pt x="-15601" y="854895"/>
                  <a:pt x="39351" y="650049"/>
                  <a:pt x="0" y="510322"/>
                </a:cubicBezTo>
                <a:cubicBezTo>
                  <a:pt x="-39351" y="370595"/>
                  <a:pt x="51340" y="165150"/>
                  <a:pt x="0" y="0"/>
                </a:cubicBezTo>
                <a:close/>
              </a:path>
            </a:pathLst>
          </a:cu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1050">
                <a:solidFill>
                  <a:srgbClr val="00B0F0"/>
                </a:solidFill>
                <a:latin typeface="Calibri"/>
                <a:ea typeface="Calibri"/>
                <a:cs typeface="Calibri"/>
                <a:sym typeface="Calibri"/>
              </a:rPr>
              <a:t>Summarise the background information on the Cayman Islands in 5 points</a:t>
            </a:r>
            <a:endParaRPr/>
          </a:p>
          <a:p>
            <a:pPr indent="0" lvl="0" marL="0" marR="0" rtl="0" algn="just">
              <a:spcBef>
                <a:spcPts val="0"/>
              </a:spcBef>
              <a:spcAft>
                <a:spcPts val="0"/>
              </a:spcAft>
              <a:buNone/>
            </a:pPr>
            <a:r>
              <a:rPr lang="en-US" sz="1050">
                <a:solidFill>
                  <a:srgbClr val="00B0F0"/>
                </a:solidFill>
                <a:latin typeface="Calibri"/>
                <a:ea typeface="Calibri"/>
                <a:cs typeface="Calibri"/>
                <a:sym typeface="Calibri"/>
              </a:rPr>
              <a:t> </a:t>
            </a:r>
            <a:endParaRPr/>
          </a:p>
          <a:p>
            <a:pPr indent="0" lvl="0" marL="0" marR="0" rtl="0" algn="just">
              <a:spcBef>
                <a:spcPts val="0"/>
              </a:spcBef>
              <a:spcAft>
                <a:spcPts val="0"/>
              </a:spcAft>
              <a:buNone/>
            </a:pPr>
            <a:r>
              <a:rPr lang="en-US" sz="1050">
                <a:solidFill>
                  <a:srgbClr val="00B0F0"/>
                </a:solidFill>
                <a:latin typeface="Calibri"/>
                <a:ea typeface="Calibri"/>
                <a:cs typeface="Calibri"/>
                <a:sym typeface="Calibri"/>
              </a:rPr>
              <a:t>-</a:t>
            </a:r>
            <a:endParaRPr/>
          </a:p>
          <a:p>
            <a:pPr indent="0" lvl="0" marL="0" marR="0" rtl="0" algn="just">
              <a:spcBef>
                <a:spcPts val="0"/>
              </a:spcBef>
              <a:spcAft>
                <a:spcPts val="0"/>
              </a:spcAft>
              <a:buNone/>
            </a:pPr>
            <a:r>
              <a:t/>
            </a:r>
            <a:endParaRPr sz="1050">
              <a:solidFill>
                <a:srgbClr val="00B0F0"/>
              </a:solidFill>
              <a:latin typeface="Calibri"/>
              <a:ea typeface="Calibri"/>
              <a:cs typeface="Calibri"/>
              <a:sym typeface="Calibri"/>
            </a:endParaRPr>
          </a:p>
          <a:p>
            <a:pPr indent="0" lvl="0" marL="0" marR="0" rtl="0" algn="just">
              <a:spcBef>
                <a:spcPts val="0"/>
              </a:spcBef>
              <a:spcAft>
                <a:spcPts val="0"/>
              </a:spcAft>
              <a:buNone/>
            </a:pPr>
            <a:r>
              <a:rPr lang="en-US" sz="1050">
                <a:solidFill>
                  <a:srgbClr val="00B0F0"/>
                </a:solidFill>
                <a:latin typeface="Calibri"/>
                <a:ea typeface="Calibri"/>
                <a:cs typeface="Calibri"/>
                <a:sym typeface="Calibri"/>
              </a:rPr>
              <a:t>-</a:t>
            </a:r>
            <a:endParaRPr/>
          </a:p>
          <a:p>
            <a:pPr indent="0" lvl="0" marL="0" marR="0" rtl="0" algn="just">
              <a:spcBef>
                <a:spcPts val="0"/>
              </a:spcBef>
              <a:spcAft>
                <a:spcPts val="0"/>
              </a:spcAft>
              <a:buNone/>
            </a:pPr>
            <a:r>
              <a:t/>
            </a:r>
            <a:endParaRPr sz="1050">
              <a:solidFill>
                <a:srgbClr val="00B0F0"/>
              </a:solidFill>
              <a:latin typeface="Calibri"/>
              <a:ea typeface="Calibri"/>
              <a:cs typeface="Calibri"/>
              <a:sym typeface="Calibri"/>
            </a:endParaRPr>
          </a:p>
          <a:p>
            <a:pPr indent="0" lvl="0" marL="0" marR="0" rtl="0" algn="just">
              <a:spcBef>
                <a:spcPts val="0"/>
              </a:spcBef>
              <a:spcAft>
                <a:spcPts val="0"/>
              </a:spcAft>
              <a:buNone/>
            </a:pPr>
            <a:r>
              <a:rPr lang="en-US" sz="1050">
                <a:solidFill>
                  <a:srgbClr val="00B0F0"/>
                </a:solidFill>
                <a:latin typeface="Calibri"/>
                <a:ea typeface="Calibri"/>
                <a:cs typeface="Calibri"/>
                <a:sym typeface="Calibri"/>
              </a:rPr>
              <a:t>-</a:t>
            </a:r>
            <a:endParaRPr/>
          </a:p>
          <a:p>
            <a:pPr indent="0" lvl="0" marL="0" marR="0" rtl="0" algn="just">
              <a:spcBef>
                <a:spcPts val="0"/>
              </a:spcBef>
              <a:spcAft>
                <a:spcPts val="0"/>
              </a:spcAft>
              <a:buNone/>
            </a:pPr>
            <a:r>
              <a:t/>
            </a:r>
            <a:endParaRPr sz="1050">
              <a:solidFill>
                <a:srgbClr val="00B0F0"/>
              </a:solidFill>
              <a:latin typeface="Calibri"/>
              <a:ea typeface="Calibri"/>
              <a:cs typeface="Calibri"/>
              <a:sym typeface="Calibri"/>
            </a:endParaRPr>
          </a:p>
          <a:p>
            <a:pPr indent="0" lvl="0" marL="0" marR="0" rtl="0" algn="just">
              <a:spcBef>
                <a:spcPts val="0"/>
              </a:spcBef>
              <a:spcAft>
                <a:spcPts val="0"/>
              </a:spcAft>
              <a:buNone/>
            </a:pPr>
            <a:r>
              <a:rPr lang="en-US" sz="1050">
                <a:solidFill>
                  <a:srgbClr val="00B0F0"/>
                </a:solidFill>
                <a:latin typeface="Calibri"/>
                <a:ea typeface="Calibri"/>
                <a:cs typeface="Calibri"/>
                <a:sym typeface="Calibri"/>
              </a:rPr>
              <a:t>-</a:t>
            </a:r>
            <a:endParaRPr/>
          </a:p>
          <a:p>
            <a:pPr indent="0" lvl="0" marL="0" marR="0" rtl="0" algn="just">
              <a:spcBef>
                <a:spcPts val="0"/>
              </a:spcBef>
              <a:spcAft>
                <a:spcPts val="0"/>
              </a:spcAft>
              <a:buNone/>
            </a:pPr>
            <a:r>
              <a:t/>
            </a:r>
            <a:endParaRPr sz="1050">
              <a:solidFill>
                <a:srgbClr val="00B0F0"/>
              </a:solidFill>
              <a:latin typeface="Calibri"/>
              <a:ea typeface="Calibri"/>
              <a:cs typeface="Calibri"/>
              <a:sym typeface="Calibri"/>
            </a:endParaRPr>
          </a:p>
          <a:p>
            <a:pPr indent="0" lvl="0" marL="0" marR="0" rtl="0" algn="just">
              <a:spcBef>
                <a:spcPts val="0"/>
              </a:spcBef>
              <a:spcAft>
                <a:spcPts val="0"/>
              </a:spcAft>
              <a:buNone/>
            </a:pPr>
            <a:r>
              <a:rPr lang="en-US" sz="1050">
                <a:solidFill>
                  <a:srgbClr val="00B0F0"/>
                </a:solidFill>
                <a:latin typeface="Calibri"/>
                <a:ea typeface="Calibri"/>
                <a:cs typeface="Calibri"/>
                <a:sym typeface="Calibri"/>
              </a:rPr>
              <a:t>-</a:t>
            </a:r>
            <a:endParaRPr/>
          </a:p>
        </p:txBody>
      </p:sp>
      <p:pic>
        <p:nvPicPr>
          <p:cNvPr descr="Maps of Cayman Islands | Collection of maps of Cayman Islands | North  America | Mapsland | Maps of the World" id="355" name="Google Shape;355;p24"/>
          <p:cNvPicPr preferRelativeResize="0"/>
          <p:nvPr/>
        </p:nvPicPr>
        <p:blipFill rotWithShape="1">
          <a:blip r:embed="rId3">
            <a:alphaModFix/>
          </a:blip>
          <a:srcRect b="11739" l="4434" r="4123" t="7116"/>
          <a:stretch/>
        </p:blipFill>
        <p:spPr>
          <a:xfrm>
            <a:off x="5760033" y="422985"/>
            <a:ext cx="6269281" cy="3433207"/>
          </a:xfrm>
          <a:custGeom>
            <a:rect b="b" l="l" r="r" t="t"/>
            <a:pathLst>
              <a:path extrusionOk="0" h="3433207" w="6269281">
                <a:moveTo>
                  <a:pt x="0" y="0"/>
                </a:moveTo>
                <a:cubicBezTo>
                  <a:pt x="288221" y="-31886"/>
                  <a:pt x="465181" y="65459"/>
                  <a:pt x="632627" y="0"/>
                </a:cubicBezTo>
                <a:cubicBezTo>
                  <a:pt x="800073" y="-65459"/>
                  <a:pt x="934636" y="43101"/>
                  <a:pt x="1077176" y="0"/>
                </a:cubicBezTo>
                <a:cubicBezTo>
                  <a:pt x="1219716" y="-43101"/>
                  <a:pt x="1492081" y="40290"/>
                  <a:pt x="1647111" y="0"/>
                </a:cubicBezTo>
                <a:cubicBezTo>
                  <a:pt x="1802142" y="-40290"/>
                  <a:pt x="2115710" y="72279"/>
                  <a:pt x="2279739" y="0"/>
                </a:cubicBezTo>
                <a:cubicBezTo>
                  <a:pt x="2443768" y="-72279"/>
                  <a:pt x="2524043" y="25205"/>
                  <a:pt x="2724288" y="0"/>
                </a:cubicBezTo>
                <a:cubicBezTo>
                  <a:pt x="2924533" y="-25205"/>
                  <a:pt x="3005813" y="7854"/>
                  <a:pt x="3168837" y="0"/>
                </a:cubicBezTo>
                <a:cubicBezTo>
                  <a:pt x="3331861" y="-7854"/>
                  <a:pt x="3654947" y="53413"/>
                  <a:pt x="3864157" y="0"/>
                </a:cubicBezTo>
                <a:cubicBezTo>
                  <a:pt x="4073367" y="-53413"/>
                  <a:pt x="4147402" y="35621"/>
                  <a:pt x="4308706" y="0"/>
                </a:cubicBezTo>
                <a:cubicBezTo>
                  <a:pt x="4470010" y="-35621"/>
                  <a:pt x="4685497" y="53235"/>
                  <a:pt x="4815948" y="0"/>
                </a:cubicBezTo>
                <a:cubicBezTo>
                  <a:pt x="4946399" y="-53235"/>
                  <a:pt x="5101460" y="4057"/>
                  <a:pt x="5260497" y="0"/>
                </a:cubicBezTo>
                <a:cubicBezTo>
                  <a:pt x="5419534" y="-4057"/>
                  <a:pt x="5476095" y="3827"/>
                  <a:pt x="5642353" y="0"/>
                </a:cubicBezTo>
                <a:cubicBezTo>
                  <a:pt x="5808611" y="-3827"/>
                  <a:pt x="5975502" y="64613"/>
                  <a:pt x="6269281" y="0"/>
                </a:cubicBezTo>
                <a:cubicBezTo>
                  <a:pt x="6311468" y="119753"/>
                  <a:pt x="6246786" y="417014"/>
                  <a:pt x="6269281" y="537869"/>
                </a:cubicBezTo>
                <a:cubicBezTo>
                  <a:pt x="6291776" y="658724"/>
                  <a:pt x="6216930" y="920490"/>
                  <a:pt x="6269281" y="1075738"/>
                </a:cubicBezTo>
                <a:cubicBezTo>
                  <a:pt x="6321632" y="1230986"/>
                  <a:pt x="6268121" y="1326611"/>
                  <a:pt x="6269281" y="1544943"/>
                </a:cubicBezTo>
                <a:cubicBezTo>
                  <a:pt x="6270441" y="1763275"/>
                  <a:pt x="6215554" y="1993797"/>
                  <a:pt x="6269281" y="2117144"/>
                </a:cubicBezTo>
                <a:cubicBezTo>
                  <a:pt x="6323008" y="2240491"/>
                  <a:pt x="6211077" y="2390985"/>
                  <a:pt x="6269281" y="2655013"/>
                </a:cubicBezTo>
                <a:cubicBezTo>
                  <a:pt x="6327485" y="2919041"/>
                  <a:pt x="6201407" y="3124118"/>
                  <a:pt x="6269281" y="3433207"/>
                </a:cubicBezTo>
                <a:cubicBezTo>
                  <a:pt x="5965285" y="3452161"/>
                  <a:pt x="5922699" y="3368752"/>
                  <a:pt x="5636654" y="3433207"/>
                </a:cubicBezTo>
                <a:cubicBezTo>
                  <a:pt x="5350609" y="3497662"/>
                  <a:pt x="5322026" y="3414654"/>
                  <a:pt x="5066719" y="3433207"/>
                </a:cubicBezTo>
                <a:cubicBezTo>
                  <a:pt x="4811412" y="3451760"/>
                  <a:pt x="4809028" y="3393950"/>
                  <a:pt x="4684863" y="3433207"/>
                </a:cubicBezTo>
                <a:cubicBezTo>
                  <a:pt x="4560698" y="3472464"/>
                  <a:pt x="4234841" y="3349939"/>
                  <a:pt x="3989542" y="3433207"/>
                </a:cubicBezTo>
                <a:cubicBezTo>
                  <a:pt x="3744243" y="3516475"/>
                  <a:pt x="3645235" y="3430759"/>
                  <a:pt x="3544993" y="3433207"/>
                </a:cubicBezTo>
                <a:cubicBezTo>
                  <a:pt x="3444751" y="3435655"/>
                  <a:pt x="3135604" y="3419978"/>
                  <a:pt x="2912366" y="3433207"/>
                </a:cubicBezTo>
                <a:cubicBezTo>
                  <a:pt x="2689128" y="3446436"/>
                  <a:pt x="2554674" y="3357144"/>
                  <a:pt x="2217046" y="3433207"/>
                </a:cubicBezTo>
                <a:cubicBezTo>
                  <a:pt x="1879418" y="3509270"/>
                  <a:pt x="1902199" y="3381878"/>
                  <a:pt x="1709804" y="3433207"/>
                </a:cubicBezTo>
                <a:cubicBezTo>
                  <a:pt x="1517409" y="3484536"/>
                  <a:pt x="1400429" y="3424087"/>
                  <a:pt x="1265255" y="3433207"/>
                </a:cubicBezTo>
                <a:cubicBezTo>
                  <a:pt x="1130081" y="3442327"/>
                  <a:pt x="709266" y="3427987"/>
                  <a:pt x="569935" y="3433207"/>
                </a:cubicBezTo>
                <a:cubicBezTo>
                  <a:pt x="430604" y="3438427"/>
                  <a:pt x="200051" y="3391464"/>
                  <a:pt x="0" y="3433207"/>
                </a:cubicBezTo>
                <a:cubicBezTo>
                  <a:pt x="-22244" y="3181493"/>
                  <a:pt x="51368" y="3169873"/>
                  <a:pt x="0" y="2929670"/>
                </a:cubicBezTo>
                <a:cubicBezTo>
                  <a:pt x="-51368" y="2689467"/>
                  <a:pt x="32033" y="2625928"/>
                  <a:pt x="0" y="2426133"/>
                </a:cubicBezTo>
                <a:cubicBezTo>
                  <a:pt x="-32033" y="2226338"/>
                  <a:pt x="53294" y="2075044"/>
                  <a:pt x="0" y="1956928"/>
                </a:cubicBezTo>
                <a:cubicBezTo>
                  <a:pt x="-53294" y="1838813"/>
                  <a:pt x="70152" y="1517690"/>
                  <a:pt x="0" y="1350395"/>
                </a:cubicBezTo>
                <a:cubicBezTo>
                  <a:pt x="-70152" y="1183100"/>
                  <a:pt x="8615" y="973458"/>
                  <a:pt x="0" y="846858"/>
                </a:cubicBezTo>
                <a:cubicBezTo>
                  <a:pt x="-8615" y="720258"/>
                  <a:pt x="60805" y="353099"/>
                  <a:pt x="0" y="0"/>
                </a:cubicBezTo>
                <a:close/>
              </a:path>
            </a:pathLst>
          </a:custGeom>
          <a:noFill/>
          <a:ln cap="flat" cmpd="sng" w="9525">
            <a:solidFill>
              <a:schemeClr val="dk1"/>
            </a:solidFill>
            <a:prstDash val="solid"/>
            <a:round/>
            <a:headEnd len="sm" w="sm" type="none"/>
            <a:tailEnd len="sm" w="sm" type="none"/>
          </a:ln>
        </p:spPr>
      </p:pic>
      <p:pic>
        <p:nvPicPr>
          <p:cNvPr descr="Cayman Islands | Culture, History, &amp; People | Britannica" id="356" name="Google Shape;356;p24"/>
          <p:cNvPicPr preferRelativeResize="0"/>
          <p:nvPr/>
        </p:nvPicPr>
        <p:blipFill rotWithShape="1">
          <a:blip r:embed="rId4">
            <a:alphaModFix/>
          </a:blip>
          <a:srcRect b="0" l="0" r="0" t="0"/>
          <a:stretch/>
        </p:blipFill>
        <p:spPr>
          <a:xfrm>
            <a:off x="10042675" y="1771300"/>
            <a:ext cx="1883794" cy="949462"/>
          </a:xfrm>
          <a:custGeom>
            <a:rect b="b" l="l" r="r" t="t"/>
            <a:pathLst>
              <a:path extrusionOk="0" h="949462" w="1883794">
                <a:moveTo>
                  <a:pt x="0" y="0"/>
                </a:moveTo>
                <a:cubicBezTo>
                  <a:pt x="104020" y="-48601"/>
                  <a:pt x="296597" y="15256"/>
                  <a:pt x="414435" y="0"/>
                </a:cubicBezTo>
                <a:cubicBezTo>
                  <a:pt x="532273" y="-15256"/>
                  <a:pt x="724590" y="5880"/>
                  <a:pt x="828869" y="0"/>
                </a:cubicBezTo>
                <a:cubicBezTo>
                  <a:pt x="933148" y="-5880"/>
                  <a:pt x="1160242" y="16235"/>
                  <a:pt x="1299818" y="0"/>
                </a:cubicBezTo>
                <a:cubicBezTo>
                  <a:pt x="1439394" y="-16235"/>
                  <a:pt x="1648317" y="42941"/>
                  <a:pt x="1883794" y="0"/>
                </a:cubicBezTo>
                <a:cubicBezTo>
                  <a:pt x="1903081" y="134538"/>
                  <a:pt x="1838620" y="249038"/>
                  <a:pt x="1883794" y="455742"/>
                </a:cubicBezTo>
                <a:cubicBezTo>
                  <a:pt x="1928968" y="662446"/>
                  <a:pt x="1868106" y="747924"/>
                  <a:pt x="1883794" y="949462"/>
                </a:cubicBezTo>
                <a:cubicBezTo>
                  <a:pt x="1644158" y="952809"/>
                  <a:pt x="1487519" y="948960"/>
                  <a:pt x="1375170" y="949462"/>
                </a:cubicBezTo>
                <a:cubicBezTo>
                  <a:pt x="1262821" y="949964"/>
                  <a:pt x="1137807" y="911645"/>
                  <a:pt x="960735" y="949462"/>
                </a:cubicBezTo>
                <a:cubicBezTo>
                  <a:pt x="783664" y="987279"/>
                  <a:pt x="692227" y="942076"/>
                  <a:pt x="546300" y="949462"/>
                </a:cubicBezTo>
                <a:cubicBezTo>
                  <a:pt x="400373" y="956848"/>
                  <a:pt x="130714" y="890052"/>
                  <a:pt x="0" y="949462"/>
                </a:cubicBezTo>
                <a:cubicBezTo>
                  <a:pt x="-38406" y="710508"/>
                  <a:pt x="6204" y="627781"/>
                  <a:pt x="0" y="455742"/>
                </a:cubicBezTo>
                <a:cubicBezTo>
                  <a:pt x="-6204" y="283703"/>
                  <a:pt x="53432" y="213017"/>
                  <a:pt x="0" y="0"/>
                </a:cubicBezTo>
                <a:close/>
              </a:path>
            </a:pathLst>
          </a:custGeom>
          <a:noFill/>
          <a:ln cap="flat" cmpd="sng" w="9525">
            <a:solidFill>
              <a:schemeClr val="dk1"/>
            </a:solidFill>
            <a:prstDash val="solid"/>
            <a:round/>
            <a:headEnd len="sm" w="sm" type="none"/>
            <a:tailEnd len="sm" w="sm" type="none"/>
          </a:ln>
        </p:spPr>
      </p:pic>
      <p:pic>
        <p:nvPicPr>
          <p:cNvPr descr="Visit Cayman Islands: 2023 Travel Guide for Cayman Islands, Caribbean |  Expedia" id="357" name="Google Shape;357;p24"/>
          <p:cNvPicPr preferRelativeResize="0"/>
          <p:nvPr/>
        </p:nvPicPr>
        <p:blipFill rotWithShape="1">
          <a:blip r:embed="rId5">
            <a:alphaModFix/>
          </a:blip>
          <a:srcRect b="0" l="0" r="0" t="0"/>
          <a:stretch/>
        </p:blipFill>
        <p:spPr>
          <a:xfrm>
            <a:off x="5760031" y="3936491"/>
            <a:ext cx="2973203" cy="2855253"/>
          </a:xfrm>
          <a:custGeom>
            <a:rect b="b" l="l" r="r" t="t"/>
            <a:pathLst>
              <a:path extrusionOk="0" h="2855253" w="2973203">
                <a:moveTo>
                  <a:pt x="0" y="0"/>
                </a:moveTo>
                <a:cubicBezTo>
                  <a:pt x="194010" y="-22184"/>
                  <a:pt x="315073" y="7155"/>
                  <a:pt x="624373" y="0"/>
                </a:cubicBezTo>
                <a:cubicBezTo>
                  <a:pt x="933673" y="-7155"/>
                  <a:pt x="982037" y="60098"/>
                  <a:pt x="1159549" y="0"/>
                </a:cubicBezTo>
                <a:cubicBezTo>
                  <a:pt x="1337061" y="-60098"/>
                  <a:pt x="1548577" y="40932"/>
                  <a:pt x="1813654" y="0"/>
                </a:cubicBezTo>
                <a:cubicBezTo>
                  <a:pt x="2078732" y="-40932"/>
                  <a:pt x="2189180" y="32776"/>
                  <a:pt x="2467758" y="0"/>
                </a:cubicBezTo>
                <a:cubicBezTo>
                  <a:pt x="2746336" y="-32776"/>
                  <a:pt x="2749963" y="57292"/>
                  <a:pt x="2973203" y="0"/>
                </a:cubicBezTo>
                <a:cubicBezTo>
                  <a:pt x="2989013" y="228159"/>
                  <a:pt x="2953921" y="398782"/>
                  <a:pt x="2973203" y="513946"/>
                </a:cubicBezTo>
                <a:cubicBezTo>
                  <a:pt x="2992485" y="629110"/>
                  <a:pt x="2930148" y="876477"/>
                  <a:pt x="2973203" y="1056444"/>
                </a:cubicBezTo>
                <a:cubicBezTo>
                  <a:pt x="3016258" y="1236411"/>
                  <a:pt x="2908905" y="1469642"/>
                  <a:pt x="2973203" y="1627494"/>
                </a:cubicBezTo>
                <a:cubicBezTo>
                  <a:pt x="3037501" y="1785346"/>
                  <a:pt x="2916441" y="2055600"/>
                  <a:pt x="2973203" y="2169992"/>
                </a:cubicBezTo>
                <a:cubicBezTo>
                  <a:pt x="3029965" y="2284384"/>
                  <a:pt x="2957470" y="2559616"/>
                  <a:pt x="2973203" y="2855253"/>
                </a:cubicBezTo>
                <a:cubicBezTo>
                  <a:pt x="2856626" y="2874351"/>
                  <a:pt x="2668669" y="2823665"/>
                  <a:pt x="2467758" y="2855253"/>
                </a:cubicBezTo>
                <a:cubicBezTo>
                  <a:pt x="2266848" y="2886841"/>
                  <a:pt x="1945909" y="2841331"/>
                  <a:pt x="1813654" y="2855253"/>
                </a:cubicBezTo>
                <a:cubicBezTo>
                  <a:pt x="1681399" y="2869175"/>
                  <a:pt x="1431057" y="2842221"/>
                  <a:pt x="1308209" y="2855253"/>
                </a:cubicBezTo>
                <a:cubicBezTo>
                  <a:pt x="1185361" y="2868285"/>
                  <a:pt x="901832" y="2823565"/>
                  <a:pt x="773033" y="2855253"/>
                </a:cubicBezTo>
                <a:cubicBezTo>
                  <a:pt x="644234" y="2886941"/>
                  <a:pt x="213186" y="2807465"/>
                  <a:pt x="0" y="2855253"/>
                </a:cubicBezTo>
                <a:cubicBezTo>
                  <a:pt x="-35329" y="2643606"/>
                  <a:pt x="57605" y="2405132"/>
                  <a:pt x="0" y="2255650"/>
                </a:cubicBezTo>
                <a:cubicBezTo>
                  <a:pt x="-57605" y="2106168"/>
                  <a:pt x="13122" y="1879075"/>
                  <a:pt x="0" y="1741704"/>
                </a:cubicBezTo>
                <a:cubicBezTo>
                  <a:pt x="-13122" y="1604333"/>
                  <a:pt x="22775" y="1282708"/>
                  <a:pt x="0" y="1142101"/>
                </a:cubicBezTo>
                <a:cubicBezTo>
                  <a:pt x="-22775" y="1001494"/>
                  <a:pt x="60872" y="698283"/>
                  <a:pt x="0" y="542498"/>
                </a:cubicBezTo>
                <a:cubicBezTo>
                  <a:pt x="-60872" y="386713"/>
                  <a:pt x="40312" y="139325"/>
                  <a:pt x="0" y="0"/>
                </a:cubicBezTo>
                <a:close/>
              </a:path>
            </a:pathLst>
          </a:custGeom>
          <a:noFill/>
          <a:ln cap="flat" cmpd="sng" w="9525">
            <a:solidFill>
              <a:schemeClr val="dk1"/>
            </a:solidFill>
            <a:prstDash val="solid"/>
            <a:round/>
            <a:headEnd len="sm" w="sm" type="none"/>
            <a:tailEnd len="sm" w="sm" type="none"/>
          </a:ln>
        </p:spPr>
      </p:pic>
      <p:pic>
        <p:nvPicPr>
          <p:cNvPr descr="The 6 Districts of the Cayman Islands (Grand Cayman and Sister Islands)" id="358" name="Google Shape;358;p24"/>
          <p:cNvPicPr preferRelativeResize="0"/>
          <p:nvPr/>
        </p:nvPicPr>
        <p:blipFill rotWithShape="1">
          <a:blip r:embed="rId6">
            <a:alphaModFix/>
          </a:blip>
          <a:srcRect b="0" l="0" r="0" t="0"/>
          <a:stretch/>
        </p:blipFill>
        <p:spPr>
          <a:xfrm>
            <a:off x="8838570" y="3936491"/>
            <a:ext cx="3190743" cy="1434418"/>
          </a:xfrm>
          <a:custGeom>
            <a:rect b="b" l="l" r="r" t="t"/>
            <a:pathLst>
              <a:path extrusionOk="0" h="1434418" w="3190743">
                <a:moveTo>
                  <a:pt x="0" y="0"/>
                </a:moveTo>
                <a:cubicBezTo>
                  <a:pt x="247081" y="-2076"/>
                  <a:pt x="318619" y="59592"/>
                  <a:pt x="595605" y="0"/>
                </a:cubicBezTo>
                <a:cubicBezTo>
                  <a:pt x="872592" y="-59592"/>
                  <a:pt x="1046493" y="29847"/>
                  <a:pt x="1191211" y="0"/>
                </a:cubicBezTo>
                <a:cubicBezTo>
                  <a:pt x="1335929" y="-29847"/>
                  <a:pt x="1515634" y="66207"/>
                  <a:pt x="1786816" y="0"/>
                </a:cubicBezTo>
                <a:cubicBezTo>
                  <a:pt x="2057999" y="-66207"/>
                  <a:pt x="2138596" y="8212"/>
                  <a:pt x="2350514" y="0"/>
                </a:cubicBezTo>
                <a:cubicBezTo>
                  <a:pt x="2562432" y="-8212"/>
                  <a:pt x="2883034" y="73557"/>
                  <a:pt x="3190743" y="0"/>
                </a:cubicBezTo>
                <a:cubicBezTo>
                  <a:pt x="3234932" y="199557"/>
                  <a:pt x="3177842" y="319060"/>
                  <a:pt x="3190743" y="435107"/>
                </a:cubicBezTo>
                <a:cubicBezTo>
                  <a:pt x="3203644" y="551154"/>
                  <a:pt x="3168519" y="737028"/>
                  <a:pt x="3190743" y="913246"/>
                </a:cubicBezTo>
                <a:cubicBezTo>
                  <a:pt x="3212967" y="1089464"/>
                  <a:pt x="3153131" y="1295621"/>
                  <a:pt x="3190743" y="1434418"/>
                </a:cubicBezTo>
                <a:cubicBezTo>
                  <a:pt x="2981525" y="1461624"/>
                  <a:pt x="2760669" y="1402992"/>
                  <a:pt x="2627045" y="1434418"/>
                </a:cubicBezTo>
                <a:cubicBezTo>
                  <a:pt x="2493421" y="1465844"/>
                  <a:pt x="2303126" y="1392849"/>
                  <a:pt x="2127162" y="1434418"/>
                </a:cubicBezTo>
                <a:cubicBezTo>
                  <a:pt x="1951198" y="1475987"/>
                  <a:pt x="1733479" y="1375631"/>
                  <a:pt x="1595372" y="1434418"/>
                </a:cubicBezTo>
                <a:cubicBezTo>
                  <a:pt x="1457265" y="1493205"/>
                  <a:pt x="1296041" y="1404854"/>
                  <a:pt x="1127396" y="1434418"/>
                </a:cubicBezTo>
                <a:cubicBezTo>
                  <a:pt x="958751" y="1463982"/>
                  <a:pt x="791888" y="1417000"/>
                  <a:pt x="627513" y="1434418"/>
                </a:cubicBezTo>
                <a:cubicBezTo>
                  <a:pt x="463138" y="1451836"/>
                  <a:pt x="281538" y="1433728"/>
                  <a:pt x="0" y="1434418"/>
                </a:cubicBezTo>
                <a:cubicBezTo>
                  <a:pt x="-51681" y="1308829"/>
                  <a:pt x="4522" y="1091543"/>
                  <a:pt x="0" y="999311"/>
                </a:cubicBezTo>
                <a:cubicBezTo>
                  <a:pt x="-4522" y="907079"/>
                  <a:pt x="4234" y="701433"/>
                  <a:pt x="0" y="506828"/>
                </a:cubicBezTo>
                <a:cubicBezTo>
                  <a:pt x="-4234" y="312223"/>
                  <a:pt x="60547" y="251716"/>
                  <a:pt x="0" y="0"/>
                </a:cubicBezTo>
                <a:close/>
              </a:path>
            </a:pathLst>
          </a:custGeom>
          <a:noFill/>
          <a:ln cap="flat" cmpd="sng" w="9525">
            <a:solidFill>
              <a:schemeClr val="dk1"/>
            </a:solidFill>
            <a:prstDash val="solid"/>
            <a:round/>
            <a:headEnd len="sm" w="sm" type="none"/>
            <a:tailEnd len="sm" w="sm" type="none"/>
          </a:ln>
        </p:spPr>
      </p:pic>
      <p:pic>
        <p:nvPicPr>
          <p:cNvPr descr="The Cayman Islands Is Now Open to Vaccinated Travelers" id="359" name="Google Shape;359;p24"/>
          <p:cNvPicPr preferRelativeResize="0"/>
          <p:nvPr/>
        </p:nvPicPr>
        <p:blipFill rotWithShape="1">
          <a:blip r:embed="rId7">
            <a:alphaModFix/>
          </a:blip>
          <a:srcRect b="0" l="0" r="0" t="0"/>
          <a:stretch/>
        </p:blipFill>
        <p:spPr>
          <a:xfrm>
            <a:off x="8838570" y="5406785"/>
            <a:ext cx="3190743" cy="1415339"/>
          </a:xfrm>
          <a:custGeom>
            <a:rect b="b" l="l" r="r" t="t"/>
            <a:pathLst>
              <a:path extrusionOk="0" h="1415339" w="3190743">
                <a:moveTo>
                  <a:pt x="0" y="0"/>
                </a:moveTo>
                <a:cubicBezTo>
                  <a:pt x="214376" y="-35827"/>
                  <a:pt x="315605" y="23011"/>
                  <a:pt x="499883" y="0"/>
                </a:cubicBezTo>
                <a:cubicBezTo>
                  <a:pt x="684161" y="-23011"/>
                  <a:pt x="805058" y="2194"/>
                  <a:pt x="967859" y="0"/>
                </a:cubicBezTo>
                <a:cubicBezTo>
                  <a:pt x="1130660" y="-2194"/>
                  <a:pt x="1330749" y="4658"/>
                  <a:pt x="1499649" y="0"/>
                </a:cubicBezTo>
                <a:cubicBezTo>
                  <a:pt x="1668549" y="-4658"/>
                  <a:pt x="1767924" y="7176"/>
                  <a:pt x="1935717" y="0"/>
                </a:cubicBezTo>
                <a:cubicBezTo>
                  <a:pt x="2103510" y="-7176"/>
                  <a:pt x="2156491" y="39141"/>
                  <a:pt x="2371786" y="0"/>
                </a:cubicBezTo>
                <a:cubicBezTo>
                  <a:pt x="2587081" y="-39141"/>
                  <a:pt x="2969158" y="55296"/>
                  <a:pt x="3190743" y="0"/>
                </a:cubicBezTo>
                <a:cubicBezTo>
                  <a:pt x="3191852" y="102395"/>
                  <a:pt x="3180979" y="246988"/>
                  <a:pt x="3190743" y="429319"/>
                </a:cubicBezTo>
                <a:cubicBezTo>
                  <a:pt x="3200507" y="611650"/>
                  <a:pt x="3165456" y="787694"/>
                  <a:pt x="3190743" y="915253"/>
                </a:cubicBezTo>
                <a:cubicBezTo>
                  <a:pt x="3216030" y="1042812"/>
                  <a:pt x="3142746" y="1180197"/>
                  <a:pt x="3190743" y="1415339"/>
                </a:cubicBezTo>
                <a:cubicBezTo>
                  <a:pt x="3019391" y="1443948"/>
                  <a:pt x="2717788" y="1394750"/>
                  <a:pt x="2595138" y="1415339"/>
                </a:cubicBezTo>
                <a:cubicBezTo>
                  <a:pt x="2472489" y="1435928"/>
                  <a:pt x="2269273" y="1409033"/>
                  <a:pt x="2095255" y="1415339"/>
                </a:cubicBezTo>
                <a:cubicBezTo>
                  <a:pt x="1921237" y="1421645"/>
                  <a:pt x="1791104" y="1357496"/>
                  <a:pt x="1499649" y="1415339"/>
                </a:cubicBezTo>
                <a:cubicBezTo>
                  <a:pt x="1208194" y="1473182"/>
                  <a:pt x="1130442" y="1368982"/>
                  <a:pt x="904044" y="1415339"/>
                </a:cubicBezTo>
                <a:cubicBezTo>
                  <a:pt x="677647" y="1461696"/>
                  <a:pt x="292443" y="1385869"/>
                  <a:pt x="0" y="1415339"/>
                </a:cubicBezTo>
                <a:cubicBezTo>
                  <a:pt x="-46799" y="1174745"/>
                  <a:pt x="24265" y="1064041"/>
                  <a:pt x="0" y="929406"/>
                </a:cubicBezTo>
                <a:cubicBezTo>
                  <a:pt x="-24265" y="794771"/>
                  <a:pt x="36623" y="651633"/>
                  <a:pt x="0" y="500086"/>
                </a:cubicBezTo>
                <a:cubicBezTo>
                  <a:pt x="-36623" y="348539"/>
                  <a:pt x="11423" y="151459"/>
                  <a:pt x="0" y="0"/>
                </a:cubicBezTo>
                <a:close/>
              </a:path>
            </a:pathLst>
          </a:custGeom>
          <a:noFill/>
          <a:ln cap="flat" cmpd="sng" w="9525">
            <a:solidFill>
              <a:schemeClr val="dk1"/>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366" name="Google Shape;366;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
        <p:nvSpPr>
          <p:cNvPr id="367" name="Google Shape;367;p25"/>
          <p:cNvSpPr/>
          <p:nvPr/>
        </p:nvSpPr>
        <p:spPr>
          <a:xfrm>
            <a:off x="0" y="0"/>
            <a:ext cx="12192000" cy="6858000"/>
          </a:xfrm>
          <a:prstGeom prst="rect">
            <a:avLst/>
          </a:prstGeom>
          <a:solidFill>
            <a:schemeClr val="lt1"/>
          </a:solidFill>
          <a:ln cap="flat" cmpd="sng" w="28575">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68" name="Google Shape;368;p25"/>
          <p:cNvPicPr preferRelativeResize="0"/>
          <p:nvPr/>
        </p:nvPicPr>
        <p:blipFill rotWithShape="1">
          <a:blip r:embed="rId3">
            <a:alphaModFix/>
          </a:blip>
          <a:srcRect b="0" l="0" r="0" t="0"/>
          <a:stretch/>
        </p:blipFill>
        <p:spPr>
          <a:xfrm>
            <a:off x="8945600" y="381995"/>
            <a:ext cx="3020137" cy="1919266"/>
          </a:xfrm>
          <a:custGeom>
            <a:rect b="b" l="l" r="r" t="t"/>
            <a:pathLst>
              <a:path extrusionOk="0" fill="none" h="1919266" w="3020137">
                <a:moveTo>
                  <a:pt x="0" y="0"/>
                </a:moveTo>
                <a:cubicBezTo>
                  <a:pt x="176366" y="-20296"/>
                  <a:pt x="305963" y="20663"/>
                  <a:pt x="442953" y="0"/>
                </a:cubicBezTo>
                <a:cubicBezTo>
                  <a:pt x="579943" y="-20663"/>
                  <a:pt x="770798" y="2562"/>
                  <a:pt x="855705" y="0"/>
                </a:cubicBezTo>
                <a:cubicBezTo>
                  <a:pt x="940612" y="-2562"/>
                  <a:pt x="1151236" y="33273"/>
                  <a:pt x="1389263" y="0"/>
                </a:cubicBezTo>
                <a:cubicBezTo>
                  <a:pt x="1627290" y="-33273"/>
                  <a:pt x="1665882" y="23792"/>
                  <a:pt x="1832216" y="0"/>
                </a:cubicBezTo>
                <a:cubicBezTo>
                  <a:pt x="1998550" y="-23792"/>
                  <a:pt x="2111431" y="44563"/>
                  <a:pt x="2275170" y="0"/>
                </a:cubicBezTo>
                <a:cubicBezTo>
                  <a:pt x="2438909" y="-44563"/>
                  <a:pt x="2785365" y="24272"/>
                  <a:pt x="3020137" y="0"/>
                </a:cubicBezTo>
                <a:cubicBezTo>
                  <a:pt x="3074639" y="114775"/>
                  <a:pt x="2970567" y="300610"/>
                  <a:pt x="3020137" y="460624"/>
                </a:cubicBezTo>
                <a:cubicBezTo>
                  <a:pt x="3069707" y="620638"/>
                  <a:pt x="2970198" y="828188"/>
                  <a:pt x="3020137" y="978826"/>
                </a:cubicBezTo>
                <a:cubicBezTo>
                  <a:pt x="3070076" y="1129464"/>
                  <a:pt x="2990313" y="1216047"/>
                  <a:pt x="3020137" y="1401064"/>
                </a:cubicBezTo>
                <a:cubicBezTo>
                  <a:pt x="3049961" y="1586081"/>
                  <a:pt x="2971404" y="1800606"/>
                  <a:pt x="3020137" y="1919266"/>
                </a:cubicBezTo>
                <a:cubicBezTo>
                  <a:pt x="2770243" y="1955086"/>
                  <a:pt x="2656593" y="1877893"/>
                  <a:pt x="2516781" y="1919266"/>
                </a:cubicBezTo>
                <a:cubicBezTo>
                  <a:pt x="2376969" y="1960639"/>
                  <a:pt x="2217627" y="1903730"/>
                  <a:pt x="2104029" y="1919266"/>
                </a:cubicBezTo>
                <a:cubicBezTo>
                  <a:pt x="1990431" y="1934802"/>
                  <a:pt x="1756825" y="1868840"/>
                  <a:pt x="1661075" y="1919266"/>
                </a:cubicBezTo>
                <a:cubicBezTo>
                  <a:pt x="1565325" y="1969692"/>
                  <a:pt x="1454649" y="1916896"/>
                  <a:pt x="1248323" y="1919266"/>
                </a:cubicBezTo>
                <a:cubicBezTo>
                  <a:pt x="1041997" y="1921636"/>
                  <a:pt x="915218" y="1912410"/>
                  <a:pt x="805370" y="1919266"/>
                </a:cubicBezTo>
                <a:cubicBezTo>
                  <a:pt x="695522" y="1926122"/>
                  <a:pt x="292828" y="1857278"/>
                  <a:pt x="0" y="1919266"/>
                </a:cubicBezTo>
                <a:cubicBezTo>
                  <a:pt x="-16250" y="1745917"/>
                  <a:pt x="45700" y="1590495"/>
                  <a:pt x="0" y="1401064"/>
                </a:cubicBezTo>
                <a:cubicBezTo>
                  <a:pt x="-45700" y="1211633"/>
                  <a:pt x="38652" y="1067187"/>
                  <a:pt x="0" y="940440"/>
                </a:cubicBezTo>
                <a:cubicBezTo>
                  <a:pt x="-38652" y="813693"/>
                  <a:pt x="5544" y="661744"/>
                  <a:pt x="0" y="460624"/>
                </a:cubicBezTo>
                <a:cubicBezTo>
                  <a:pt x="-5544" y="259504"/>
                  <a:pt x="54242" y="216569"/>
                  <a:pt x="0" y="0"/>
                </a:cubicBezTo>
                <a:close/>
              </a:path>
              <a:path extrusionOk="0" h="1919266" w="3020137">
                <a:moveTo>
                  <a:pt x="0" y="0"/>
                </a:moveTo>
                <a:cubicBezTo>
                  <a:pt x="182270" y="-7216"/>
                  <a:pt x="304432" y="34578"/>
                  <a:pt x="412752" y="0"/>
                </a:cubicBezTo>
                <a:cubicBezTo>
                  <a:pt x="521072" y="-34578"/>
                  <a:pt x="687999" y="5745"/>
                  <a:pt x="825504" y="0"/>
                </a:cubicBezTo>
                <a:cubicBezTo>
                  <a:pt x="963009" y="-5745"/>
                  <a:pt x="1119909" y="46684"/>
                  <a:pt x="1238256" y="0"/>
                </a:cubicBezTo>
                <a:cubicBezTo>
                  <a:pt x="1356603" y="-46684"/>
                  <a:pt x="1492108" y="37824"/>
                  <a:pt x="1651008" y="0"/>
                </a:cubicBezTo>
                <a:cubicBezTo>
                  <a:pt x="1809908" y="-37824"/>
                  <a:pt x="1976338" y="42957"/>
                  <a:pt x="2093962" y="0"/>
                </a:cubicBezTo>
                <a:cubicBezTo>
                  <a:pt x="2211586" y="-42957"/>
                  <a:pt x="2344397" y="35650"/>
                  <a:pt x="2506714" y="0"/>
                </a:cubicBezTo>
                <a:cubicBezTo>
                  <a:pt x="2669031" y="-35650"/>
                  <a:pt x="2799269" y="51021"/>
                  <a:pt x="3020137" y="0"/>
                </a:cubicBezTo>
                <a:cubicBezTo>
                  <a:pt x="3064118" y="216031"/>
                  <a:pt x="2964726" y="346127"/>
                  <a:pt x="3020137" y="479817"/>
                </a:cubicBezTo>
                <a:cubicBezTo>
                  <a:pt x="3075548" y="613507"/>
                  <a:pt x="2973124" y="731179"/>
                  <a:pt x="3020137" y="940440"/>
                </a:cubicBezTo>
                <a:cubicBezTo>
                  <a:pt x="3067150" y="1149701"/>
                  <a:pt x="2984443" y="1235072"/>
                  <a:pt x="3020137" y="1362679"/>
                </a:cubicBezTo>
                <a:cubicBezTo>
                  <a:pt x="3055831" y="1490286"/>
                  <a:pt x="2980331" y="1725761"/>
                  <a:pt x="3020137" y="1919266"/>
                </a:cubicBezTo>
                <a:cubicBezTo>
                  <a:pt x="2842142" y="1959636"/>
                  <a:pt x="2742868" y="1899443"/>
                  <a:pt x="2607385" y="1919266"/>
                </a:cubicBezTo>
                <a:cubicBezTo>
                  <a:pt x="2471902" y="1939089"/>
                  <a:pt x="2269994" y="1887263"/>
                  <a:pt x="2164432" y="1919266"/>
                </a:cubicBezTo>
                <a:cubicBezTo>
                  <a:pt x="2058870" y="1951269"/>
                  <a:pt x="1828408" y="1898759"/>
                  <a:pt x="1721478" y="1919266"/>
                </a:cubicBezTo>
                <a:cubicBezTo>
                  <a:pt x="1614548" y="1939773"/>
                  <a:pt x="1409287" y="1883538"/>
                  <a:pt x="1308726" y="1919266"/>
                </a:cubicBezTo>
                <a:cubicBezTo>
                  <a:pt x="1208165" y="1954994"/>
                  <a:pt x="948955" y="1901438"/>
                  <a:pt x="835571" y="1919266"/>
                </a:cubicBezTo>
                <a:cubicBezTo>
                  <a:pt x="722188" y="1937094"/>
                  <a:pt x="295441" y="1846262"/>
                  <a:pt x="0" y="1919266"/>
                </a:cubicBezTo>
                <a:cubicBezTo>
                  <a:pt x="-43902" y="1673620"/>
                  <a:pt x="24357" y="1625672"/>
                  <a:pt x="0" y="1401064"/>
                </a:cubicBezTo>
                <a:cubicBezTo>
                  <a:pt x="-24357" y="1176456"/>
                  <a:pt x="38156" y="1140942"/>
                  <a:pt x="0" y="959633"/>
                </a:cubicBezTo>
                <a:cubicBezTo>
                  <a:pt x="-38156" y="778324"/>
                  <a:pt x="3098" y="593353"/>
                  <a:pt x="0" y="479817"/>
                </a:cubicBezTo>
                <a:cubicBezTo>
                  <a:pt x="-3098" y="366281"/>
                  <a:pt x="53811" y="218139"/>
                  <a:pt x="0" y="0"/>
                </a:cubicBezTo>
                <a:close/>
              </a:path>
            </a:pathLst>
          </a:custGeom>
          <a:noFill/>
          <a:ln cap="flat" cmpd="sng" w="9525">
            <a:solidFill>
              <a:schemeClr val="dk1"/>
            </a:solidFill>
            <a:prstDash val="solid"/>
            <a:round/>
            <a:headEnd len="sm" w="sm" type="none"/>
            <a:tailEnd len="sm" w="sm" type="none"/>
          </a:ln>
        </p:spPr>
      </p:pic>
      <p:pic>
        <p:nvPicPr>
          <p:cNvPr id="369" name="Google Shape;369;p25"/>
          <p:cNvPicPr preferRelativeResize="0"/>
          <p:nvPr/>
        </p:nvPicPr>
        <p:blipFill rotWithShape="1">
          <a:blip r:embed="rId4">
            <a:alphaModFix/>
          </a:blip>
          <a:srcRect b="0" l="0" r="0" t="0"/>
          <a:stretch/>
        </p:blipFill>
        <p:spPr>
          <a:xfrm>
            <a:off x="5835997" y="381995"/>
            <a:ext cx="2937755" cy="1919266"/>
          </a:xfrm>
          <a:custGeom>
            <a:rect b="b" l="l" r="r" t="t"/>
            <a:pathLst>
              <a:path extrusionOk="0" fill="none" h="1919266" w="2937755">
                <a:moveTo>
                  <a:pt x="0" y="0"/>
                </a:moveTo>
                <a:cubicBezTo>
                  <a:pt x="205674" y="-44137"/>
                  <a:pt x="407374" y="38074"/>
                  <a:pt x="616929" y="0"/>
                </a:cubicBezTo>
                <a:cubicBezTo>
                  <a:pt x="826484" y="-38074"/>
                  <a:pt x="1073851" y="43619"/>
                  <a:pt x="1233857" y="0"/>
                </a:cubicBezTo>
                <a:cubicBezTo>
                  <a:pt x="1393863" y="-43619"/>
                  <a:pt x="1656687" y="66406"/>
                  <a:pt x="1821408" y="0"/>
                </a:cubicBezTo>
                <a:cubicBezTo>
                  <a:pt x="1986129" y="-66406"/>
                  <a:pt x="2413846" y="51997"/>
                  <a:pt x="2937755" y="0"/>
                </a:cubicBezTo>
                <a:cubicBezTo>
                  <a:pt x="2953290" y="121901"/>
                  <a:pt x="2930394" y="346979"/>
                  <a:pt x="2937755" y="441431"/>
                </a:cubicBezTo>
                <a:cubicBezTo>
                  <a:pt x="2945116" y="535883"/>
                  <a:pt x="2894821" y="761659"/>
                  <a:pt x="2937755" y="863670"/>
                </a:cubicBezTo>
                <a:cubicBezTo>
                  <a:pt x="2980689" y="965681"/>
                  <a:pt x="2918564" y="1161277"/>
                  <a:pt x="2937755" y="1343486"/>
                </a:cubicBezTo>
                <a:cubicBezTo>
                  <a:pt x="2956946" y="1525695"/>
                  <a:pt x="2933604" y="1750218"/>
                  <a:pt x="2937755" y="1919266"/>
                </a:cubicBezTo>
                <a:cubicBezTo>
                  <a:pt x="2768913" y="1944367"/>
                  <a:pt x="2650719" y="1886501"/>
                  <a:pt x="2379582" y="1919266"/>
                </a:cubicBezTo>
                <a:cubicBezTo>
                  <a:pt x="2108445" y="1952031"/>
                  <a:pt x="2082198" y="1871173"/>
                  <a:pt x="1850786" y="1919266"/>
                </a:cubicBezTo>
                <a:cubicBezTo>
                  <a:pt x="1619374" y="1967359"/>
                  <a:pt x="1390772" y="1882611"/>
                  <a:pt x="1233857" y="1919266"/>
                </a:cubicBezTo>
                <a:cubicBezTo>
                  <a:pt x="1076942" y="1955921"/>
                  <a:pt x="892977" y="1858749"/>
                  <a:pt x="587551" y="1919266"/>
                </a:cubicBezTo>
                <a:cubicBezTo>
                  <a:pt x="282125" y="1979783"/>
                  <a:pt x="160189" y="1851153"/>
                  <a:pt x="0" y="1919266"/>
                </a:cubicBezTo>
                <a:cubicBezTo>
                  <a:pt x="-467" y="1780133"/>
                  <a:pt x="1123" y="1667587"/>
                  <a:pt x="0" y="1458642"/>
                </a:cubicBezTo>
                <a:cubicBezTo>
                  <a:pt x="-1123" y="1249697"/>
                  <a:pt x="30646" y="1116880"/>
                  <a:pt x="0" y="1017211"/>
                </a:cubicBezTo>
                <a:cubicBezTo>
                  <a:pt x="-30646" y="917542"/>
                  <a:pt x="39867" y="703929"/>
                  <a:pt x="0" y="594972"/>
                </a:cubicBezTo>
                <a:cubicBezTo>
                  <a:pt x="-39867" y="486015"/>
                  <a:pt x="32705" y="189612"/>
                  <a:pt x="0" y="0"/>
                </a:cubicBezTo>
                <a:close/>
              </a:path>
              <a:path extrusionOk="0" h="1919266" w="2937755">
                <a:moveTo>
                  <a:pt x="0" y="0"/>
                </a:moveTo>
                <a:cubicBezTo>
                  <a:pt x="225221" y="-43106"/>
                  <a:pt x="257208" y="830"/>
                  <a:pt x="499418" y="0"/>
                </a:cubicBezTo>
                <a:cubicBezTo>
                  <a:pt x="741628" y="-830"/>
                  <a:pt x="946857" y="46644"/>
                  <a:pt x="1086969" y="0"/>
                </a:cubicBezTo>
                <a:cubicBezTo>
                  <a:pt x="1227081" y="-46644"/>
                  <a:pt x="1464828" y="19561"/>
                  <a:pt x="1586388" y="0"/>
                </a:cubicBezTo>
                <a:cubicBezTo>
                  <a:pt x="1707948" y="-19561"/>
                  <a:pt x="1985389" y="14027"/>
                  <a:pt x="2144561" y="0"/>
                </a:cubicBezTo>
                <a:cubicBezTo>
                  <a:pt x="2303733" y="-14027"/>
                  <a:pt x="2670552" y="86035"/>
                  <a:pt x="2937755" y="0"/>
                </a:cubicBezTo>
                <a:cubicBezTo>
                  <a:pt x="2976244" y="137837"/>
                  <a:pt x="2933836" y="314641"/>
                  <a:pt x="2937755" y="441431"/>
                </a:cubicBezTo>
                <a:cubicBezTo>
                  <a:pt x="2941674" y="568221"/>
                  <a:pt x="2922306" y="802117"/>
                  <a:pt x="2937755" y="959633"/>
                </a:cubicBezTo>
                <a:cubicBezTo>
                  <a:pt x="2953204" y="1117149"/>
                  <a:pt x="2925871" y="1353902"/>
                  <a:pt x="2937755" y="1477835"/>
                </a:cubicBezTo>
                <a:cubicBezTo>
                  <a:pt x="2949639" y="1601768"/>
                  <a:pt x="2916546" y="1791242"/>
                  <a:pt x="2937755" y="1919266"/>
                </a:cubicBezTo>
                <a:cubicBezTo>
                  <a:pt x="2782519" y="1977845"/>
                  <a:pt x="2495552" y="1897119"/>
                  <a:pt x="2291449" y="1919266"/>
                </a:cubicBezTo>
                <a:cubicBezTo>
                  <a:pt x="2087346" y="1941413"/>
                  <a:pt x="1945588" y="1868841"/>
                  <a:pt x="1762653" y="1919266"/>
                </a:cubicBezTo>
                <a:cubicBezTo>
                  <a:pt x="1579718" y="1969691"/>
                  <a:pt x="1438549" y="1904729"/>
                  <a:pt x="1175102" y="1919266"/>
                </a:cubicBezTo>
                <a:cubicBezTo>
                  <a:pt x="911655" y="1933803"/>
                  <a:pt x="889166" y="1899679"/>
                  <a:pt x="675684" y="1919266"/>
                </a:cubicBezTo>
                <a:cubicBezTo>
                  <a:pt x="462202" y="1938853"/>
                  <a:pt x="326845" y="1849418"/>
                  <a:pt x="0" y="1919266"/>
                </a:cubicBezTo>
                <a:cubicBezTo>
                  <a:pt x="-9429" y="1707366"/>
                  <a:pt x="50596" y="1626678"/>
                  <a:pt x="0" y="1439450"/>
                </a:cubicBezTo>
                <a:cubicBezTo>
                  <a:pt x="-50596" y="1252222"/>
                  <a:pt x="56236" y="1089232"/>
                  <a:pt x="0" y="959633"/>
                </a:cubicBezTo>
                <a:cubicBezTo>
                  <a:pt x="-56236" y="830034"/>
                  <a:pt x="37239" y="657326"/>
                  <a:pt x="0" y="499009"/>
                </a:cubicBezTo>
                <a:cubicBezTo>
                  <a:pt x="-37239" y="340692"/>
                  <a:pt x="12752" y="168932"/>
                  <a:pt x="0" y="0"/>
                </a:cubicBezTo>
                <a:close/>
              </a:path>
            </a:pathLst>
          </a:custGeom>
          <a:noFill/>
          <a:ln cap="flat" cmpd="sng" w="9525">
            <a:solidFill>
              <a:schemeClr val="dk1"/>
            </a:solidFill>
            <a:prstDash val="solid"/>
            <a:round/>
            <a:headEnd len="sm" w="sm" type="none"/>
            <a:tailEnd len="sm" w="sm" type="none"/>
          </a:ln>
        </p:spPr>
      </p:pic>
      <p:sp>
        <p:nvSpPr>
          <p:cNvPr id="370" name="Google Shape;370;p25"/>
          <p:cNvSpPr txBox="1"/>
          <p:nvPr/>
        </p:nvSpPr>
        <p:spPr>
          <a:xfrm>
            <a:off x="105339" y="-5569"/>
            <a:ext cx="7417423" cy="36933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rgbClr val="00B0F0"/>
                </a:solidFill>
                <a:latin typeface="Calibri"/>
                <a:ea typeface="Calibri"/>
                <a:cs typeface="Calibri"/>
                <a:sym typeface="Calibri"/>
              </a:rPr>
              <a:t>Figure 2 – A new cruise ship terminal and port for the Cayman Islands  </a:t>
            </a:r>
            <a:endParaRPr sz="1800">
              <a:solidFill>
                <a:srgbClr val="00B0F0"/>
              </a:solidFill>
              <a:latin typeface="Calibri"/>
              <a:ea typeface="Calibri"/>
              <a:cs typeface="Calibri"/>
              <a:sym typeface="Calibri"/>
            </a:endParaRPr>
          </a:p>
        </p:txBody>
      </p:sp>
      <p:sp>
        <p:nvSpPr>
          <p:cNvPr id="371" name="Google Shape;371;p25"/>
          <p:cNvSpPr/>
          <p:nvPr/>
        </p:nvSpPr>
        <p:spPr>
          <a:xfrm>
            <a:off x="105340" y="4053949"/>
            <a:ext cx="11860396" cy="2750758"/>
          </a:xfrm>
          <a:custGeom>
            <a:rect b="b" l="l" r="r" t="t"/>
            <a:pathLst>
              <a:path extrusionOk="0" fill="none" h="2750758" w="11860396">
                <a:moveTo>
                  <a:pt x="0" y="0"/>
                </a:moveTo>
                <a:cubicBezTo>
                  <a:pt x="338556" y="-2122"/>
                  <a:pt x="476844" y="17632"/>
                  <a:pt x="711624" y="0"/>
                </a:cubicBezTo>
                <a:cubicBezTo>
                  <a:pt x="946404" y="-17632"/>
                  <a:pt x="848655" y="17635"/>
                  <a:pt x="948832" y="0"/>
                </a:cubicBezTo>
                <a:cubicBezTo>
                  <a:pt x="1049009" y="-17635"/>
                  <a:pt x="1399014" y="68239"/>
                  <a:pt x="1779059" y="0"/>
                </a:cubicBezTo>
                <a:cubicBezTo>
                  <a:pt x="2159104" y="-68239"/>
                  <a:pt x="2082611" y="36787"/>
                  <a:pt x="2253475" y="0"/>
                </a:cubicBezTo>
                <a:cubicBezTo>
                  <a:pt x="2424339" y="-36787"/>
                  <a:pt x="2776363" y="83127"/>
                  <a:pt x="2965099" y="0"/>
                </a:cubicBezTo>
                <a:cubicBezTo>
                  <a:pt x="3153835" y="-83127"/>
                  <a:pt x="3148814" y="32588"/>
                  <a:pt x="3320911" y="0"/>
                </a:cubicBezTo>
                <a:cubicBezTo>
                  <a:pt x="3493008" y="-32588"/>
                  <a:pt x="3485625" y="15335"/>
                  <a:pt x="3558119" y="0"/>
                </a:cubicBezTo>
                <a:cubicBezTo>
                  <a:pt x="3630613" y="-15335"/>
                  <a:pt x="3976727" y="12883"/>
                  <a:pt x="4151139" y="0"/>
                </a:cubicBezTo>
                <a:cubicBezTo>
                  <a:pt x="4325551" y="-12883"/>
                  <a:pt x="4351038" y="18525"/>
                  <a:pt x="4506950" y="0"/>
                </a:cubicBezTo>
                <a:cubicBezTo>
                  <a:pt x="4662862" y="-18525"/>
                  <a:pt x="5104587" y="95042"/>
                  <a:pt x="5337178" y="0"/>
                </a:cubicBezTo>
                <a:cubicBezTo>
                  <a:pt x="5569769" y="-95042"/>
                  <a:pt x="5761006" y="8996"/>
                  <a:pt x="6167406" y="0"/>
                </a:cubicBezTo>
                <a:cubicBezTo>
                  <a:pt x="6573806" y="-8996"/>
                  <a:pt x="6602076" y="82554"/>
                  <a:pt x="6879030" y="0"/>
                </a:cubicBezTo>
                <a:cubicBezTo>
                  <a:pt x="7155984" y="-82554"/>
                  <a:pt x="7053551" y="4895"/>
                  <a:pt x="7116238" y="0"/>
                </a:cubicBezTo>
                <a:cubicBezTo>
                  <a:pt x="7178925" y="-4895"/>
                  <a:pt x="7451452" y="19797"/>
                  <a:pt x="7709257" y="0"/>
                </a:cubicBezTo>
                <a:cubicBezTo>
                  <a:pt x="7967062" y="-19797"/>
                  <a:pt x="7880814" y="26040"/>
                  <a:pt x="7946465" y="0"/>
                </a:cubicBezTo>
                <a:cubicBezTo>
                  <a:pt x="8012116" y="-26040"/>
                  <a:pt x="8194734" y="1006"/>
                  <a:pt x="8302277" y="0"/>
                </a:cubicBezTo>
                <a:cubicBezTo>
                  <a:pt x="8409820" y="-1006"/>
                  <a:pt x="8754927" y="59979"/>
                  <a:pt x="8895297" y="0"/>
                </a:cubicBezTo>
                <a:cubicBezTo>
                  <a:pt x="9035667" y="-59979"/>
                  <a:pt x="9068080" y="27418"/>
                  <a:pt x="9132505" y="0"/>
                </a:cubicBezTo>
                <a:cubicBezTo>
                  <a:pt x="9196930" y="-27418"/>
                  <a:pt x="9398896" y="15108"/>
                  <a:pt x="9488317" y="0"/>
                </a:cubicBezTo>
                <a:cubicBezTo>
                  <a:pt x="9577738" y="-15108"/>
                  <a:pt x="10030873" y="43567"/>
                  <a:pt x="10199941" y="0"/>
                </a:cubicBezTo>
                <a:cubicBezTo>
                  <a:pt x="10369009" y="-43567"/>
                  <a:pt x="10742619" y="56142"/>
                  <a:pt x="11030168" y="0"/>
                </a:cubicBezTo>
                <a:cubicBezTo>
                  <a:pt x="11317717" y="-56142"/>
                  <a:pt x="11194922" y="10864"/>
                  <a:pt x="11267376" y="0"/>
                </a:cubicBezTo>
                <a:cubicBezTo>
                  <a:pt x="11339830" y="-10864"/>
                  <a:pt x="11613292" y="7785"/>
                  <a:pt x="11860396" y="0"/>
                </a:cubicBezTo>
                <a:cubicBezTo>
                  <a:pt x="11873803" y="202838"/>
                  <a:pt x="11837803" y="262190"/>
                  <a:pt x="11860396" y="467629"/>
                </a:cubicBezTo>
                <a:cubicBezTo>
                  <a:pt x="11882989" y="673068"/>
                  <a:pt x="11838026" y="789285"/>
                  <a:pt x="11860396" y="962765"/>
                </a:cubicBezTo>
                <a:cubicBezTo>
                  <a:pt x="11882766" y="1136245"/>
                  <a:pt x="11858135" y="1381278"/>
                  <a:pt x="11860396" y="1567932"/>
                </a:cubicBezTo>
                <a:cubicBezTo>
                  <a:pt x="11862657" y="1754586"/>
                  <a:pt x="11853789" y="1963398"/>
                  <a:pt x="11860396" y="2063069"/>
                </a:cubicBezTo>
                <a:cubicBezTo>
                  <a:pt x="11867003" y="2162740"/>
                  <a:pt x="11827680" y="2576943"/>
                  <a:pt x="11860396" y="2750758"/>
                </a:cubicBezTo>
                <a:cubicBezTo>
                  <a:pt x="11641706" y="2791240"/>
                  <a:pt x="11570413" y="2722747"/>
                  <a:pt x="11385980" y="2750758"/>
                </a:cubicBezTo>
                <a:cubicBezTo>
                  <a:pt x="11201547" y="2778769"/>
                  <a:pt x="11058962" y="2722360"/>
                  <a:pt x="10911564" y="2750758"/>
                </a:cubicBezTo>
                <a:cubicBezTo>
                  <a:pt x="10764166" y="2779156"/>
                  <a:pt x="10422811" y="2660668"/>
                  <a:pt x="10081337" y="2750758"/>
                </a:cubicBezTo>
                <a:cubicBezTo>
                  <a:pt x="9739863" y="2840848"/>
                  <a:pt x="9832399" y="2722983"/>
                  <a:pt x="9725525" y="2750758"/>
                </a:cubicBezTo>
                <a:cubicBezTo>
                  <a:pt x="9618651" y="2778533"/>
                  <a:pt x="9535892" y="2738061"/>
                  <a:pt x="9488317" y="2750758"/>
                </a:cubicBezTo>
                <a:cubicBezTo>
                  <a:pt x="9440742" y="2763455"/>
                  <a:pt x="9292010" y="2717125"/>
                  <a:pt x="9132505" y="2750758"/>
                </a:cubicBezTo>
                <a:cubicBezTo>
                  <a:pt x="8973000" y="2784391"/>
                  <a:pt x="8773300" y="2745895"/>
                  <a:pt x="8420881" y="2750758"/>
                </a:cubicBezTo>
                <a:cubicBezTo>
                  <a:pt x="8068462" y="2755621"/>
                  <a:pt x="7865186" y="2684648"/>
                  <a:pt x="7709257" y="2750758"/>
                </a:cubicBezTo>
                <a:cubicBezTo>
                  <a:pt x="7553328" y="2816868"/>
                  <a:pt x="7455589" y="2732477"/>
                  <a:pt x="7353446" y="2750758"/>
                </a:cubicBezTo>
                <a:cubicBezTo>
                  <a:pt x="7251303" y="2769039"/>
                  <a:pt x="6943479" y="2702901"/>
                  <a:pt x="6760426" y="2750758"/>
                </a:cubicBezTo>
                <a:cubicBezTo>
                  <a:pt x="6577373" y="2798615"/>
                  <a:pt x="6528394" y="2749211"/>
                  <a:pt x="6404614" y="2750758"/>
                </a:cubicBezTo>
                <a:cubicBezTo>
                  <a:pt x="6280834" y="2752305"/>
                  <a:pt x="5868718" y="2738003"/>
                  <a:pt x="5574386" y="2750758"/>
                </a:cubicBezTo>
                <a:cubicBezTo>
                  <a:pt x="5280054" y="2763513"/>
                  <a:pt x="5367128" y="2735605"/>
                  <a:pt x="5218574" y="2750758"/>
                </a:cubicBezTo>
                <a:cubicBezTo>
                  <a:pt x="5070020" y="2765911"/>
                  <a:pt x="4959331" y="2737624"/>
                  <a:pt x="4744158" y="2750758"/>
                </a:cubicBezTo>
                <a:cubicBezTo>
                  <a:pt x="4528985" y="2763892"/>
                  <a:pt x="4278979" y="2705203"/>
                  <a:pt x="3913931" y="2750758"/>
                </a:cubicBezTo>
                <a:cubicBezTo>
                  <a:pt x="3548883" y="2796313"/>
                  <a:pt x="3767448" y="2747929"/>
                  <a:pt x="3676723" y="2750758"/>
                </a:cubicBezTo>
                <a:cubicBezTo>
                  <a:pt x="3585998" y="2753587"/>
                  <a:pt x="3255632" y="2659040"/>
                  <a:pt x="2846495" y="2750758"/>
                </a:cubicBezTo>
                <a:cubicBezTo>
                  <a:pt x="2437358" y="2842476"/>
                  <a:pt x="2563248" y="2727675"/>
                  <a:pt x="2372079" y="2750758"/>
                </a:cubicBezTo>
                <a:cubicBezTo>
                  <a:pt x="2180910" y="2773841"/>
                  <a:pt x="2035028" y="2737267"/>
                  <a:pt x="1897663" y="2750758"/>
                </a:cubicBezTo>
                <a:cubicBezTo>
                  <a:pt x="1760298" y="2764249"/>
                  <a:pt x="1452604" y="2701754"/>
                  <a:pt x="1304644" y="2750758"/>
                </a:cubicBezTo>
                <a:cubicBezTo>
                  <a:pt x="1156684" y="2799762"/>
                  <a:pt x="864321" y="2693613"/>
                  <a:pt x="711624" y="2750758"/>
                </a:cubicBezTo>
                <a:cubicBezTo>
                  <a:pt x="558927" y="2807903"/>
                  <a:pt x="211831" y="2700163"/>
                  <a:pt x="0" y="2750758"/>
                </a:cubicBezTo>
                <a:cubicBezTo>
                  <a:pt x="-14581" y="2552481"/>
                  <a:pt x="43583" y="2498080"/>
                  <a:pt x="0" y="2283129"/>
                </a:cubicBezTo>
                <a:cubicBezTo>
                  <a:pt x="-43583" y="2068178"/>
                  <a:pt x="7847" y="1904516"/>
                  <a:pt x="0" y="1732978"/>
                </a:cubicBezTo>
                <a:cubicBezTo>
                  <a:pt x="-7847" y="1561440"/>
                  <a:pt x="45181" y="1424643"/>
                  <a:pt x="0" y="1265349"/>
                </a:cubicBezTo>
                <a:cubicBezTo>
                  <a:pt x="-45181" y="1106055"/>
                  <a:pt x="43062" y="864010"/>
                  <a:pt x="0" y="660182"/>
                </a:cubicBezTo>
                <a:cubicBezTo>
                  <a:pt x="-43062" y="456354"/>
                  <a:pt x="56337" y="329009"/>
                  <a:pt x="0" y="0"/>
                </a:cubicBezTo>
                <a:close/>
              </a:path>
              <a:path extrusionOk="0" h="2750758" w="11860396">
                <a:moveTo>
                  <a:pt x="0" y="0"/>
                </a:moveTo>
                <a:cubicBezTo>
                  <a:pt x="235432" y="-46208"/>
                  <a:pt x="281169" y="44904"/>
                  <a:pt x="474416" y="0"/>
                </a:cubicBezTo>
                <a:cubicBezTo>
                  <a:pt x="667663" y="-44904"/>
                  <a:pt x="1132683" y="64813"/>
                  <a:pt x="1304644" y="0"/>
                </a:cubicBezTo>
                <a:cubicBezTo>
                  <a:pt x="1476605" y="-64813"/>
                  <a:pt x="1586236" y="28386"/>
                  <a:pt x="1779059" y="0"/>
                </a:cubicBezTo>
                <a:cubicBezTo>
                  <a:pt x="1971883" y="-28386"/>
                  <a:pt x="2292519" y="45592"/>
                  <a:pt x="2490683" y="0"/>
                </a:cubicBezTo>
                <a:cubicBezTo>
                  <a:pt x="2688847" y="-45592"/>
                  <a:pt x="2680339" y="13804"/>
                  <a:pt x="2727891" y="0"/>
                </a:cubicBezTo>
                <a:cubicBezTo>
                  <a:pt x="2775443" y="-13804"/>
                  <a:pt x="2920926" y="14653"/>
                  <a:pt x="3083703" y="0"/>
                </a:cubicBezTo>
                <a:cubicBezTo>
                  <a:pt x="3246480" y="-14653"/>
                  <a:pt x="3462212" y="51585"/>
                  <a:pt x="3676723" y="0"/>
                </a:cubicBezTo>
                <a:cubicBezTo>
                  <a:pt x="3891234" y="-51585"/>
                  <a:pt x="4015569" y="53917"/>
                  <a:pt x="4151139" y="0"/>
                </a:cubicBezTo>
                <a:cubicBezTo>
                  <a:pt x="4286709" y="-53917"/>
                  <a:pt x="4723615" y="78015"/>
                  <a:pt x="4981366" y="0"/>
                </a:cubicBezTo>
                <a:cubicBezTo>
                  <a:pt x="5239117" y="-78015"/>
                  <a:pt x="5290600" y="2059"/>
                  <a:pt x="5455782" y="0"/>
                </a:cubicBezTo>
                <a:cubicBezTo>
                  <a:pt x="5620964" y="-2059"/>
                  <a:pt x="5827050" y="28215"/>
                  <a:pt x="6167406" y="0"/>
                </a:cubicBezTo>
                <a:cubicBezTo>
                  <a:pt x="6507762" y="-28215"/>
                  <a:pt x="6779532" y="23951"/>
                  <a:pt x="6997634" y="0"/>
                </a:cubicBezTo>
                <a:cubicBezTo>
                  <a:pt x="7215736" y="-23951"/>
                  <a:pt x="7212064" y="36524"/>
                  <a:pt x="7353446" y="0"/>
                </a:cubicBezTo>
                <a:cubicBezTo>
                  <a:pt x="7494828" y="-36524"/>
                  <a:pt x="7908111" y="38210"/>
                  <a:pt x="8183673" y="0"/>
                </a:cubicBezTo>
                <a:cubicBezTo>
                  <a:pt x="8459235" y="-38210"/>
                  <a:pt x="8330360" y="21977"/>
                  <a:pt x="8420881" y="0"/>
                </a:cubicBezTo>
                <a:cubicBezTo>
                  <a:pt x="8511402" y="-21977"/>
                  <a:pt x="8595814" y="22441"/>
                  <a:pt x="8658089" y="0"/>
                </a:cubicBezTo>
                <a:cubicBezTo>
                  <a:pt x="8720364" y="-22441"/>
                  <a:pt x="8888563" y="34398"/>
                  <a:pt x="9013901" y="0"/>
                </a:cubicBezTo>
                <a:cubicBezTo>
                  <a:pt x="9139239" y="-34398"/>
                  <a:pt x="9185133" y="15617"/>
                  <a:pt x="9251109" y="0"/>
                </a:cubicBezTo>
                <a:cubicBezTo>
                  <a:pt x="9317085" y="-15617"/>
                  <a:pt x="9372134" y="18035"/>
                  <a:pt x="9488317" y="0"/>
                </a:cubicBezTo>
                <a:cubicBezTo>
                  <a:pt x="9604500" y="-18035"/>
                  <a:pt x="9909325" y="70528"/>
                  <a:pt x="10081337" y="0"/>
                </a:cubicBezTo>
                <a:cubicBezTo>
                  <a:pt x="10253349" y="-70528"/>
                  <a:pt x="10642178" y="7488"/>
                  <a:pt x="10911564" y="0"/>
                </a:cubicBezTo>
                <a:cubicBezTo>
                  <a:pt x="11180950" y="-7488"/>
                  <a:pt x="11415870" y="79066"/>
                  <a:pt x="11860396" y="0"/>
                </a:cubicBezTo>
                <a:cubicBezTo>
                  <a:pt x="11913978" y="201954"/>
                  <a:pt x="11850810" y="327186"/>
                  <a:pt x="11860396" y="605167"/>
                </a:cubicBezTo>
                <a:cubicBezTo>
                  <a:pt x="11869982" y="883148"/>
                  <a:pt x="11819236" y="852041"/>
                  <a:pt x="11860396" y="1072796"/>
                </a:cubicBezTo>
                <a:cubicBezTo>
                  <a:pt x="11901556" y="1293551"/>
                  <a:pt x="11845007" y="1379516"/>
                  <a:pt x="11860396" y="1595440"/>
                </a:cubicBezTo>
                <a:cubicBezTo>
                  <a:pt x="11875785" y="1811364"/>
                  <a:pt x="11805432" y="1908904"/>
                  <a:pt x="11860396" y="2173099"/>
                </a:cubicBezTo>
                <a:cubicBezTo>
                  <a:pt x="11915360" y="2437294"/>
                  <a:pt x="11859508" y="2573664"/>
                  <a:pt x="11860396" y="2750758"/>
                </a:cubicBezTo>
                <a:cubicBezTo>
                  <a:pt x="11629404" y="2780466"/>
                  <a:pt x="11614468" y="2748991"/>
                  <a:pt x="11385980" y="2750758"/>
                </a:cubicBezTo>
                <a:cubicBezTo>
                  <a:pt x="11157492" y="2752525"/>
                  <a:pt x="11231393" y="2743362"/>
                  <a:pt x="11148772" y="2750758"/>
                </a:cubicBezTo>
                <a:cubicBezTo>
                  <a:pt x="11066151" y="2758154"/>
                  <a:pt x="11017273" y="2745715"/>
                  <a:pt x="10911564" y="2750758"/>
                </a:cubicBezTo>
                <a:cubicBezTo>
                  <a:pt x="10805855" y="2755801"/>
                  <a:pt x="10662095" y="2728011"/>
                  <a:pt x="10555752" y="2750758"/>
                </a:cubicBezTo>
                <a:cubicBezTo>
                  <a:pt x="10449409" y="2773505"/>
                  <a:pt x="10425093" y="2735107"/>
                  <a:pt x="10318545" y="2750758"/>
                </a:cubicBezTo>
                <a:cubicBezTo>
                  <a:pt x="10211997" y="2766409"/>
                  <a:pt x="10035491" y="2743562"/>
                  <a:pt x="9844129" y="2750758"/>
                </a:cubicBezTo>
                <a:cubicBezTo>
                  <a:pt x="9652767" y="2757954"/>
                  <a:pt x="9520958" y="2747417"/>
                  <a:pt x="9251109" y="2750758"/>
                </a:cubicBezTo>
                <a:cubicBezTo>
                  <a:pt x="8981260" y="2754099"/>
                  <a:pt x="8787512" y="2682524"/>
                  <a:pt x="8539485" y="2750758"/>
                </a:cubicBezTo>
                <a:cubicBezTo>
                  <a:pt x="8291458" y="2818992"/>
                  <a:pt x="8285391" y="2707011"/>
                  <a:pt x="8065069" y="2750758"/>
                </a:cubicBezTo>
                <a:cubicBezTo>
                  <a:pt x="7844747" y="2794505"/>
                  <a:pt x="7893347" y="2746693"/>
                  <a:pt x="7827861" y="2750758"/>
                </a:cubicBezTo>
                <a:cubicBezTo>
                  <a:pt x="7762375" y="2754823"/>
                  <a:pt x="7350480" y="2744183"/>
                  <a:pt x="6997634" y="2750758"/>
                </a:cubicBezTo>
                <a:cubicBezTo>
                  <a:pt x="6644788" y="2757333"/>
                  <a:pt x="6527642" y="2684457"/>
                  <a:pt x="6404614" y="2750758"/>
                </a:cubicBezTo>
                <a:cubicBezTo>
                  <a:pt x="6281586" y="2817059"/>
                  <a:pt x="6068454" y="2695253"/>
                  <a:pt x="5930198" y="2750758"/>
                </a:cubicBezTo>
                <a:cubicBezTo>
                  <a:pt x="5791942" y="2806263"/>
                  <a:pt x="5568019" y="2705515"/>
                  <a:pt x="5218574" y="2750758"/>
                </a:cubicBezTo>
                <a:cubicBezTo>
                  <a:pt x="4869129" y="2796001"/>
                  <a:pt x="4705797" y="2659490"/>
                  <a:pt x="4388347" y="2750758"/>
                </a:cubicBezTo>
                <a:cubicBezTo>
                  <a:pt x="4070897" y="2842026"/>
                  <a:pt x="4233015" y="2742982"/>
                  <a:pt x="4151139" y="2750758"/>
                </a:cubicBezTo>
                <a:cubicBezTo>
                  <a:pt x="4069263" y="2758534"/>
                  <a:pt x="3772688" y="2722073"/>
                  <a:pt x="3558119" y="2750758"/>
                </a:cubicBezTo>
                <a:cubicBezTo>
                  <a:pt x="3343550" y="2779443"/>
                  <a:pt x="3076131" y="2726487"/>
                  <a:pt x="2846495" y="2750758"/>
                </a:cubicBezTo>
                <a:cubicBezTo>
                  <a:pt x="2616859" y="2775029"/>
                  <a:pt x="2489651" y="2712275"/>
                  <a:pt x="2134871" y="2750758"/>
                </a:cubicBezTo>
                <a:cubicBezTo>
                  <a:pt x="1780091" y="2789241"/>
                  <a:pt x="1816512" y="2733735"/>
                  <a:pt x="1541851" y="2750758"/>
                </a:cubicBezTo>
                <a:cubicBezTo>
                  <a:pt x="1267190" y="2767781"/>
                  <a:pt x="1199476" y="2695373"/>
                  <a:pt x="1067436" y="2750758"/>
                </a:cubicBezTo>
                <a:cubicBezTo>
                  <a:pt x="935397" y="2806143"/>
                  <a:pt x="323447" y="2705706"/>
                  <a:pt x="0" y="2750758"/>
                </a:cubicBezTo>
                <a:cubicBezTo>
                  <a:pt x="-62145" y="2619591"/>
                  <a:pt x="2452" y="2375422"/>
                  <a:pt x="0" y="2173099"/>
                </a:cubicBezTo>
                <a:cubicBezTo>
                  <a:pt x="-2452" y="1970776"/>
                  <a:pt x="40695" y="1777859"/>
                  <a:pt x="0" y="1622947"/>
                </a:cubicBezTo>
                <a:cubicBezTo>
                  <a:pt x="-40695" y="1468035"/>
                  <a:pt x="29663" y="1254234"/>
                  <a:pt x="0" y="1155318"/>
                </a:cubicBezTo>
                <a:cubicBezTo>
                  <a:pt x="-29663" y="1056402"/>
                  <a:pt x="36311" y="787984"/>
                  <a:pt x="0" y="660182"/>
                </a:cubicBezTo>
                <a:cubicBezTo>
                  <a:pt x="-36311" y="532380"/>
                  <a:pt x="64888" y="271127"/>
                  <a:pt x="0" y="0"/>
                </a:cubicBezTo>
                <a:close/>
              </a:path>
            </a:pathLst>
          </a:cu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rPr lang="en-US" sz="1050">
                <a:solidFill>
                  <a:srgbClr val="FF33CC"/>
                </a:solidFill>
                <a:latin typeface="Calibri"/>
                <a:ea typeface="Calibri"/>
                <a:cs typeface="Calibri"/>
                <a:sym typeface="Calibri"/>
              </a:rPr>
              <a:t>Suggest one reason why tourists may be attracted to the Cayman Islands [2 marks] </a:t>
            </a:r>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rPr lang="en-US" sz="1050">
                <a:solidFill>
                  <a:srgbClr val="FF33CC"/>
                </a:solidFill>
                <a:latin typeface="Calibri"/>
                <a:ea typeface="Calibri"/>
                <a:cs typeface="Calibri"/>
                <a:sym typeface="Calibri"/>
              </a:rPr>
              <a:t>Calculate the: </a:t>
            </a:r>
            <a:endParaRPr/>
          </a:p>
          <a:p>
            <a:pPr indent="0" lvl="0" marL="0" marR="0" rtl="0" algn="just">
              <a:spcBef>
                <a:spcPts val="0"/>
              </a:spcBef>
              <a:spcAft>
                <a:spcPts val="0"/>
              </a:spcAft>
              <a:buNone/>
            </a:pPr>
            <a:r>
              <a:rPr lang="en-US" sz="1050">
                <a:solidFill>
                  <a:srgbClr val="FF33CC"/>
                </a:solidFill>
                <a:latin typeface="Calibri"/>
                <a:ea typeface="Calibri"/>
                <a:cs typeface="Calibri"/>
                <a:sym typeface="Calibri"/>
              </a:rPr>
              <a:t>Annual temperature range in the Cayman Islands [1 mark] </a:t>
            </a:r>
            <a:r>
              <a:rPr i="1" lang="en-US" sz="1050">
                <a:solidFill>
                  <a:srgbClr val="FF33CC"/>
                </a:solidFill>
                <a:latin typeface="Calibri"/>
                <a:ea typeface="Calibri"/>
                <a:cs typeface="Calibri"/>
                <a:sym typeface="Calibri"/>
              </a:rPr>
              <a:t>Show your working</a:t>
            </a:r>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rPr lang="en-US" sz="1050">
                <a:solidFill>
                  <a:srgbClr val="FF33CC"/>
                </a:solidFill>
                <a:latin typeface="Calibri"/>
                <a:ea typeface="Calibri"/>
                <a:cs typeface="Calibri"/>
                <a:sym typeface="Calibri"/>
              </a:rPr>
              <a:t>Annual range in hours of sunshine in the Cayman Islands [1 mark] </a:t>
            </a:r>
            <a:r>
              <a:rPr i="1" lang="en-US" sz="1050">
                <a:solidFill>
                  <a:srgbClr val="FF33CC"/>
                </a:solidFill>
                <a:latin typeface="Calibri"/>
                <a:ea typeface="Calibri"/>
                <a:cs typeface="Calibri"/>
                <a:sym typeface="Calibri"/>
              </a:rPr>
              <a:t>Show your working</a:t>
            </a:r>
            <a:endParaRPr/>
          </a:p>
          <a:p>
            <a:pPr indent="0" lvl="0" marL="0" marR="0" rtl="0" algn="just">
              <a:spcBef>
                <a:spcPts val="0"/>
              </a:spcBef>
              <a:spcAft>
                <a:spcPts val="0"/>
              </a:spcAft>
              <a:buNone/>
            </a:pPr>
            <a:r>
              <a:t/>
            </a:r>
            <a:endParaRPr i="1"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i="1" sz="1050">
              <a:solidFill>
                <a:srgbClr val="FF33CC"/>
              </a:solidFill>
              <a:latin typeface="Calibri"/>
              <a:ea typeface="Calibri"/>
              <a:cs typeface="Calibri"/>
              <a:sym typeface="Calibri"/>
            </a:endParaRPr>
          </a:p>
          <a:p>
            <a:pPr indent="0" lvl="0" marL="0" marR="0" rtl="0" algn="just">
              <a:spcBef>
                <a:spcPts val="0"/>
              </a:spcBef>
              <a:spcAft>
                <a:spcPts val="0"/>
              </a:spcAft>
              <a:buNone/>
            </a:pPr>
            <a:r>
              <a:rPr i="1" lang="en-US" sz="1050">
                <a:solidFill>
                  <a:srgbClr val="FF33CC"/>
                </a:solidFill>
                <a:latin typeface="Calibri"/>
                <a:ea typeface="Calibri"/>
                <a:cs typeface="Calibri"/>
                <a:sym typeface="Calibri"/>
              </a:rPr>
              <a:t> </a:t>
            </a:r>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p:txBody>
      </p:sp>
      <p:cxnSp>
        <p:nvCxnSpPr>
          <p:cNvPr id="372" name="Google Shape;372;p25"/>
          <p:cNvCxnSpPr/>
          <p:nvPr/>
        </p:nvCxnSpPr>
        <p:spPr>
          <a:xfrm>
            <a:off x="176241" y="4506943"/>
            <a:ext cx="11593153" cy="0"/>
          </a:xfrm>
          <a:prstGeom prst="straightConnector1">
            <a:avLst/>
          </a:prstGeom>
          <a:noFill/>
          <a:ln cap="flat" cmpd="sng" w="9525">
            <a:solidFill>
              <a:schemeClr val="accent1"/>
            </a:solidFill>
            <a:prstDash val="solid"/>
            <a:miter lim="800000"/>
            <a:headEnd len="sm" w="sm" type="none"/>
            <a:tailEnd len="sm" w="sm" type="none"/>
          </a:ln>
        </p:spPr>
      </p:cxnSp>
      <p:cxnSp>
        <p:nvCxnSpPr>
          <p:cNvPr id="373" name="Google Shape;373;p25"/>
          <p:cNvCxnSpPr/>
          <p:nvPr/>
        </p:nvCxnSpPr>
        <p:spPr>
          <a:xfrm>
            <a:off x="176241" y="4765929"/>
            <a:ext cx="11593153" cy="0"/>
          </a:xfrm>
          <a:prstGeom prst="straightConnector1">
            <a:avLst/>
          </a:prstGeom>
          <a:noFill/>
          <a:ln cap="flat" cmpd="sng" w="9525">
            <a:solidFill>
              <a:schemeClr val="accent1"/>
            </a:solidFill>
            <a:prstDash val="solid"/>
            <a:miter lim="800000"/>
            <a:headEnd len="sm" w="sm" type="none"/>
            <a:tailEnd len="sm" w="sm" type="none"/>
          </a:ln>
        </p:spPr>
      </p:cxnSp>
      <p:cxnSp>
        <p:nvCxnSpPr>
          <p:cNvPr id="374" name="Google Shape;374;p25"/>
          <p:cNvCxnSpPr/>
          <p:nvPr/>
        </p:nvCxnSpPr>
        <p:spPr>
          <a:xfrm>
            <a:off x="176241" y="5023982"/>
            <a:ext cx="11593153" cy="0"/>
          </a:xfrm>
          <a:prstGeom prst="straightConnector1">
            <a:avLst/>
          </a:prstGeom>
          <a:noFill/>
          <a:ln cap="flat" cmpd="sng" w="9525">
            <a:solidFill>
              <a:schemeClr val="accent1"/>
            </a:solidFill>
            <a:prstDash val="solid"/>
            <a:miter lim="800000"/>
            <a:headEnd len="sm" w="sm" type="none"/>
            <a:tailEnd len="sm" w="sm" type="none"/>
          </a:ln>
        </p:spPr>
      </p:cxnSp>
      <p:cxnSp>
        <p:nvCxnSpPr>
          <p:cNvPr id="375" name="Google Shape;375;p25"/>
          <p:cNvCxnSpPr/>
          <p:nvPr/>
        </p:nvCxnSpPr>
        <p:spPr>
          <a:xfrm>
            <a:off x="176241" y="5266139"/>
            <a:ext cx="11593153" cy="80016"/>
          </a:xfrm>
          <a:prstGeom prst="straightConnector1">
            <a:avLst/>
          </a:prstGeom>
          <a:noFill/>
          <a:ln cap="flat" cmpd="sng" w="9525">
            <a:solidFill>
              <a:schemeClr val="accent1"/>
            </a:solidFill>
            <a:prstDash val="solid"/>
            <a:miter lim="800000"/>
            <a:headEnd len="sm" w="sm" type="none"/>
            <a:tailEnd len="sm" w="sm" type="none"/>
          </a:ln>
        </p:spPr>
      </p:cxnSp>
      <p:cxnSp>
        <p:nvCxnSpPr>
          <p:cNvPr id="376" name="Google Shape;376;p25"/>
          <p:cNvCxnSpPr/>
          <p:nvPr/>
        </p:nvCxnSpPr>
        <p:spPr>
          <a:xfrm>
            <a:off x="9076682" y="6086650"/>
            <a:ext cx="2653443" cy="0"/>
          </a:xfrm>
          <a:prstGeom prst="straightConnector1">
            <a:avLst/>
          </a:prstGeom>
          <a:noFill/>
          <a:ln cap="flat" cmpd="sng" w="9525">
            <a:solidFill>
              <a:schemeClr val="accent1"/>
            </a:solidFill>
            <a:prstDash val="solid"/>
            <a:miter lim="800000"/>
            <a:headEnd len="sm" w="sm" type="none"/>
            <a:tailEnd len="sm" w="sm" type="none"/>
          </a:ln>
        </p:spPr>
      </p:cxnSp>
      <p:sp>
        <p:nvSpPr>
          <p:cNvPr id="377" name="Google Shape;377;p25"/>
          <p:cNvSpPr/>
          <p:nvPr/>
        </p:nvSpPr>
        <p:spPr>
          <a:xfrm>
            <a:off x="5809735" y="2356734"/>
            <a:ext cx="6156001" cy="1615064"/>
          </a:xfrm>
          <a:custGeom>
            <a:rect b="b" l="l" r="r" t="t"/>
            <a:pathLst>
              <a:path extrusionOk="0" fill="none" h="1615064" w="6156001">
                <a:moveTo>
                  <a:pt x="0" y="0"/>
                </a:moveTo>
                <a:cubicBezTo>
                  <a:pt x="130906" y="-9227"/>
                  <a:pt x="310010" y="37804"/>
                  <a:pt x="498076" y="0"/>
                </a:cubicBezTo>
                <a:cubicBezTo>
                  <a:pt x="686142" y="-37804"/>
                  <a:pt x="750417" y="32780"/>
                  <a:pt x="996153" y="0"/>
                </a:cubicBezTo>
                <a:cubicBezTo>
                  <a:pt x="1241889" y="-32780"/>
                  <a:pt x="1298817" y="15255"/>
                  <a:pt x="1494229" y="0"/>
                </a:cubicBezTo>
                <a:cubicBezTo>
                  <a:pt x="1689641" y="-15255"/>
                  <a:pt x="1756034" y="18623"/>
                  <a:pt x="1930746" y="0"/>
                </a:cubicBezTo>
                <a:cubicBezTo>
                  <a:pt x="2105458" y="-18623"/>
                  <a:pt x="2319848" y="66960"/>
                  <a:pt x="2490382" y="0"/>
                </a:cubicBezTo>
                <a:cubicBezTo>
                  <a:pt x="2660916" y="-66960"/>
                  <a:pt x="2836907" y="46339"/>
                  <a:pt x="3173139" y="0"/>
                </a:cubicBezTo>
                <a:cubicBezTo>
                  <a:pt x="3509371" y="-46339"/>
                  <a:pt x="3633726" y="39721"/>
                  <a:pt x="3794335" y="0"/>
                </a:cubicBezTo>
                <a:cubicBezTo>
                  <a:pt x="3954944" y="-39721"/>
                  <a:pt x="4304198" y="48312"/>
                  <a:pt x="4477092" y="0"/>
                </a:cubicBezTo>
                <a:cubicBezTo>
                  <a:pt x="4649986" y="-48312"/>
                  <a:pt x="4761963" y="38741"/>
                  <a:pt x="4852048" y="0"/>
                </a:cubicBezTo>
                <a:cubicBezTo>
                  <a:pt x="4942133" y="-38741"/>
                  <a:pt x="5131897" y="33064"/>
                  <a:pt x="5288564" y="0"/>
                </a:cubicBezTo>
                <a:cubicBezTo>
                  <a:pt x="5445231" y="-33064"/>
                  <a:pt x="5958471" y="5515"/>
                  <a:pt x="6156001" y="0"/>
                </a:cubicBezTo>
                <a:cubicBezTo>
                  <a:pt x="6212802" y="218684"/>
                  <a:pt x="6146067" y="342748"/>
                  <a:pt x="6156001" y="538355"/>
                </a:cubicBezTo>
                <a:cubicBezTo>
                  <a:pt x="6165935" y="733963"/>
                  <a:pt x="6127896" y="788016"/>
                  <a:pt x="6156001" y="1028257"/>
                </a:cubicBezTo>
                <a:cubicBezTo>
                  <a:pt x="6184106" y="1268498"/>
                  <a:pt x="6144410" y="1471198"/>
                  <a:pt x="6156001" y="1615064"/>
                </a:cubicBezTo>
                <a:cubicBezTo>
                  <a:pt x="6030563" y="1681131"/>
                  <a:pt x="5839780" y="1589383"/>
                  <a:pt x="5534805" y="1615064"/>
                </a:cubicBezTo>
                <a:cubicBezTo>
                  <a:pt x="5229830" y="1640745"/>
                  <a:pt x="5071549" y="1552638"/>
                  <a:pt x="4852048" y="1615064"/>
                </a:cubicBezTo>
                <a:cubicBezTo>
                  <a:pt x="4632547" y="1677490"/>
                  <a:pt x="4428882" y="1615004"/>
                  <a:pt x="4169292" y="1615064"/>
                </a:cubicBezTo>
                <a:cubicBezTo>
                  <a:pt x="3909702" y="1615124"/>
                  <a:pt x="3894969" y="1573266"/>
                  <a:pt x="3732775" y="1615064"/>
                </a:cubicBezTo>
                <a:cubicBezTo>
                  <a:pt x="3570581" y="1656862"/>
                  <a:pt x="3520200" y="1588224"/>
                  <a:pt x="3357819" y="1615064"/>
                </a:cubicBezTo>
                <a:cubicBezTo>
                  <a:pt x="3195438" y="1641904"/>
                  <a:pt x="3029220" y="1605787"/>
                  <a:pt x="2798182" y="1615064"/>
                </a:cubicBezTo>
                <a:cubicBezTo>
                  <a:pt x="2567144" y="1624341"/>
                  <a:pt x="2436828" y="1588070"/>
                  <a:pt x="2238546" y="1615064"/>
                </a:cubicBezTo>
                <a:cubicBezTo>
                  <a:pt x="2040264" y="1642058"/>
                  <a:pt x="1960893" y="1614732"/>
                  <a:pt x="1863589" y="1615064"/>
                </a:cubicBezTo>
                <a:cubicBezTo>
                  <a:pt x="1766285" y="1615396"/>
                  <a:pt x="1528627" y="1563464"/>
                  <a:pt x="1427073" y="1615064"/>
                </a:cubicBezTo>
                <a:cubicBezTo>
                  <a:pt x="1325519" y="1666664"/>
                  <a:pt x="1129398" y="1584851"/>
                  <a:pt x="990557" y="1615064"/>
                </a:cubicBezTo>
                <a:cubicBezTo>
                  <a:pt x="851716" y="1645277"/>
                  <a:pt x="316508" y="1539555"/>
                  <a:pt x="0" y="1615064"/>
                </a:cubicBezTo>
                <a:cubicBezTo>
                  <a:pt x="-39041" y="1451131"/>
                  <a:pt x="55192" y="1248523"/>
                  <a:pt x="0" y="1044408"/>
                </a:cubicBezTo>
                <a:cubicBezTo>
                  <a:pt x="-55192" y="840293"/>
                  <a:pt x="236" y="736687"/>
                  <a:pt x="0" y="473752"/>
                </a:cubicBezTo>
                <a:cubicBezTo>
                  <a:pt x="-236" y="210817"/>
                  <a:pt x="31820" y="157184"/>
                  <a:pt x="0" y="0"/>
                </a:cubicBezTo>
                <a:close/>
              </a:path>
              <a:path extrusionOk="0" h="1615064" w="6156001">
                <a:moveTo>
                  <a:pt x="0" y="0"/>
                </a:moveTo>
                <a:cubicBezTo>
                  <a:pt x="219698" y="-51129"/>
                  <a:pt x="336670" y="59694"/>
                  <a:pt x="498076" y="0"/>
                </a:cubicBezTo>
                <a:cubicBezTo>
                  <a:pt x="659482" y="-59694"/>
                  <a:pt x="978210" y="68014"/>
                  <a:pt x="1180833" y="0"/>
                </a:cubicBezTo>
                <a:cubicBezTo>
                  <a:pt x="1383456" y="-68014"/>
                  <a:pt x="1506540" y="58615"/>
                  <a:pt x="1678909" y="0"/>
                </a:cubicBezTo>
                <a:cubicBezTo>
                  <a:pt x="1851278" y="-58615"/>
                  <a:pt x="2001977" y="54763"/>
                  <a:pt x="2300106" y="0"/>
                </a:cubicBezTo>
                <a:cubicBezTo>
                  <a:pt x="2598235" y="-54763"/>
                  <a:pt x="2548661" y="23397"/>
                  <a:pt x="2675062" y="0"/>
                </a:cubicBezTo>
                <a:cubicBezTo>
                  <a:pt x="2801463" y="-23397"/>
                  <a:pt x="3000740" y="19959"/>
                  <a:pt x="3111579" y="0"/>
                </a:cubicBezTo>
                <a:cubicBezTo>
                  <a:pt x="3222418" y="-19959"/>
                  <a:pt x="3476582" y="65023"/>
                  <a:pt x="3671215" y="0"/>
                </a:cubicBezTo>
                <a:cubicBezTo>
                  <a:pt x="3865848" y="-65023"/>
                  <a:pt x="4063085" y="6259"/>
                  <a:pt x="4169292" y="0"/>
                </a:cubicBezTo>
                <a:cubicBezTo>
                  <a:pt x="4275499" y="-6259"/>
                  <a:pt x="4552640" y="41282"/>
                  <a:pt x="4852048" y="0"/>
                </a:cubicBezTo>
                <a:cubicBezTo>
                  <a:pt x="5151456" y="-41282"/>
                  <a:pt x="5128608" y="27656"/>
                  <a:pt x="5350125" y="0"/>
                </a:cubicBezTo>
                <a:cubicBezTo>
                  <a:pt x="5571642" y="-27656"/>
                  <a:pt x="5804511" y="11573"/>
                  <a:pt x="6156001" y="0"/>
                </a:cubicBezTo>
                <a:cubicBezTo>
                  <a:pt x="6166669" y="221525"/>
                  <a:pt x="6088588" y="417858"/>
                  <a:pt x="6156001" y="570656"/>
                </a:cubicBezTo>
                <a:cubicBezTo>
                  <a:pt x="6223414" y="723454"/>
                  <a:pt x="6129396" y="879419"/>
                  <a:pt x="6156001" y="1109011"/>
                </a:cubicBezTo>
                <a:cubicBezTo>
                  <a:pt x="6182606" y="1338604"/>
                  <a:pt x="6142247" y="1481607"/>
                  <a:pt x="6156001" y="1615064"/>
                </a:cubicBezTo>
                <a:cubicBezTo>
                  <a:pt x="5951944" y="1637170"/>
                  <a:pt x="5652807" y="1612863"/>
                  <a:pt x="5473245" y="1615064"/>
                </a:cubicBezTo>
                <a:cubicBezTo>
                  <a:pt x="5293683" y="1617265"/>
                  <a:pt x="5172811" y="1604243"/>
                  <a:pt x="4913608" y="1615064"/>
                </a:cubicBezTo>
                <a:cubicBezTo>
                  <a:pt x="4654405" y="1625885"/>
                  <a:pt x="4596782" y="1578921"/>
                  <a:pt x="4477092" y="1615064"/>
                </a:cubicBezTo>
                <a:cubicBezTo>
                  <a:pt x="4357402" y="1651207"/>
                  <a:pt x="4031410" y="1567921"/>
                  <a:pt x="3855895" y="1615064"/>
                </a:cubicBezTo>
                <a:cubicBezTo>
                  <a:pt x="3680380" y="1662207"/>
                  <a:pt x="3574231" y="1610353"/>
                  <a:pt x="3480939" y="1615064"/>
                </a:cubicBezTo>
                <a:cubicBezTo>
                  <a:pt x="3387647" y="1619775"/>
                  <a:pt x="3162232" y="1568900"/>
                  <a:pt x="3044422" y="1615064"/>
                </a:cubicBezTo>
                <a:cubicBezTo>
                  <a:pt x="2926612" y="1661228"/>
                  <a:pt x="2676462" y="1556145"/>
                  <a:pt x="2423226" y="1615064"/>
                </a:cubicBezTo>
                <a:cubicBezTo>
                  <a:pt x="2169990" y="1673983"/>
                  <a:pt x="2022120" y="1541884"/>
                  <a:pt x="1802029" y="1615064"/>
                </a:cubicBezTo>
                <a:cubicBezTo>
                  <a:pt x="1581938" y="1688244"/>
                  <a:pt x="1586837" y="1583618"/>
                  <a:pt x="1427073" y="1615064"/>
                </a:cubicBezTo>
                <a:cubicBezTo>
                  <a:pt x="1267309" y="1646510"/>
                  <a:pt x="1106886" y="1557422"/>
                  <a:pt x="805876" y="1615064"/>
                </a:cubicBezTo>
                <a:cubicBezTo>
                  <a:pt x="504866" y="1672706"/>
                  <a:pt x="263830" y="1613761"/>
                  <a:pt x="0" y="1615064"/>
                </a:cubicBezTo>
                <a:cubicBezTo>
                  <a:pt x="-60688" y="1445320"/>
                  <a:pt x="15216" y="1327309"/>
                  <a:pt x="0" y="1109011"/>
                </a:cubicBezTo>
                <a:cubicBezTo>
                  <a:pt x="-15216" y="890713"/>
                  <a:pt x="59839" y="741807"/>
                  <a:pt x="0" y="538355"/>
                </a:cubicBezTo>
                <a:cubicBezTo>
                  <a:pt x="-59839" y="334903"/>
                  <a:pt x="61273" y="241128"/>
                  <a:pt x="0" y="0"/>
                </a:cubicBezTo>
                <a:close/>
              </a:path>
            </a:pathLst>
          </a:cu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t/>
            </a:r>
            <a:endParaRPr sz="1050">
              <a:solidFill>
                <a:srgbClr val="00B0F0"/>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00B0F0"/>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00B0F0"/>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00B0F0"/>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00B0F0"/>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00B0F0"/>
              </a:solidFill>
              <a:latin typeface="Calibri"/>
              <a:ea typeface="Calibri"/>
              <a:cs typeface="Calibri"/>
              <a:sym typeface="Calibri"/>
            </a:endParaRPr>
          </a:p>
          <a:p>
            <a:pPr indent="0" lvl="0" marL="0" marR="0" rtl="0" algn="just">
              <a:spcBef>
                <a:spcPts val="0"/>
              </a:spcBef>
              <a:spcAft>
                <a:spcPts val="0"/>
              </a:spcAft>
              <a:buNone/>
            </a:pPr>
            <a:r>
              <a:rPr lang="en-US" sz="1050">
                <a:solidFill>
                  <a:srgbClr val="00B0F0"/>
                </a:solidFill>
                <a:latin typeface="Calibri"/>
                <a:ea typeface="Calibri"/>
                <a:cs typeface="Calibri"/>
                <a:sym typeface="Calibri"/>
              </a:rPr>
              <a:t>Notes and observations: </a:t>
            </a:r>
            <a:endParaRPr/>
          </a:p>
          <a:p>
            <a:pPr indent="0" lvl="0" marL="0" marR="0" rtl="0" algn="just">
              <a:spcBef>
                <a:spcPts val="0"/>
              </a:spcBef>
              <a:spcAft>
                <a:spcPts val="0"/>
              </a:spcAft>
              <a:buNone/>
            </a:pPr>
            <a:r>
              <a:t/>
            </a:r>
            <a:endParaRPr sz="1050">
              <a:solidFill>
                <a:srgbClr val="00B0F0"/>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00B0F0"/>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00B0F0"/>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00B0F0"/>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00B0F0"/>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00B0F0"/>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00B0F0"/>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00B0F0"/>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00B0F0"/>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00B0F0"/>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00B0F0"/>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00B0F0"/>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00B0F0"/>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00B0F0"/>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00B0F0"/>
              </a:solidFill>
              <a:latin typeface="Calibri"/>
              <a:ea typeface="Calibri"/>
              <a:cs typeface="Calibri"/>
              <a:sym typeface="Calibri"/>
            </a:endParaRPr>
          </a:p>
        </p:txBody>
      </p:sp>
      <p:cxnSp>
        <p:nvCxnSpPr>
          <p:cNvPr id="378" name="Google Shape;378;p25"/>
          <p:cNvCxnSpPr/>
          <p:nvPr/>
        </p:nvCxnSpPr>
        <p:spPr>
          <a:xfrm>
            <a:off x="5890307" y="2746395"/>
            <a:ext cx="5974454" cy="0"/>
          </a:xfrm>
          <a:prstGeom prst="straightConnector1">
            <a:avLst/>
          </a:prstGeom>
          <a:noFill/>
          <a:ln cap="flat" cmpd="sng" w="9525">
            <a:solidFill>
              <a:schemeClr val="accent1"/>
            </a:solidFill>
            <a:prstDash val="solid"/>
            <a:miter lim="800000"/>
            <a:headEnd len="sm" w="sm" type="none"/>
            <a:tailEnd len="sm" w="sm" type="none"/>
          </a:ln>
        </p:spPr>
      </p:cxnSp>
      <p:cxnSp>
        <p:nvCxnSpPr>
          <p:cNvPr id="379" name="Google Shape;379;p25"/>
          <p:cNvCxnSpPr/>
          <p:nvPr/>
        </p:nvCxnSpPr>
        <p:spPr>
          <a:xfrm>
            <a:off x="5890307" y="3010992"/>
            <a:ext cx="5974454" cy="0"/>
          </a:xfrm>
          <a:prstGeom prst="straightConnector1">
            <a:avLst/>
          </a:prstGeom>
          <a:noFill/>
          <a:ln cap="flat" cmpd="sng" w="9525">
            <a:solidFill>
              <a:schemeClr val="accent1"/>
            </a:solidFill>
            <a:prstDash val="solid"/>
            <a:miter lim="800000"/>
            <a:headEnd len="sm" w="sm" type="none"/>
            <a:tailEnd len="sm" w="sm" type="none"/>
          </a:ln>
        </p:spPr>
      </p:cxnSp>
      <p:cxnSp>
        <p:nvCxnSpPr>
          <p:cNvPr id="380" name="Google Shape;380;p25"/>
          <p:cNvCxnSpPr/>
          <p:nvPr/>
        </p:nvCxnSpPr>
        <p:spPr>
          <a:xfrm>
            <a:off x="5890307" y="3246603"/>
            <a:ext cx="5974454" cy="0"/>
          </a:xfrm>
          <a:prstGeom prst="straightConnector1">
            <a:avLst/>
          </a:prstGeom>
          <a:noFill/>
          <a:ln cap="flat" cmpd="sng" w="9525">
            <a:solidFill>
              <a:schemeClr val="accent1"/>
            </a:solidFill>
            <a:prstDash val="solid"/>
            <a:miter lim="800000"/>
            <a:headEnd len="sm" w="sm" type="none"/>
            <a:tailEnd len="sm" w="sm" type="none"/>
          </a:ln>
        </p:spPr>
      </p:cxnSp>
      <p:cxnSp>
        <p:nvCxnSpPr>
          <p:cNvPr id="381" name="Google Shape;381;p25"/>
          <p:cNvCxnSpPr/>
          <p:nvPr/>
        </p:nvCxnSpPr>
        <p:spPr>
          <a:xfrm>
            <a:off x="5890307" y="3511200"/>
            <a:ext cx="5974454" cy="0"/>
          </a:xfrm>
          <a:prstGeom prst="straightConnector1">
            <a:avLst/>
          </a:prstGeom>
          <a:noFill/>
          <a:ln cap="flat" cmpd="sng" w="9525">
            <a:solidFill>
              <a:schemeClr val="accent1"/>
            </a:solidFill>
            <a:prstDash val="solid"/>
            <a:miter lim="800000"/>
            <a:headEnd len="sm" w="sm" type="none"/>
            <a:tailEnd len="sm" w="sm" type="none"/>
          </a:ln>
        </p:spPr>
      </p:cxnSp>
      <p:cxnSp>
        <p:nvCxnSpPr>
          <p:cNvPr id="382" name="Google Shape;382;p25"/>
          <p:cNvCxnSpPr/>
          <p:nvPr/>
        </p:nvCxnSpPr>
        <p:spPr>
          <a:xfrm>
            <a:off x="5890307" y="3802909"/>
            <a:ext cx="5974454" cy="0"/>
          </a:xfrm>
          <a:prstGeom prst="straightConnector1">
            <a:avLst/>
          </a:prstGeom>
          <a:noFill/>
          <a:ln cap="flat" cmpd="sng" w="9525">
            <a:solidFill>
              <a:schemeClr val="accent1"/>
            </a:solidFill>
            <a:prstDash val="solid"/>
            <a:miter lim="800000"/>
            <a:headEnd len="sm" w="sm" type="none"/>
            <a:tailEnd len="sm" w="sm" type="none"/>
          </a:ln>
        </p:spPr>
      </p:cxnSp>
      <p:cxnSp>
        <p:nvCxnSpPr>
          <p:cNvPr id="383" name="Google Shape;383;p25"/>
          <p:cNvCxnSpPr/>
          <p:nvPr/>
        </p:nvCxnSpPr>
        <p:spPr>
          <a:xfrm>
            <a:off x="9076682" y="6647235"/>
            <a:ext cx="2692712" cy="0"/>
          </a:xfrm>
          <a:prstGeom prst="straightConnector1">
            <a:avLst/>
          </a:prstGeom>
          <a:noFill/>
          <a:ln cap="flat" cmpd="sng" w="9525">
            <a:solidFill>
              <a:schemeClr val="accent1"/>
            </a:solidFill>
            <a:prstDash val="solid"/>
            <a:miter lim="800000"/>
            <a:headEnd len="sm" w="sm" type="none"/>
            <a:tailEnd len="sm" w="sm" type="none"/>
          </a:ln>
        </p:spPr>
      </p:cxnSp>
      <p:sp>
        <p:nvSpPr>
          <p:cNvPr id="384" name="Google Shape;384;p25"/>
          <p:cNvSpPr/>
          <p:nvPr/>
        </p:nvSpPr>
        <p:spPr>
          <a:xfrm>
            <a:off x="105339" y="389946"/>
            <a:ext cx="5664110" cy="3581852"/>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Insert ‘visit the Cayman Islands’ yellow info box here </a:t>
            </a:r>
            <a:endParaRPr sz="18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391" name="Google Shape;391;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
        <p:nvSpPr>
          <p:cNvPr id="392" name="Google Shape;392;p26"/>
          <p:cNvSpPr/>
          <p:nvPr/>
        </p:nvSpPr>
        <p:spPr>
          <a:xfrm>
            <a:off x="0" y="0"/>
            <a:ext cx="12192000" cy="6858000"/>
          </a:xfrm>
          <a:prstGeom prst="rect">
            <a:avLst/>
          </a:prstGeom>
          <a:solidFill>
            <a:schemeClr val="lt1"/>
          </a:solidFill>
          <a:ln cap="flat" cmpd="sng" w="28575">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6"/>
          <p:cNvSpPr/>
          <p:nvPr/>
        </p:nvSpPr>
        <p:spPr>
          <a:xfrm>
            <a:off x="6030864" y="415055"/>
            <a:ext cx="6087897" cy="1061829"/>
          </a:xfrm>
          <a:custGeom>
            <a:rect b="b" l="l" r="r" t="t"/>
            <a:pathLst>
              <a:path extrusionOk="0" h="1061829" w="6087897">
                <a:moveTo>
                  <a:pt x="0" y="0"/>
                </a:moveTo>
                <a:cubicBezTo>
                  <a:pt x="113661" y="-45956"/>
                  <a:pt x="316482" y="20606"/>
                  <a:pt x="553445" y="0"/>
                </a:cubicBezTo>
                <a:cubicBezTo>
                  <a:pt x="790408" y="-20606"/>
                  <a:pt x="770490" y="11894"/>
                  <a:pt x="924253" y="0"/>
                </a:cubicBezTo>
                <a:cubicBezTo>
                  <a:pt x="1078016" y="-11894"/>
                  <a:pt x="1121660" y="13493"/>
                  <a:pt x="1295062" y="0"/>
                </a:cubicBezTo>
                <a:cubicBezTo>
                  <a:pt x="1468464" y="-13493"/>
                  <a:pt x="1637892" y="49800"/>
                  <a:pt x="1726749" y="0"/>
                </a:cubicBezTo>
                <a:cubicBezTo>
                  <a:pt x="1815606" y="-49800"/>
                  <a:pt x="2007638" y="6444"/>
                  <a:pt x="2219315" y="0"/>
                </a:cubicBezTo>
                <a:cubicBezTo>
                  <a:pt x="2430992" y="-6444"/>
                  <a:pt x="2746912" y="53916"/>
                  <a:pt x="2894518" y="0"/>
                </a:cubicBezTo>
                <a:cubicBezTo>
                  <a:pt x="3042124" y="-53916"/>
                  <a:pt x="3174072" y="46330"/>
                  <a:pt x="3387085" y="0"/>
                </a:cubicBezTo>
                <a:cubicBezTo>
                  <a:pt x="3600098" y="-46330"/>
                  <a:pt x="3727844" y="59803"/>
                  <a:pt x="4062288" y="0"/>
                </a:cubicBezTo>
                <a:cubicBezTo>
                  <a:pt x="4396732" y="-59803"/>
                  <a:pt x="4532528" y="50449"/>
                  <a:pt x="4676612" y="0"/>
                </a:cubicBezTo>
                <a:cubicBezTo>
                  <a:pt x="4820696" y="-50449"/>
                  <a:pt x="5088355" y="23847"/>
                  <a:pt x="5230057" y="0"/>
                </a:cubicBezTo>
                <a:cubicBezTo>
                  <a:pt x="5371759" y="-23847"/>
                  <a:pt x="5821691" y="55023"/>
                  <a:pt x="6087897" y="0"/>
                </a:cubicBezTo>
                <a:cubicBezTo>
                  <a:pt x="6145829" y="178544"/>
                  <a:pt x="6055165" y="306298"/>
                  <a:pt x="6087897" y="499060"/>
                </a:cubicBezTo>
                <a:cubicBezTo>
                  <a:pt x="6120629" y="691822"/>
                  <a:pt x="6058314" y="938701"/>
                  <a:pt x="6087897" y="1061829"/>
                </a:cubicBezTo>
                <a:cubicBezTo>
                  <a:pt x="5950763" y="1108417"/>
                  <a:pt x="5737095" y="1035918"/>
                  <a:pt x="5412694" y="1061829"/>
                </a:cubicBezTo>
                <a:cubicBezTo>
                  <a:pt x="5088293" y="1087740"/>
                  <a:pt x="5062242" y="1008622"/>
                  <a:pt x="4859249" y="1061829"/>
                </a:cubicBezTo>
                <a:cubicBezTo>
                  <a:pt x="4656257" y="1115036"/>
                  <a:pt x="4370613" y="985906"/>
                  <a:pt x="4184046" y="1061829"/>
                </a:cubicBezTo>
                <a:cubicBezTo>
                  <a:pt x="3997479" y="1137752"/>
                  <a:pt x="3833751" y="1025649"/>
                  <a:pt x="3508842" y="1061829"/>
                </a:cubicBezTo>
                <a:cubicBezTo>
                  <a:pt x="3183933" y="1098009"/>
                  <a:pt x="3063918" y="1011918"/>
                  <a:pt x="2833639" y="1061829"/>
                </a:cubicBezTo>
                <a:cubicBezTo>
                  <a:pt x="2603360" y="1111740"/>
                  <a:pt x="2490736" y="1028711"/>
                  <a:pt x="2280194" y="1061829"/>
                </a:cubicBezTo>
                <a:cubicBezTo>
                  <a:pt x="2069652" y="1094947"/>
                  <a:pt x="1972954" y="1046120"/>
                  <a:pt x="1787628" y="1061829"/>
                </a:cubicBezTo>
                <a:cubicBezTo>
                  <a:pt x="1602302" y="1077538"/>
                  <a:pt x="1443479" y="1040108"/>
                  <a:pt x="1112425" y="1061829"/>
                </a:cubicBezTo>
                <a:cubicBezTo>
                  <a:pt x="781371" y="1083550"/>
                  <a:pt x="809484" y="1059075"/>
                  <a:pt x="558980" y="1061829"/>
                </a:cubicBezTo>
                <a:cubicBezTo>
                  <a:pt x="308477" y="1064583"/>
                  <a:pt x="220306" y="1051998"/>
                  <a:pt x="0" y="1061829"/>
                </a:cubicBezTo>
                <a:cubicBezTo>
                  <a:pt x="-40449" y="908750"/>
                  <a:pt x="25509" y="713075"/>
                  <a:pt x="0" y="562769"/>
                </a:cubicBezTo>
                <a:cubicBezTo>
                  <a:pt x="-25509" y="412463"/>
                  <a:pt x="7884" y="218292"/>
                  <a:pt x="0" y="0"/>
                </a:cubicBezTo>
                <a:close/>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spcBef>
                <a:spcPts val="0"/>
              </a:spcBef>
              <a:spcAft>
                <a:spcPts val="0"/>
              </a:spcAft>
              <a:buNone/>
            </a:pPr>
            <a:r>
              <a:rPr b="0" i="0" lang="en-US" sz="1050">
                <a:solidFill>
                  <a:schemeClr val="dk1"/>
                </a:solidFill>
                <a:latin typeface="Calibri"/>
                <a:ea typeface="Calibri"/>
                <a:cs typeface="Calibri"/>
                <a:sym typeface="Calibri"/>
              </a:rPr>
              <a:t>Most of the islands’ goods and commodities, including food, must be imported. The main crops grown on the islands are citrus fruits and bananas, as well as mangoes, </a:t>
            </a:r>
            <a:r>
              <a:rPr lang="en-US" sz="1050">
                <a:solidFill>
                  <a:schemeClr val="dk1"/>
                </a:solidFill>
                <a:latin typeface="Calibri"/>
                <a:ea typeface="Calibri"/>
                <a:cs typeface="Calibri"/>
                <a:sym typeface="Calibri"/>
              </a:rPr>
              <a:t>plantains</a:t>
            </a:r>
            <a:r>
              <a:rPr b="0" i="0" lang="en-US" sz="1050">
                <a:solidFill>
                  <a:schemeClr val="dk1"/>
                </a:solidFill>
                <a:latin typeface="Calibri"/>
                <a:ea typeface="Calibri"/>
                <a:cs typeface="Calibri"/>
                <a:sym typeface="Calibri"/>
              </a:rPr>
              <a:t>, coconuts, sweet potatoes, yams, and tomatoes. Some livestock is raised, chiefly cattle and poultry. Turtles raised on a government-operated turtle farm provide food, shells, and leather. Exports are few. The major imports are recreational boats, passenger and cargo ships, refined </a:t>
            </a:r>
            <a:r>
              <a:rPr lang="en-US" sz="1050">
                <a:solidFill>
                  <a:schemeClr val="dk1"/>
                </a:solidFill>
                <a:latin typeface="Calibri"/>
                <a:ea typeface="Calibri"/>
                <a:cs typeface="Calibri"/>
                <a:sym typeface="Calibri"/>
              </a:rPr>
              <a:t>petroleum, gold and cars. </a:t>
            </a:r>
            <a:r>
              <a:rPr b="0" i="0" lang="en-US" sz="1050">
                <a:solidFill>
                  <a:schemeClr val="dk1"/>
                </a:solidFill>
                <a:latin typeface="Calibri"/>
                <a:ea typeface="Calibri"/>
                <a:cs typeface="Calibri"/>
                <a:sym typeface="Calibri"/>
              </a:rPr>
              <a:t>The United States is the Caymans’ primary trading partner in both imports and exports.</a:t>
            </a:r>
            <a:endParaRPr sz="1050">
              <a:solidFill>
                <a:schemeClr val="dk1"/>
              </a:solidFill>
              <a:latin typeface="Calibri"/>
              <a:ea typeface="Calibri"/>
              <a:cs typeface="Calibri"/>
              <a:sym typeface="Calibri"/>
            </a:endParaRPr>
          </a:p>
        </p:txBody>
      </p:sp>
      <p:sp>
        <p:nvSpPr>
          <p:cNvPr id="394" name="Google Shape;394;p26"/>
          <p:cNvSpPr txBox="1"/>
          <p:nvPr/>
        </p:nvSpPr>
        <p:spPr>
          <a:xfrm>
            <a:off x="105339" y="-5569"/>
            <a:ext cx="7417423" cy="36933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rgbClr val="00B0F0"/>
                </a:solidFill>
                <a:latin typeface="Calibri"/>
                <a:ea typeface="Calibri"/>
                <a:cs typeface="Calibri"/>
                <a:sym typeface="Calibri"/>
              </a:rPr>
              <a:t>Figure 2 – A new cruise ship terminal and port for the Cayman Islands  </a:t>
            </a:r>
            <a:endParaRPr sz="1800">
              <a:solidFill>
                <a:srgbClr val="00B0F0"/>
              </a:solidFill>
              <a:latin typeface="Calibri"/>
              <a:ea typeface="Calibri"/>
              <a:cs typeface="Calibri"/>
              <a:sym typeface="Calibri"/>
            </a:endParaRPr>
          </a:p>
        </p:txBody>
      </p:sp>
      <p:sp>
        <p:nvSpPr>
          <p:cNvPr id="395" name="Google Shape;395;p26"/>
          <p:cNvSpPr/>
          <p:nvPr/>
        </p:nvSpPr>
        <p:spPr>
          <a:xfrm>
            <a:off x="6030864" y="1526814"/>
            <a:ext cx="6087896" cy="5277893"/>
          </a:xfrm>
          <a:custGeom>
            <a:rect b="b" l="l" r="r" t="t"/>
            <a:pathLst>
              <a:path extrusionOk="0" fill="none" h="5277893" w="6087896">
                <a:moveTo>
                  <a:pt x="0" y="0"/>
                </a:moveTo>
                <a:cubicBezTo>
                  <a:pt x="115215" y="-43350"/>
                  <a:pt x="283761" y="39797"/>
                  <a:pt x="370808" y="0"/>
                </a:cubicBezTo>
                <a:cubicBezTo>
                  <a:pt x="457855" y="-39797"/>
                  <a:pt x="603859" y="43552"/>
                  <a:pt x="741616" y="0"/>
                </a:cubicBezTo>
                <a:cubicBezTo>
                  <a:pt x="879373" y="-43552"/>
                  <a:pt x="1233302" y="30305"/>
                  <a:pt x="1416819" y="0"/>
                </a:cubicBezTo>
                <a:cubicBezTo>
                  <a:pt x="1600336" y="-30305"/>
                  <a:pt x="1768069" y="56207"/>
                  <a:pt x="2031143" y="0"/>
                </a:cubicBezTo>
                <a:cubicBezTo>
                  <a:pt x="2294217" y="-56207"/>
                  <a:pt x="2310486" y="26526"/>
                  <a:pt x="2462831" y="0"/>
                </a:cubicBezTo>
                <a:cubicBezTo>
                  <a:pt x="2615176" y="-26526"/>
                  <a:pt x="2729672" y="40101"/>
                  <a:pt x="2833639" y="0"/>
                </a:cubicBezTo>
                <a:cubicBezTo>
                  <a:pt x="2937606" y="-40101"/>
                  <a:pt x="3236815" y="42824"/>
                  <a:pt x="3508842" y="0"/>
                </a:cubicBezTo>
                <a:cubicBezTo>
                  <a:pt x="3780869" y="-42824"/>
                  <a:pt x="3833736" y="38349"/>
                  <a:pt x="4001408" y="0"/>
                </a:cubicBezTo>
                <a:cubicBezTo>
                  <a:pt x="4169080" y="-38349"/>
                  <a:pt x="4271434" y="23940"/>
                  <a:pt x="4372216" y="0"/>
                </a:cubicBezTo>
                <a:cubicBezTo>
                  <a:pt x="4472998" y="-23940"/>
                  <a:pt x="4690505" y="48313"/>
                  <a:pt x="4986540" y="0"/>
                </a:cubicBezTo>
                <a:cubicBezTo>
                  <a:pt x="5282575" y="-48313"/>
                  <a:pt x="5256942" y="42060"/>
                  <a:pt x="5418227" y="0"/>
                </a:cubicBezTo>
                <a:cubicBezTo>
                  <a:pt x="5579512" y="-42060"/>
                  <a:pt x="5920805" y="57694"/>
                  <a:pt x="6087896" y="0"/>
                </a:cubicBezTo>
                <a:cubicBezTo>
                  <a:pt x="6091600" y="240441"/>
                  <a:pt x="6057214" y="375726"/>
                  <a:pt x="6087896" y="533654"/>
                </a:cubicBezTo>
                <a:cubicBezTo>
                  <a:pt x="6118578" y="691582"/>
                  <a:pt x="6069983" y="921061"/>
                  <a:pt x="6087896" y="1172865"/>
                </a:cubicBezTo>
                <a:cubicBezTo>
                  <a:pt x="6105809" y="1424669"/>
                  <a:pt x="6067707" y="1464862"/>
                  <a:pt x="6087896" y="1600961"/>
                </a:cubicBezTo>
                <a:cubicBezTo>
                  <a:pt x="6108085" y="1737060"/>
                  <a:pt x="6064123" y="1934644"/>
                  <a:pt x="6087896" y="2029057"/>
                </a:cubicBezTo>
                <a:cubicBezTo>
                  <a:pt x="6111669" y="2123470"/>
                  <a:pt x="6042339" y="2428400"/>
                  <a:pt x="6087896" y="2562710"/>
                </a:cubicBezTo>
                <a:cubicBezTo>
                  <a:pt x="6133453" y="2697020"/>
                  <a:pt x="6053458" y="2901319"/>
                  <a:pt x="6087896" y="2990806"/>
                </a:cubicBezTo>
                <a:cubicBezTo>
                  <a:pt x="6122334" y="3080293"/>
                  <a:pt x="6069200" y="3412410"/>
                  <a:pt x="6087896" y="3630018"/>
                </a:cubicBezTo>
                <a:cubicBezTo>
                  <a:pt x="6106592" y="3847626"/>
                  <a:pt x="6076648" y="4151342"/>
                  <a:pt x="6087896" y="4322008"/>
                </a:cubicBezTo>
                <a:cubicBezTo>
                  <a:pt x="6099144" y="4492674"/>
                  <a:pt x="6018122" y="5061799"/>
                  <a:pt x="6087896" y="5277893"/>
                </a:cubicBezTo>
                <a:cubicBezTo>
                  <a:pt x="5849398" y="5322592"/>
                  <a:pt x="5753147" y="5245101"/>
                  <a:pt x="5595330" y="5277893"/>
                </a:cubicBezTo>
                <a:cubicBezTo>
                  <a:pt x="5437513" y="5310685"/>
                  <a:pt x="5180146" y="5231570"/>
                  <a:pt x="4920127" y="5277893"/>
                </a:cubicBezTo>
                <a:cubicBezTo>
                  <a:pt x="4660108" y="5324216"/>
                  <a:pt x="4678232" y="5249804"/>
                  <a:pt x="4549319" y="5277893"/>
                </a:cubicBezTo>
                <a:cubicBezTo>
                  <a:pt x="4420406" y="5305982"/>
                  <a:pt x="4073387" y="5208785"/>
                  <a:pt x="3934995" y="5277893"/>
                </a:cubicBezTo>
                <a:cubicBezTo>
                  <a:pt x="3796603" y="5347001"/>
                  <a:pt x="3521477" y="5236915"/>
                  <a:pt x="3381550" y="5277893"/>
                </a:cubicBezTo>
                <a:cubicBezTo>
                  <a:pt x="3241624" y="5318871"/>
                  <a:pt x="3054673" y="5266447"/>
                  <a:pt x="2828104" y="5277893"/>
                </a:cubicBezTo>
                <a:cubicBezTo>
                  <a:pt x="2601535" y="5289339"/>
                  <a:pt x="2408421" y="5265571"/>
                  <a:pt x="2213780" y="5277893"/>
                </a:cubicBezTo>
                <a:cubicBezTo>
                  <a:pt x="2019139" y="5290215"/>
                  <a:pt x="1851058" y="5263272"/>
                  <a:pt x="1660335" y="5277893"/>
                </a:cubicBezTo>
                <a:cubicBezTo>
                  <a:pt x="1469612" y="5292514"/>
                  <a:pt x="1443417" y="5259338"/>
                  <a:pt x="1228648" y="5277893"/>
                </a:cubicBezTo>
                <a:cubicBezTo>
                  <a:pt x="1013879" y="5296448"/>
                  <a:pt x="1017640" y="5246886"/>
                  <a:pt x="857840" y="5277893"/>
                </a:cubicBezTo>
                <a:cubicBezTo>
                  <a:pt x="698040" y="5308900"/>
                  <a:pt x="181901" y="5271165"/>
                  <a:pt x="0" y="5277893"/>
                </a:cubicBezTo>
                <a:cubicBezTo>
                  <a:pt x="-5571" y="4939923"/>
                  <a:pt x="40235" y="4872807"/>
                  <a:pt x="0" y="4585903"/>
                </a:cubicBezTo>
                <a:cubicBezTo>
                  <a:pt x="-40235" y="4298999"/>
                  <a:pt x="8708" y="4255008"/>
                  <a:pt x="0" y="4157807"/>
                </a:cubicBezTo>
                <a:cubicBezTo>
                  <a:pt x="-8708" y="4060606"/>
                  <a:pt x="7099" y="3865175"/>
                  <a:pt x="0" y="3729711"/>
                </a:cubicBezTo>
                <a:cubicBezTo>
                  <a:pt x="-7099" y="3594247"/>
                  <a:pt x="58441" y="3398597"/>
                  <a:pt x="0" y="3143278"/>
                </a:cubicBezTo>
                <a:cubicBezTo>
                  <a:pt x="-58441" y="2887959"/>
                  <a:pt x="14054" y="2848067"/>
                  <a:pt x="0" y="2715183"/>
                </a:cubicBezTo>
                <a:cubicBezTo>
                  <a:pt x="-14054" y="2582299"/>
                  <a:pt x="9419" y="2412195"/>
                  <a:pt x="0" y="2234308"/>
                </a:cubicBezTo>
                <a:cubicBezTo>
                  <a:pt x="-9419" y="2056422"/>
                  <a:pt x="59548" y="1901133"/>
                  <a:pt x="0" y="1700654"/>
                </a:cubicBezTo>
                <a:cubicBezTo>
                  <a:pt x="-59548" y="1500175"/>
                  <a:pt x="28693" y="1239735"/>
                  <a:pt x="0" y="1114222"/>
                </a:cubicBezTo>
                <a:cubicBezTo>
                  <a:pt x="-28693" y="988709"/>
                  <a:pt x="66955" y="478979"/>
                  <a:pt x="0" y="0"/>
                </a:cubicBezTo>
                <a:close/>
              </a:path>
              <a:path extrusionOk="0" h="5277893" w="6087896">
                <a:moveTo>
                  <a:pt x="0" y="0"/>
                </a:moveTo>
                <a:cubicBezTo>
                  <a:pt x="147627" y="-58018"/>
                  <a:pt x="351432" y="35068"/>
                  <a:pt x="492566" y="0"/>
                </a:cubicBezTo>
                <a:cubicBezTo>
                  <a:pt x="633700" y="-35068"/>
                  <a:pt x="994712" y="22927"/>
                  <a:pt x="1167769" y="0"/>
                </a:cubicBezTo>
                <a:cubicBezTo>
                  <a:pt x="1340826" y="-22927"/>
                  <a:pt x="1462139" y="38575"/>
                  <a:pt x="1660335" y="0"/>
                </a:cubicBezTo>
                <a:cubicBezTo>
                  <a:pt x="1858531" y="-38575"/>
                  <a:pt x="2019603" y="37960"/>
                  <a:pt x="2274659" y="0"/>
                </a:cubicBezTo>
                <a:cubicBezTo>
                  <a:pt x="2529715" y="-37960"/>
                  <a:pt x="2511419" y="21066"/>
                  <a:pt x="2645468" y="0"/>
                </a:cubicBezTo>
                <a:cubicBezTo>
                  <a:pt x="2779517" y="-21066"/>
                  <a:pt x="2938610" y="13669"/>
                  <a:pt x="3077155" y="0"/>
                </a:cubicBezTo>
                <a:cubicBezTo>
                  <a:pt x="3215700" y="-13669"/>
                  <a:pt x="3450261" y="15692"/>
                  <a:pt x="3630600" y="0"/>
                </a:cubicBezTo>
                <a:cubicBezTo>
                  <a:pt x="3810939" y="-15692"/>
                  <a:pt x="3901934" y="18433"/>
                  <a:pt x="4123166" y="0"/>
                </a:cubicBezTo>
                <a:cubicBezTo>
                  <a:pt x="4344398" y="-18433"/>
                  <a:pt x="4649847" y="72187"/>
                  <a:pt x="4798369" y="0"/>
                </a:cubicBezTo>
                <a:cubicBezTo>
                  <a:pt x="4946891" y="-72187"/>
                  <a:pt x="5099142" y="49613"/>
                  <a:pt x="5290935" y="0"/>
                </a:cubicBezTo>
                <a:cubicBezTo>
                  <a:pt x="5482728" y="-49613"/>
                  <a:pt x="5698505" y="70319"/>
                  <a:pt x="6087896" y="0"/>
                </a:cubicBezTo>
                <a:cubicBezTo>
                  <a:pt x="6170644" y="293025"/>
                  <a:pt x="6009551" y="466716"/>
                  <a:pt x="6087896" y="691990"/>
                </a:cubicBezTo>
                <a:cubicBezTo>
                  <a:pt x="6166241" y="917264"/>
                  <a:pt x="6040992" y="1019739"/>
                  <a:pt x="6087896" y="1278423"/>
                </a:cubicBezTo>
                <a:cubicBezTo>
                  <a:pt x="6134800" y="1537107"/>
                  <a:pt x="6087469" y="1585705"/>
                  <a:pt x="6087896" y="1864856"/>
                </a:cubicBezTo>
                <a:cubicBezTo>
                  <a:pt x="6088323" y="2144007"/>
                  <a:pt x="6009303" y="2272875"/>
                  <a:pt x="6087896" y="2556846"/>
                </a:cubicBezTo>
                <a:cubicBezTo>
                  <a:pt x="6166489" y="2840817"/>
                  <a:pt x="6084224" y="2871769"/>
                  <a:pt x="6087896" y="2984942"/>
                </a:cubicBezTo>
                <a:cubicBezTo>
                  <a:pt x="6091568" y="3098115"/>
                  <a:pt x="6019459" y="3377104"/>
                  <a:pt x="6087896" y="3624153"/>
                </a:cubicBezTo>
                <a:cubicBezTo>
                  <a:pt x="6156333" y="3871202"/>
                  <a:pt x="6045418" y="3921461"/>
                  <a:pt x="6087896" y="4105028"/>
                </a:cubicBezTo>
                <a:cubicBezTo>
                  <a:pt x="6130374" y="4288595"/>
                  <a:pt x="6067408" y="4586167"/>
                  <a:pt x="6087896" y="4744239"/>
                </a:cubicBezTo>
                <a:cubicBezTo>
                  <a:pt x="6108384" y="4902311"/>
                  <a:pt x="6081301" y="5099980"/>
                  <a:pt x="6087896" y="5277893"/>
                </a:cubicBezTo>
                <a:cubicBezTo>
                  <a:pt x="5902957" y="5279779"/>
                  <a:pt x="5807075" y="5244326"/>
                  <a:pt x="5595330" y="5277893"/>
                </a:cubicBezTo>
                <a:cubicBezTo>
                  <a:pt x="5383585" y="5311460"/>
                  <a:pt x="5111819" y="5259265"/>
                  <a:pt x="4981006" y="5277893"/>
                </a:cubicBezTo>
                <a:cubicBezTo>
                  <a:pt x="4850193" y="5296521"/>
                  <a:pt x="4777389" y="5251027"/>
                  <a:pt x="4610198" y="5277893"/>
                </a:cubicBezTo>
                <a:cubicBezTo>
                  <a:pt x="4443007" y="5304759"/>
                  <a:pt x="4166317" y="5247490"/>
                  <a:pt x="3995874" y="5277893"/>
                </a:cubicBezTo>
                <a:cubicBezTo>
                  <a:pt x="3825431" y="5308296"/>
                  <a:pt x="3761779" y="5240011"/>
                  <a:pt x="3625065" y="5277893"/>
                </a:cubicBezTo>
                <a:cubicBezTo>
                  <a:pt x="3488351" y="5315775"/>
                  <a:pt x="3292801" y="5259039"/>
                  <a:pt x="3193378" y="5277893"/>
                </a:cubicBezTo>
                <a:cubicBezTo>
                  <a:pt x="3093955" y="5296747"/>
                  <a:pt x="2954186" y="5248773"/>
                  <a:pt x="2822570" y="5277893"/>
                </a:cubicBezTo>
                <a:cubicBezTo>
                  <a:pt x="2690954" y="5307013"/>
                  <a:pt x="2473299" y="5240787"/>
                  <a:pt x="2147367" y="5277893"/>
                </a:cubicBezTo>
                <a:cubicBezTo>
                  <a:pt x="1821435" y="5314999"/>
                  <a:pt x="1862092" y="5235836"/>
                  <a:pt x="1776559" y="5277893"/>
                </a:cubicBezTo>
                <a:cubicBezTo>
                  <a:pt x="1691026" y="5319950"/>
                  <a:pt x="1526942" y="5265944"/>
                  <a:pt x="1405751" y="5277893"/>
                </a:cubicBezTo>
                <a:cubicBezTo>
                  <a:pt x="1284560" y="5289842"/>
                  <a:pt x="1060647" y="5234321"/>
                  <a:pt x="974063" y="5277893"/>
                </a:cubicBezTo>
                <a:cubicBezTo>
                  <a:pt x="887479" y="5321465"/>
                  <a:pt x="681366" y="5249823"/>
                  <a:pt x="603255" y="5277893"/>
                </a:cubicBezTo>
                <a:cubicBezTo>
                  <a:pt x="525144" y="5305963"/>
                  <a:pt x="177580" y="5272594"/>
                  <a:pt x="0" y="5277893"/>
                </a:cubicBezTo>
                <a:cubicBezTo>
                  <a:pt x="-51556" y="5001062"/>
                  <a:pt x="43261" y="4932059"/>
                  <a:pt x="0" y="4691460"/>
                </a:cubicBezTo>
                <a:cubicBezTo>
                  <a:pt x="-43261" y="4450861"/>
                  <a:pt x="19508" y="4312637"/>
                  <a:pt x="0" y="4105028"/>
                </a:cubicBezTo>
                <a:cubicBezTo>
                  <a:pt x="-19508" y="3897419"/>
                  <a:pt x="59975" y="3664273"/>
                  <a:pt x="0" y="3413037"/>
                </a:cubicBezTo>
                <a:cubicBezTo>
                  <a:pt x="-59975" y="3161801"/>
                  <a:pt x="52645" y="3036467"/>
                  <a:pt x="0" y="2721047"/>
                </a:cubicBezTo>
                <a:cubicBezTo>
                  <a:pt x="-52645" y="2405627"/>
                  <a:pt x="52307" y="2434231"/>
                  <a:pt x="0" y="2187393"/>
                </a:cubicBezTo>
                <a:cubicBezTo>
                  <a:pt x="-52307" y="1940555"/>
                  <a:pt x="36218" y="1859504"/>
                  <a:pt x="0" y="1706519"/>
                </a:cubicBezTo>
                <a:cubicBezTo>
                  <a:pt x="-36218" y="1553534"/>
                  <a:pt x="43086" y="1420593"/>
                  <a:pt x="0" y="1225644"/>
                </a:cubicBezTo>
                <a:cubicBezTo>
                  <a:pt x="-43086" y="1030695"/>
                  <a:pt x="3065" y="924303"/>
                  <a:pt x="0" y="691990"/>
                </a:cubicBezTo>
                <a:cubicBezTo>
                  <a:pt x="-3065" y="459677"/>
                  <a:pt x="39108" y="207829"/>
                  <a:pt x="0" y="0"/>
                </a:cubicBezTo>
                <a:close/>
              </a:path>
            </a:pathLst>
          </a:cu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rPr lang="en-US" sz="1050">
                <a:solidFill>
                  <a:srgbClr val="FF33CC"/>
                </a:solidFill>
                <a:latin typeface="Calibri"/>
                <a:ea typeface="Calibri"/>
                <a:cs typeface="Calibri"/>
                <a:sym typeface="Calibri"/>
              </a:rPr>
              <a:t>Suggest one reason why imports have increased between 1977-2018 [2 marks] </a:t>
            </a:r>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rPr lang="en-US" sz="1050">
                <a:solidFill>
                  <a:srgbClr val="FF33CC"/>
                </a:solidFill>
                <a:latin typeface="Calibri"/>
                <a:ea typeface="Calibri"/>
                <a:cs typeface="Calibri"/>
                <a:sym typeface="Calibri"/>
              </a:rPr>
              <a:t>Give two reasons why there is a need for a new port development in the Cayman Islands [2 marks] </a:t>
            </a:r>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rPr lang="en-US" sz="1050">
                <a:solidFill>
                  <a:srgbClr val="FF33CC"/>
                </a:solidFill>
                <a:latin typeface="Calibri"/>
                <a:ea typeface="Calibri"/>
                <a:cs typeface="Calibri"/>
                <a:sym typeface="Calibri"/>
              </a:rPr>
              <a:t>Why will growing imports be a challenge for the Government of the Cayman Islands in the future</a:t>
            </a:r>
            <a:endParaRPr/>
          </a:p>
          <a:p>
            <a:pPr indent="0" lvl="0" marL="0" marR="0" rtl="0" algn="just">
              <a:spcBef>
                <a:spcPts val="0"/>
              </a:spcBef>
              <a:spcAft>
                <a:spcPts val="0"/>
              </a:spcAft>
              <a:buNone/>
            </a:pPr>
            <a:r>
              <a:rPr lang="en-US" sz="1050">
                <a:solidFill>
                  <a:srgbClr val="FF33CC"/>
                </a:solidFill>
                <a:latin typeface="Calibri"/>
                <a:ea typeface="Calibri"/>
                <a:cs typeface="Calibri"/>
                <a:sym typeface="Calibri"/>
              </a:rPr>
              <a:t> [2 marks]</a:t>
            </a:r>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rPr lang="en-US" sz="1050">
                <a:solidFill>
                  <a:srgbClr val="FF33CC"/>
                </a:solidFill>
                <a:latin typeface="Calibri"/>
                <a:ea typeface="Calibri"/>
                <a:cs typeface="Calibri"/>
                <a:sym typeface="Calibri"/>
              </a:rPr>
              <a:t>Compare the pattern of imports in tonnes to cruise passenger numbers [2 marks] </a:t>
            </a:r>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p:txBody>
      </p:sp>
      <p:cxnSp>
        <p:nvCxnSpPr>
          <p:cNvPr id="396" name="Google Shape;396;p26"/>
          <p:cNvCxnSpPr/>
          <p:nvPr/>
        </p:nvCxnSpPr>
        <p:spPr>
          <a:xfrm>
            <a:off x="6112207" y="1882483"/>
            <a:ext cx="5904019" cy="0"/>
          </a:xfrm>
          <a:prstGeom prst="straightConnector1">
            <a:avLst/>
          </a:prstGeom>
          <a:noFill/>
          <a:ln cap="flat" cmpd="sng" w="9525">
            <a:solidFill>
              <a:schemeClr val="accent1"/>
            </a:solidFill>
            <a:prstDash val="solid"/>
            <a:miter lim="800000"/>
            <a:headEnd len="sm" w="sm" type="none"/>
            <a:tailEnd len="sm" w="sm" type="none"/>
          </a:ln>
        </p:spPr>
      </p:cxnSp>
      <p:cxnSp>
        <p:nvCxnSpPr>
          <p:cNvPr id="397" name="Google Shape;397;p26"/>
          <p:cNvCxnSpPr/>
          <p:nvPr/>
        </p:nvCxnSpPr>
        <p:spPr>
          <a:xfrm>
            <a:off x="6112207" y="2175129"/>
            <a:ext cx="5881580" cy="0"/>
          </a:xfrm>
          <a:prstGeom prst="straightConnector1">
            <a:avLst/>
          </a:prstGeom>
          <a:noFill/>
          <a:ln cap="flat" cmpd="sng" w="9525">
            <a:solidFill>
              <a:schemeClr val="accent1"/>
            </a:solidFill>
            <a:prstDash val="solid"/>
            <a:miter lim="800000"/>
            <a:headEnd len="sm" w="sm" type="none"/>
            <a:tailEnd len="sm" w="sm" type="none"/>
          </a:ln>
        </p:spPr>
      </p:cxnSp>
      <p:cxnSp>
        <p:nvCxnSpPr>
          <p:cNvPr id="398" name="Google Shape;398;p26"/>
          <p:cNvCxnSpPr/>
          <p:nvPr/>
        </p:nvCxnSpPr>
        <p:spPr>
          <a:xfrm>
            <a:off x="6112207" y="2472448"/>
            <a:ext cx="5904019" cy="0"/>
          </a:xfrm>
          <a:prstGeom prst="straightConnector1">
            <a:avLst/>
          </a:prstGeom>
          <a:noFill/>
          <a:ln cap="flat" cmpd="sng" w="9525">
            <a:solidFill>
              <a:schemeClr val="accent1"/>
            </a:solidFill>
            <a:prstDash val="solid"/>
            <a:miter lim="800000"/>
            <a:headEnd len="sm" w="sm" type="none"/>
            <a:tailEnd len="sm" w="sm" type="none"/>
          </a:ln>
        </p:spPr>
      </p:cxnSp>
      <p:cxnSp>
        <p:nvCxnSpPr>
          <p:cNvPr id="399" name="Google Shape;399;p26"/>
          <p:cNvCxnSpPr/>
          <p:nvPr/>
        </p:nvCxnSpPr>
        <p:spPr>
          <a:xfrm>
            <a:off x="6112207" y="2874228"/>
            <a:ext cx="5904019" cy="0"/>
          </a:xfrm>
          <a:prstGeom prst="straightConnector1">
            <a:avLst/>
          </a:prstGeom>
          <a:noFill/>
          <a:ln cap="flat" cmpd="sng" w="9525">
            <a:solidFill>
              <a:schemeClr val="accent1"/>
            </a:solidFill>
            <a:prstDash val="solid"/>
            <a:miter lim="800000"/>
            <a:headEnd len="sm" w="sm" type="none"/>
            <a:tailEnd len="sm" w="sm" type="none"/>
          </a:ln>
        </p:spPr>
      </p:cxnSp>
      <p:cxnSp>
        <p:nvCxnSpPr>
          <p:cNvPr id="400" name="Google Shape;400;p26"/>
          <p:cNvCxnSpPr/>
          <p:nvPr/>
        </p:nvCxnSpPr>
        <p:spPr>
          <a:xfrm>
            <a:off x="6134646" y="3139311"/>
            <a:ext cx="5881580" cy="0"/>
          </a:xfrm>
          <a:prstGeom prst="straightConnector1">
            <a:avLst/>
          </a:prstGeom>
          <a:noFill/>
          <a:ln cap="flat" cmpd="sng" w="9525">
            <a:solidFill>
              <a:schemeClr val="accent1"/>
            </a:solidFill>
            <a:prstDash val="solid"/>
            <a:miter lim="800000"/>
            <a:headEnd len="sm" w="sm" type="none"/>
            <a:tailEnd len="sm" w="sm" type="none"/>
          </a:ln>
        </p:spPr>
      </p:cxnSp>
      <p:cxnSp>
        <p:nvCxnSpPr>
          <p:cNvPr id="401" name="Google Shape;401;p26"/>
          <p:cNvCxnSpPr/>
          <p:nvPr/>
        </p:nvCxnSpPr>
        <p:spPr>
          <a:xfrm>
            <a:off x="6134646" y="3429000"/>
            <a:ext cx="5904019" cy="0"/>
          </a:xfrm>
          <a:prstGeom prst="straightConnector1">
            <a:avLst/>
          </a:prstGeom>
          <a:noFill/>
          <a:ln cap="flat" cmpd="sng" w="9525">
            <a:solidFill>
              <a:schemeClr val="accent1"/>
            </a:solidFill>
            <a:prstDash val="solid"/>
            <a:miter lim="800000"/>
            <a:headEnd len="sm" w="sm" type="none"/>
            <a:tailEnd len="sm" w="sm" type="none"/>
          </a:ln>
        </p:spPr>
      </p:cxnSp>
      <p:cxnSp>
        <p:nvCxnSpPr>
          <p:cNvPr id="402" name="Google Shape;402;p26"/>
          <p:cNvCxnSpPr/>
          <p:nvPr/>
        </p:nvCxnSpPr>
        <p:spPr>
          <a:xfrm>
            <a:off x="6096000" y="4250056"/>
            <a:ext cx="5881580" cy="0"/>
          </a:xfrm>
          <a:prstGeom prst="straightConnector1">
            <a:avLst/>
          </a:prstGeom>
          <a:noFill/>
          <a:ln cap="flat" cmpd="sng" w="9525">
            <a:solidFill>
              <a:schemeClr val="accent1"/>
            </a:solidFill>
            <a:prstDash val="solid"/>
            <a:miter lim="800000"/>
            <a:headEnd len="sm" w="sm" type="none"/>
            <a:tailEnd len="sm" w="sm" type="none"/>
          </a:ln>
        </p:spPr>
      </p:cxnSp>
      <p:cxnSp>
        <p:nvCxnSpPr>
          <p:cNvPr id="403" name="Google Shape;403;p26"/>
          <p:cNvCxnSpPr/>
          <p:nvPr/>
        </p:nvCxnSpPr>
        <p:spPr>
          <a:xfrm>
            <a:off x="6089768" y="4822961"/>
            <a:ext cx="5904019" cy="0"/>
          </a:xfrm>
          <a:prstGeom prst="straightConnector1">
            <a:avLst/>
          </a:prstGeom>
          <a:noFill/>
          <a:ln cap="flat" cmpd="sng" w="9525">
            <a:solidFill>
              <a:schemeClr val="accent1"/>
            </a:solidFill>
            <a:prstDash val="solid"/>
            <a:miter lim="800000"/>
            <a:headEnd len="sm" w="sm" type="none"/>
            <a:tailEnd len="sm" w="sm" type="none"/>
          </a:ln>
        </p:spPr>
      </p:cxnSp>
      <p:cxnSp>
        <p:nvCxnSpPr>
          <p:cNvPr id="404" name="Google Shape;404;p26"/>
          <p:cNvCxnSpPr/>
          <p:nvPr/>
        </p:nvCxnSpPr>
        <p:spPr>
          <a:xfrm>
            <a:off x="6096000" y="5098779"/>
            <a:ext cx="5881580" cy="0"/>
          </a:xfrm>
          <a:prstGeom prst="straightConnector1">
            <a:avLst/>
          </a:prstGeom>
          <a:noFill/>
          <a:ln cap="flat" cmpd="sng" w="9525">
            <a:solidFill>
              <a:schemeClr val="accent1"/>
            </a:solidFill>
            <a:prstDash val="solid"/>
            <a:miter lim="800000"/>
            <a:headEnd len="sm" w="sm" type="none"/>
            <a:tailEnd len="sm" w="sm" type="none"/>
          </a:ln>
        </p:spPr>
      </p:cxnSp>
      <p:cxnSp>
        <p:nvCxnSpPr>
          <p:cNvPr id="405" name="Google Shape;405;p26"/>
          <p:cNvCxnSpPr/>
          <p:nvPr/>
        </p:nvCxnSpPr>
        <p:spPr>
          <a:xfrm>
            <a:off x="6112207" y="5607631"/>
            <a:ext cx="5881580" cy="0"/>
          </a:xfrm>
          <a:prstGeom prst="straightConnector1">
            <a:avLst/>
          </a:prstGeom>
          <a:noFill/>
          <a:ln cap="flat" cmpd="sng" w="9525">
            <a:solidFill>
              <a:schemeClr val="accent1"/>
            </a:solidFill>
            <a:prstDash val="solid"/>
            <a:miter lim="800000"/>
            <a:headEnd len="sm" w="sm" type="none"/>
            <a:tailEnd len="sm" w="sm" type="none"/>
          </a:ln>
        </p:spPr>
      </p:cxnSp>
      <p:cxnSp>
        <p:nvCxnSpPr>
          <p:cNvPr id="406" name="Google Shape;406;p26"/>
          <p:cNvCxnSpPr/>
          <p:nvPr/>
        </p:nvCxnSpPr>
        <p:spPr>
          <a:xfrm>
            <a:off x="6112207" y="5934640"/>
            <a:ext cx="5904019" cy="0"/>
          </a:xfrm>
          <a:prstGeom prst="straightConnector1">
            <a:avLst/>
          </a:prstGeom>
          <a:noFill/>
          <a:ln cap="flat" cmpd="sng" w="9525">
            <a:solidFill>
              <a:schemeClr val="accent1"/>
            </a:solidFill>
            <a:prstDash val="solid"/>
            <a:miter lim="800000"/>
            <a:headEnd len="sm" w="sm" type="none"/>
            <a:tailEnd len="sm" w="sm" type="none"/>
          </a:ln>
        </p:spPr>
      </p:cxnSp>
      <p:cxnSp>
        <p:nvCxnSpPr>
          <p:cNvPr id="407" name="Google Shape;407;p26"/>
          <p:cNvCxnSpPr/>
          <p:nvPr/>
        </p:nvCxnSpPr>
        <p:spPr>
          <a:xfrm>
            <a:off x="6112207" y="6227286"/>
            <a:ext cx="5881580" cy="0"/>
          </a:xfrm>
          <a:prstGeom prst="straightConnector1">
            <a:avLst/>
          </a:prstGeom>
          <a:noFill/>
          <a:ln cap="flat" cmpd="sng" w="9525">
            <a:solidFill>
              <a:schemeClr val="accent1"/>
            </a:solidFill>
            <a:prstDash val="solid"/>
            <a:miter lim="800000"/>
            <a:headEnd len="sm" w="sm" type="none"/>
            <a:tailEnd len="sm" w="sm" type="none"/>
          </a:ln>
        </p:spPr>
      </p:cxnSp>
      <p:cxnSp>
        <p:nvCxnSpPr>
          <p:cNvPr id="408" name="Google Shape;408;p26"/>
          <p:cNvCxnSpPr/>
          <p:nvPr/>
        </p:nvCxnSpPr>
        <p:spPr>
          <a:xfrm>
            <a:off x="6112207" y="6524605"/>
            <a:ext cx="5904019" cy="0"/>
          </a:xfrm>
          <a:prstGeom prst="straightConnector1">
            <a:avLst/>
          </a:prstGeom>
          <a:noFill/>
          <a:ln cap="flat" cmpd="sng" w="9525">
            <a:solidFill>
              <a:schemeClr val="accent1"/>
            </a:solidFill>
            <a:prstDash val="solid"/>
            <a:miter lim="800000"/>
            <a:headEnd len="sm" w="sm" type="none"/>
            <a:tailEnd len="sm" w="sm" type="none"/>
          </a:ln>
        </p:spPr>
      </p:cxnSp>
      <p:cxnSp>
        <p:nvCxnSpPr>
          <p:cNvPr id="409" name="Google Shape;409;p26"/>
          <p:cNvCxnSpPr/>
          <p:nvPr/>
        </p:nvCxnSpPr>
        <p:spPr>
          <a:xfrm>
            <a:off x="6112207" y="6853945"/>
            <a:ext cx="5881580" cy="0"/>
          </a:xfrm>
          <a:prstGeom prst="straightConnector1">
            <a:avLst/>
          </a:prstGeom>
          <a:noFill/>
          <a:ln cap="flat" cmpd="sng" w="9525">
            <a:solidFill>
              <a:schemeClr val="accent1"/>
            </a:solidFill>
            <a:prstDash val="solid"/>
            <a:miter lim="800000"/>
            <a:headEnd len="sm" w="sm" type="none"/>
            <a:tailEnd len="sm" w="sm" type="none"/>
          </a:ln>
        </p:spPr>
      </p:cxnSp>
      <p:cxnSp>
        <p:nvCxnSpPr>
          <p:cNvPr id="410" name="Google Shape;410;p26"/>
          <p:cNvCxnSpPr/>
          <p:nvPr/>
        </p:nvCxnSpPr>
        <p:spPr>
          <a:xfrm>
            <a:off x="6134646" y="3710425"/>
            <a:ext cx="5904019" cy="0"/>
          </a:xfrm>
          <a:prstGeom prst="straightConnector1">
            <a:avLst/>
          </a:prstGeom>
          <a:noFill/>
          <a:ln cap="flat" cmpd="sng" w="9525">
            <a:solidFill>
              <a:schemeClr val="accent1"/>
            </a:solidFill>
            <a:prstDash val="solid"/>
            <a:miter lim="800000"/>
            <a:headEnd len="sm" w="sm" type="none"/>
            <a:tailEnd len="sm" w="sm" type="none"/>
          </a:ln>
        </p:spPr>
      </p:cxnSp>
      <p:cxnSp>
        <p:nvCxnSpPr>
          <p:cNvPr id="411" name="Google Shape;411;p26"/>
          <p:cNvCxnSpPr/>
          <p:nvPr/>
        </p:nvCxnSpPr>
        <p:spPr>
          <a:xfrm>
            <a:off x="6073561" y="4543406"/>
            <a:ext cx="5904019" cy="0"/>
          </a:xfrm>
          <a:prstGeom prst="straightConnector1">
            <a:avLst/>
          </a:prstGeom>
          <a:noFill/>
          <a:ln cap="flat" cmpd="sng" w="9525">
            <a:solidFill>
              <a:schemeClr val="accent1"/>
            </a:solidFill>
            <a:prstDash val="solid"/>
            <a:miter lim="800000"/>
            <a:headEnd len="sm" w="sm" type="none"/>
            <a:tailEnd len="sm" w="sm" type="none"/>
          </a:ln>
        </p:spPr>
      </p:cxnSp>
      <p:sp>
        <p:nvSpPr>
          <p:cNvPr id="412" name="Google Shape;412;p26"/>
          <p:cNvSpPr/>
          <p:nvPr/>
        </p:nvSpPr>
        <p:spPr>
          <a:xfrm>
            <a:off x="105339" y="415055"/>
            <a:ext cx="5822991" cy="2296802"/>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Insert the ‘The existing port’ info box here  </a:t>
            </a:r>
            <a:endParaRPr sz="1800">
              <a:solidFill>
                <a:schemeClr val="lt1"/>
              </a:solidFill>
              <a:latin typeface="Calibri"/>
              <a:ea typeface="Calibri"/>
              <a:cs typeface="Calibri"/>
              <a:sym typeface="Calibri"/>
            </a:endParaRPr>
          </a:p>
        </p:txBody>
      </p:sp>
      <p:sp>
        <p:nvSpPr>
          <p:cNvPr id="413" name="Google Shape;413;p26"/>
          <p:cNvSpPr/>
          <p:nvPr/>
        </p:nvSpPr>
        <p:spPr>
          <a:xfrm>
            <a:off x="105340" y="2832406"/>
            <a:ext cx="5800552" cy="390504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Insert the ‘proposed port development’ info box here  </a:t>
            </a:r>
            <a:endParaRPr sz="18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420" name="Google Shape;420;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
        <p:nvSpPr>
          <p:cNvPr id="421" name="Google Shape;421;p27"/>
          <p:cNvSpPr/>
          <p:nvPr/>
        </p:nvSpPr>
        <p:spPr>
          <a:xfrm>
            <a:off x="0" y="0"/>
            <a:ext cx="12192000" cy="6858000"/>
          </a:xfrm>
          <a:prstGeom prst="rect">
            <a:avLst/>
          </a:prstGeom>
          <a:solidFill>
            <a:schemeClr val="lt1"/>
          </a:solidFill>
          <a:ln cap="flat" cmpd="sng" w="28575">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t/>
            </a:r>
            <a:endParaRPr sz="1800">
              <a:solidFill>
                <a:srgbClr val="FF33CC"/>
              </a:solidFill>
              <a:latin typeface="Calibri"/>
              <a:ea typeface="Calibri"/>
              <a:cs typeface="Calibri"/>
              <a:sym typeface="Calibri"/>
            </a:endParaRPr>
          </a:p>
        </p:txBody>
      </p:sp>
      <p:sp>
        <p:nvSpPr>
          <p:cNvPr id="422" name="Google Shape;422;p27"/>
          <p:cNvSpPr/>
          <p:nvPr/>
        </p:nvSpPr>
        <p:spPr>
          <a:xfrm>
            <a:off x="5590190" y="2968323"/>
            <a:ext cx="6528570" cy="3836384"/>
          </a:xfrm>
          <a:custGeom>
            <a:rect b="b" l="l" r="r" t="t"/>
            <a:pathLst>
              <a:path extrusionOk="0" fill="none" h="3836384" w="6528570">
                <a:moveTo>
                  <a:pt x="0" y="0"/>
                </a:moveTo>
                <a:cubicBezTo>
                  <a:pt x="219983" y="-6273"/>
                  <a:pt x="292790" y="30744"/>
                  <a:pt x="528221" y="0"/>
                </a:cubicBezTo>
                <a:cubicBezTo>
                  <a:pt x="763652" y="-30744"/>
                  <a:pt x="820731" y="37187"/>
                  <a:pt x="991156" y="0"/>
                </a:cubicBezTo>
                <a:cubicBezTo>
                  <a:pt x="1161581" y="-37187"/>
                  <a:pt x="1321893" y="46204"/>
                  <a:pt x="1584662" y="0"/>
                </a:cubicBezTo>
                <a:cubicBezTo>
                  <a:pt x="1847431" y="-46204"/>
                  <a:pt x="1943402" y="54673"/>
                  <a:pt x="2047597" y="0"/>
                </a:cubicBezTo>
                <a:cubicBezTo>
                  <a:pt x="2151792" y="-54673"/>
                  <a:pt x="2312638" y="37693"/>
                  <a:pt x="2445246" y="0"/>
                </a:cubicBezTo>
                <a:cubicBezTo>
                  <a:pt x="2577854" y="-37693"/>
                  <a:pt x="2723054" y="10436"/>
                  <a:pt x="2842895" y="0"/>
                </a:cubicBezTo>
                <a:cubicBezTo>
                  <a:pt x="2962736" y="-10436"/>
                  <a:pt x="3123315" y="14260"/>
                  <a:pt x="3240545" y="0"/>
                </a:cubicBezTo>
                <a:cubicBezTo>
                  <a:pt x="3357775" y="-14260"/>
                  <a:pt x="3732143" y="57136"/>
                  <a:pt x="3964623" y="0"/>
                </a:cubicBezTo>
                <a:cubicBezTo>
                  <a:pt x="4197103" y="-57136"/>
                  <a:pt x="4457379" y="14803"/>
                  <a:pt x="4623415" y="0"/>
                </a:cubicBezTo>
                <a:cubicBezTo>
                  <a:pt x="4789451" y="-14803"/>
                  <a:pt x="4936285" y="32703"/>
                  <a:pt x="5086350" y="0"/>
                </a:cubicBezTo>
                <a:cubicBezTo>
                  <a:pt x="5236416" y="-32703"/>
                  <a:pt x="5390856" y="31560"/>
                  <a:pt x="5483999" y="0"/>
                </a:cubicBezTo>
                <a:cubicBezTo>
                  <a:pt x="5577142" y="-31560"/>
                  <a:pt x="6083221" y="33986"/>
                  <a:pt x="6528570" y="0"/>
                </a:cubicBezTo>
                <a:cubicBezTo>
                  <a:pt x="6561342" y="205768"/>
                  <a:pt x="6482831" y="382215"/>
                  <a:pt x="6528570" y="509691"/>
                </a:cubicBezTo>
                <a:cubicBezTo>
                  <a:pt x="6574309" y="637167"/>
                  <a:pt x="6480511" y="838905"/>
                  <a:pt x="6528570" y="981018"/>
                </a:cubicBezTo>
                <a:cubicBezTo>
                  <a:pt x="6576629" y="1123131"/>
                  <a:pt x="6508391" y="1453312"/>
                  <a:pt x="6528570" y="1605801"/>
                </a:cubicBezTo>
                <a:cubicBezTo>
                  <a:pt x="6548749" y="1758290"/>
                  <a:pt x="6489442" y="2065568"/>
                  <a:pt x="6528570" y="2192219"/>
                </a:cubicBezTo>
                <a:cubicBezTo>
                  <a:pt x="6567698" y="2318870"/>
                  <a:pt x="6493566" y="2474214"/>
                  <a:pt x="6528570" y="2625183"/>
                </a:cubicBezTo>
                <a:cubicBezTo>
                  <a:pt x="6563574" y="2776152"/>
                  <a:pt x="6489811" y="2924610"/>
                  <a:pt x="6528570" y="3134874"/>
                </a:cubicBezTo>
                <a:cubicBezTo>
                  <a:pt x="6567329" y="3345138"/>
                  <a:pt x="6448843" y="3585628"/>
                  <a:pt x="6528570" y="3836384"/>
                </a:cubicBezTo>
                <a:cubicBezTo>
                  <a:pt x="6426379" y="3860963"/>
                  <a:pt x="6218751" y="3794474"/>
                  <a:pt x="6130921" y="3836384"/>
                </a:cubicBezTo>
                <a:cubicBezTo>
                  <a:pt x="6043091" y="3878294"/>
                  <a:pt x="5782909" y="3790962"/>
                  <a:pt x="5667986" y="3836384"/>
                </a:cubicBezTo>
                <a:cubicBezTo>
                  <a:pt x="5553063" y="3881806"/>
                  <a:pt x="5337455" y="3764252"/>
                  <a:pt x="5009194" y="3836384"/>
                </a:cubicBezTo>
                <a:cubicBezTo>
                  <a:pt x="4680933" y="3908516"/>
                  <a:pt x="4730843" y="3792908"/>
                  <a:pt x="4546259" y="3836384"/>
                </a:cubicBezTo>
                <a:cubicBezTo>
                  <a:pt x="4361675" y="3879860"/>
                  <a:pt x="4318149" y="3814621"/>
                  <a:pt x="4148609" y="3836384"/>
                </a:cubicBezTo>
                <a:cubicBezTo>
                  <a:pt x="3979069" y="3858147"/>
                  <a:pt x="3769074" y="3781500"/>
                  <a:pt x="3555103" y="3836384"/>
                </a:cubicBezTo>
                <a:cubicBezTo>
                  <a:pt x="3341132" y="3891268"/>
                  <a:pt x="3122370" y="3776530"/>
                  <a:pt x="2896311" y="3836384"/>
                </a:cubicBezTo>
                <a:cubicBezTo>
                  <a:pt x="2670252" y="3896238"/>
                  <a:pt x="2470676" y="3822682"/>
                  <a:pt x="2237519" y="3836384"/>
                </a:cubicBezTo>
                <a:cubicBezTo>
                  <a:pt x="2004362" y="3850086"/>
                  <a:pt x="1788621" y="3829767"/>
                  <a:pt x="1513441" y="3836384"/>
                </a:cubicBezTo>
                <a:cubicBezTo>
                  <a:pt x="1238261" y="3843001"/>
                  <a:pt x="1294067" y="3810591"/>
                  <a:pt x="1115792" y="3836384"/>
                </a:cubicBezTo>
                <a:cubicBezTo>
                  <a:pt x="937517" y="3862177"/>
                  <a:pt x="350753" y="3816644"/>
                  <a:pt x="0" y="3836384"/>
                </a:cubicBezTo>
                <a:cubicBezTo>
                  <a:pt x="-13584" y="3568466"/>
                  <a:pt x="9780" y="3513409"/>
                  <a:pt x="0" y="3288329"/>
                </a:cubicBezTo>
                <a:cubicBezTo>
                  <a:pt x="-9780" y="3063249"/>
                  <a:pt x="23697" y="2967003"/>
                  <a:pt x="0" y="2740274"/>
                </a:cubicBezTo>
                <a:cubicBezTo>
                  <a:pt x="-23697" y="2513546"/>
                  <a:pt x="7097" y="2442870"/>
                  <a:pt x="0" y="2307311"/>
                </a:cubicBezTo>
                <a:cubicBezTo>
                  <a:pt x="-7097" y="2171752"/>
                  <a:pt x="23247" y="2061700"/>
                  <a:pt x="0" y="1835984"/>
                </a:cubicBezTo>
                <a:cubicBezTo>
                  <a:pt x="-23247" y="1610268"/>
                  <a:pt x="49743" y="1532838"/>
                  <a:pt x="0" y="1249565"/>
                </a:cubicBezTo>
                <a:cubicBezTo>
                  <a:pt x="-49743" y="966292"/>
                  <a:pt x="38008" y="828235"/>
                  <a:pt x="0" y="624783"/>
                </a:cubicBezTo>
                <a:cubicBezTo>
                  <a:pt x="-38008" y="421331"/>
                  <a:pt x="8782" y="287960"/>
                  <a:pt x="0" y="0"/>
                </a:cubicBezTo>
                <a:close/>
              </a:path>
              <a:path extrusionOk="0" h="3836384" w="6528570">
                <a:moveTo>
                  <a:pt x="0" y="0"/>
                </a:moveTo>
                <a:cubicBezTo>
                  <a:pt x="114923" y="-52539"/>
                  <a:pt x="339321" y="58916"/>
                  <a:pt x="528221" y="0"/>
                </a:cubicBezTo>
                <a:cubicBezTo>
                  <a:pt x="717121" y="-58916"/>
                  <a:pt x="1004217" y="81933"/>
                  <a:pt x="1252298" y="0"/>
                </a:cubicBezTo>
                <a:cubicBezTo>
                  <a:pt x="1500379" y="-81933"/>
                  <a:pt x="1588532" y="51113"/>
                  <a:pt x="1780519" y="0"/>
                </a:cubicBezTo>
                <a:cubicBezTo>
                  <a:pt x="1972506" y="-51113"/>
                  <a:pt x="2145423" y="71506"/>
                  <a:pt x="2439311" y="0"/>
                </a:cubicBezTo>
                <a:cubicBezTo>
                  <a:pt x="2733199" y="-71506"/>
                  <a:pt x="2701221" y="11733"/>
                  <a:pt x="2836960" y="0"/>
                </a:cubicBezTo>
                <a:cubicBezTo>
                  <a:pt x="2972699" y="-11733"/>
                  <a:pt x="3103552" y="36219"/>
                  <a:pt x="3299895" y="0"/>
                </a:cubicBezTo>
                <a:cubicBezTo>
                  <a:pt x="3496239" y="-36219"/>
                  <a:pt x="3683479" y="63034"/>
                  <a:pt x="3893402" y="0"/>
                </a:cubicBezTo>
                <a:cubicBezTo>
                  <a:pt x="4103325" y="-63034"/>
                  <a:pt x="4295417" y="2584"/>
                  <a:pt x="4421622" y="0"/>
                </a:cubicBezTo>
                <a:cubicBezTo>
                  <a:pt x="4547827" y="-2584"/>
                  <a:pt x="4975484" y="68268"/>
                  <a:pt x="5145700" y="0"/>
                </a:cubicBezTo>
                <a:cubicBezTo>
                  <a:pt x="5315916" y="-68268"/>
                  <a:pt x="5446807" y="52294"/>
                  <a:pt x="5673921" y="0"/>
                </a:cubicBezTo>
                <a:cubicBezTo>
                  <a:pt x="5901035" y="-52294"/>
                  <a:pt x="6142920" y="16751"/>
                  <a:pt x="6528570" y="0"/>
                </a:cubicBezTo>
                <a:cubicBezTo>
                  <a:pt x="6528924" y="258071"/>
                  <a:pt x="6475505" y="377124"/>
                  <a:pt x="6528570" y="624783"/>
                </a:cubicBezTo>
                <a:cubicBezTo>
                  <a:pt x="6581635" y="872442"/>
                  <a:pt x="6479104" y="996208"/>
                  <a:pt x="6528570" y="1172837"/>
                </a:cubicBezTo>
                <a:cubicBezTo>
                  <a:pt x="6578036" y="1349466"/>
                  <a:pt x="6467837" y="1604833"/>
                  <a:pt x="6528570" y="1720892"/>
                </a:cubicBezTo>
                <a:cubicBezTo>
                  <a:pt x="6589303" y="1836952"/>
                  <a:pt x="6480066" y="2122832"/>
                  <a:pt x="6528570" y="2345675"/>
                </a:cubicBezTo>
                <a:cubicBezTo>
                  <a:pt x="6577074" y="2568518"/>
                  <a:pt x="6484056" y="2679136"/>
                  <a:pt x="6528570" y="2778638"/>
                </a:cubicBezTo>
                <a:cubicBezTo>
                  <a:pt x="6573084" y="2878140"/>
                  <a:pt x="6461748" y="3243257"/>
                  <a:pt x="6528570" y="3365057"/>
                </a:cubicBezTo>
                <a:cubicBezTo>
                  <a:pt x="6595392" y="3486857"/>
                  <a:pt x="6473296" y="3606787"/>
                  <a:pt x="6528570" y="3836384"/>
                </a:cubicBezTo>
                <a:cubicBezTo>
                  <a:pt x="6229554" y="3842818"/>
                  <a:pt x="6079209" y="3797617"/>
                  <a:pt x="5869778" y="3836384"/>
                </a:cubicBezTo>
                <a:cubicBezTo>
                  <a:pt x="5660347" y="3875151"/>
                  <a:pt x="5601462" y="3788674"/>
                  <a:pt x="5406843" y="3836384"/>
                </a:cubicBezTo>
                <a:cubicBezTo>
                  <a:pt x="5212224" y="3884094"/>
                  <a:pt x="4960245" y="3797516"/>
                  <a:pt x="4748051" y="3836384"/>
                </a:cubicBezTo>
                <a:cubicBezTo>
                  <a:pt x="4535857" y="3875252"/>
                  <a:pt x="4235433" y="3759469"/>
                  <a:pt x="4089259" y="3836384"/>
                </a:cubicBezTo>
                <a:cubicBezTo>
                  <a:pt x="3943085" y="3913299"/>
                  <a:pt x="3803986" y="3821211"/>
                  <a:pt x="3691610" y="3836384"/>
                </a:cubicBezTo>
                <a:cubicBezTo>
                  <a:pt x="3579234" y="3851557"/>
                  <a:pt x="3349312" y="3770564"/>
                  <a:pt x="3032818" y="3836384"/>
                </a:cubicBezTo>
                <a:cubicBezTo>
                  <a:pt x="2716324" y="3902204"/>
                  <a:pt x="2781035" y="3818995"/>
                  <a:pt x="2635168" y="3836384"/>
                </a:cubicBezTo>
                <a:cubicBezTo>
                  <a:pt x="2489301" y="3853773"/>
                  <a:pt x="2381618" y="3782167"/>
                  <a:pt x="2172233" y="3836384"/>
                </a:cubicBezTo>
                <a:cubicBezTo>
                  <a:pt x="1962848" y="3890601"/>
                  <a:pt x="1952710" y="3827015"/>
                  <a:pt x="1774584" y="3836384"/>
                </a:cubicBezTo>
                <a:cubicBezTo>
                  <a:pt x="1596458" y="3845753"/>
                  <a:pt x="1273624" y="3754619"/>
                  <a:pt x="1050506" y="3836384"/>
                </a:cubicBezTo>
                <a:cubicBezTo>
                  <a:pt x="827388" y="3918149"/>
                  <a:pt x="742052" y="3806626"/>
                  <a:pt x="652857" y="3836384"/>
                </a:cubicBezTo>
                <a:cubicBezTo>
                  <a:pt x="563662" y="3866142"/>
                  <a:pt x="314024" y="3762754"/>
                  <a:pt x="0" y="3836384"/>
                </a:cubicBezTo>
                <a:cubicBezTo>
                  <a:pt x="-25397" y="3603466"/>
                  <a:pt x="39931" y="3506432"/>
                  <a:pt x="0" y="3365057"/>
                </a:cubicBezTo>
                <a:cubicBezTo>
                  <a:pt x="-39931" y="3223682"/>
                  <a:pt x="53059" y="3097083"/>
                  <a:pt x="0" y="2855366"/>
                </a:cubicBezTo>
                <a:cubicBezTo>
                  <a:pt x="-53059" y="2613649"/>
                  <a:pt x="69424" y="2541680"/>
                  <a:pt x="0" y="2230583"/>
                </a:cubicBezTo>
                <a:cubicBezTo>
                  <a:pt x="-69424" y="1919486"/>
                  <a:pt x="10892" y="1952133"/>
                  <a:pt x="0" y="1797620"/>
                </a:cubicBezTo>
                <a:cubicBezTo>
                  <a:pt x="-10892" y="1643107"/>
                  <a:pt x="62698" y="1409430"/>
                  <a:pt x="0" y="1249565"/>
                </a:cubicBezTo>
                <a:cubicBezTo>
                  <a:pt x="-62698" y="1089700"/>
                  <a:pt x="23628" y="934696"/>
                  <a:pt x="0" y="624783"/>
                </a:cubicBezTo>
                <a:cubicBezTo>
                  <a:pt x="-23628" y="314870"/>
                  <a:pt x="58102" y="159529"/>
                  <a:pt x="0" y="0"/>
                </a:cubicBezTo>
                <a:close/>
              </a:path>
            </a:pathLst>
          </a:cu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1050">
                <a:solidFill>
                  <a:srgbClr val="FF33CC"/>
                </a:solidFill>
                <a:latin typeface="Calibri"/>
                <a:ea typeface="Calibri"/>
                <a:cs typeface="Calibri"/>
                <a:sym typeface="Calibri"/>
              </a:rPr>
              <a:t>Explain why ‘while the number of visitors has consistently increased, per visitor spending has decreased over the last 30 years’ in the Cayman Islands [2 marks] </a:t>
            </a:r>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rPr lang="en-US" sz="1050">
                <a:solidFill>
                  <a:srgbClr val="FF33CC"/>
                </a:solidFill>
                <a:latin typeface="Calibri"/>
                <a:ea typeface="Calibri"/>
                <a:cs typeface="Calibri"/>
                <a:sym typeface="Calibri"/>
              </a:rPr>
              <a:t>Suggest one reason why 54% of all cruise arrivals are from the USA [2 marks] </a:t>
            </a:r>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rPr lang="en-US" sz="1050">
                <a:solidFill>
                  <a:srgbClr val="FF33CC"/>
                </a:solidFill>
                <a:latin typeface="Calibri"/>
                <a:ea typeface="Calibri"/>
                <a:cs typeface="Calibri"/>
                <a:sym typeface="Calibri"/>
              </a:rPr>
              <a:t>Suggest one reason why arrival statistics may not always be accurate [2 marks]</a:t>
            </a:r>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rPr lang="en-US" sz="1050">
                <a:solidFill>
                  <a:srgbClr val="FF33CC"/>
                </a:solidFill>
                <a:latin typeface="Calibri"/>
                <a:ea typeface="Calibri"/>
                <a:cs typeface="Calibri"/>
                <a:sym typeface="Calibri"/>
              </a:rPr>
              <a:t> </a:t>
            </a:r>
            <a:endParaRPr/>
          </a:p>
        </p:txBody>
      </p:sp>
      <p:cxnSp>
        <p:nvCxnSpPr>
          <p:cNvPr id="423" name="Google Shape;423;p27"/>
          <p:cNvCxnSpPr/>
          <p:nvPr/>
        </p:nvCxnSpPr>
        <p:spPr>
          <a:xfrm>
            <a:off x="5688353" y="3541104"/>
            <a:ext cx="6315242" cy="0"/>
          </a:xfrm>
          <a:prstGeom prst="straightConnector1">
            <a:avLst/>
          </a:prstGeom>
          <a:noFill/>
          <a:ln cap="flat" cmpd="sng" w="9525">
            <a:solidFill>
              <a:schemeClr val="accent1"/>
            </a:solidFill>
            <a:prstDash val="solid"/>
            <a:miter lim="800000"/>
            <a:headEnd len="sm" w="sm" type="none"/>
            <a:tailEnd len="sm" w="sm" type="none"/>
          </a:ln>
        </p:spPr>
      </p:cxnSp>
      <p:cxnSp>
        <p:nvCxnSpPr>
          <p:cNvPr id="424" name="Google Shape;424;p27"/>
          <p:cNvCxnSpPr/>
          <p:nvPr/>
        </p:nvCxnSpPr>
        <p:spPr>
          <a:xfrm>
            <a:off x="5696854" y="3794481"/>
            <a:ext cx="6315242" cy="0"/>
          </a:xfrm>
          <a:prstGeom prst="straightConnector1">
            <a:avLst/>
          </a:prstGeom>
          <a:noFill/>
          <a:ln cap="flat" cmpd="sng" w="9525">
            <a:solidFill>
              <a:schemeClr val="accent1"/>
            </a:solidFill>
            <a:prstDash val="solid"/>
            <a:miter lim="800000"/>
            <a:headEnd len="sm" w="sm" type="none"/>
            <a:tailEnd len="sm" w="sm" type="none"/>
          </a:ln>
        </p:spPr>
      </p:cxnSp>
      <p:cxnSp>
        <p:nvCxnSpPr>
          <p:cNvPr id="425" name="Google Shape;425;p27"/>
          <p:cNvCxnSpPr/>
          <p:nvPr/>
        </p:nvCxnSpPr>
        <p:spPr>
          <a:xfrm>
            <a:off x="5696854" y="4059077"/>
            <a:ext cx="6315242" cy="0"/>
          </a:xfrm>
          <a:prstGeom prst="straightConnector1">
            <a:avLst/>
          </a:prstGeom>
          <a:noFill/>
          <a:ln cap="flat" cmpd="sng" w="9525">
            <a:solidFill>
              <a:schemeClr val="accent1"/>
            </a:solidFill>
            <a:prstDash val="solid"/>
            <a:miter lim="800000"/>
            <a:headEnd len="sm" w="sm" type="none"/>
            <a:tailEnd len="sm" w="sm" type="none"/>
          </a:ln>
        </p:spPr>
      </p:cxnSp>
      <p:cxnSp>
        <p:nvCxnSpPr>
          <p:cNvPr id="426" name="Google Shape;426;p27"/>
          <p:cNvCxnSpPr/>
          <p:nvPr/>
        </p:nvCxnSpPr>
        <p:spPr>
          <a:xfrm>
            <a:off x="5696854" y="4312454"/>
            <a:ext cx="6315242" cy="0"/>
          </a:xfrm>
          <a:prstGeom prst="straightConnector1">
            <a:avLst/>
          </a:prstGeom>
          <a:noFill/>
          <a:ln cap="flat" cmpd="sng" w="9525">
            <a:solidFill>
              <a:schemeClr val="accent1"/>
            </a:solidFill>
            <a:prstDash val="solid"/>
            <a:miter lim="800000"/>
            <a:headEnd len="sm" w="sm" type="none"/>
            <a:tailEnd len="sm" w="sm" type="none"/>
          </a:ln>
        </p:spPr>
      </p:cxnSp>
      <p:cxnSp>
        <p:nvCxnSpPr>
          <p:cNvPr id="427" name="Google Shape;427;p27"/>
          <p:cNvCxnSpPr/>
          <p:nvPr/>
        </p:nvCxnSpPr>
        <p:spPr>
          <a:xfrm>
            <a:off x="5688353" y="4714491"/>
            <a:ext cx="6315242" cy="0"/>
          </a:xfrm>
          <a:prstGeom prst="straightConnector1">
            <a:avLst/>
          </a:prstGeom>
          <a:noFill/>
          <a:ln cap="flat" cmpd="sng" w="9525">
            <a:solidFill>
              <a:schemeClr val="accent1"/>
            </a:solidFill>
            <a:prstDash val="solid"/>
            <a:miter lim="800000"/>
            <a:headEnd len="sm" w="sm" type="none"/>
            <a:tailEnd len="sm" w="sm" type="none"/>
          </a:ln>
        </p:spPr>
      </p:cxnSp>
      <p:cxnSp>
        <p:nvCxnSpPr>
          <p:cNvPr id="428" name="Google Shape;428;p27"/>
          <p:cNvCxnSpPr/>
          <p:nvPr/>
        </p:nvCxnSpPr>
        <p:spPr>
          <a:xfrm>
            <a:off x="5696854" y="4967868"/>
            <a:ext cx="6315242" cy="0"/>
          </a:xfrm>
          <a:prstGeom prst="straightConnector1">
            <a:avLst/>
          </a:prstGeom>
          <a:noFill/>
          <a:ln cap="flat" cmpd="sng" w="9525">
            <a:solidFill>
              <a:schemeClr val="accent1"/>
            </a:solidFill>
            <a:prstDash val="solid"/>
            <a:miter lim="800000"/>
            <a:headEnd len="sm" w="sm" type="none"/>
            <a:tailEnd len="sm" w="sm" type="none"/>
          </a:ln>
        </p:spPr>
      </p:cxnSp>
      <p:cxnSp>
        <p:nvCxnSpPr>
          <p:cNvPr id="429" name="Google Shape;429;p27"/>
          <p:cNvCxnSpPr/>
          <p:nvPr/>
        </p:nvCxnSpPr>
        <p:spPr>
          <a:xfrm>
            <a:off x="5696854" y="5232464"/>
            <a:ext cx="6315242" cy="0"/>
          </a:xfrm>
          <a:prstGeom prst="straightConnector1">
            <a:avLst/>
          </a:prstGeom>
          <a:noFill/>
          <a:ln cap="flat" cmpd="sng" w="9525">
            <a:solidFill>
              <a:schemeClr val="accent1"/>
            </a:solidFill>
            <a:prstDash val="solid"/>
            <a:miter lim="800000"/>
            <a:headEnd len="sm" w="sm" type="none"/>
            <a:tailEnd len="sm" w="sm" type="none"/>
          </a:ln>
        </p:spPr>
      </p:cxnSp>
      <p:cxnSp>
        <p:nvCxnSpPr>
          <p:cNvPr id="430" name="Google Shape;430;p27"/>
          <p:cNvCxnSpPr/>
          <p:nvPr/>
        </p:nvCxnSpPr>
        <p:spPr>
          <a:xfrm>
            <a:off x="5696854" y="5485841"/>
            <a:ext cx="6315242" cy="0"/>
          </a:xfrm>
          <a:prstGeom prst="straightConnector1">
            <a:avLst/>
          </a:prstGeom>
          <a:noFill/>
          <a:ln cap="flat" cmpd="sng" w="9525">
            <a:solidFill>
              <a:schemeClr val="accent1"/>
            </a:solidFill>
            <a:prstDash val="solid"/>
            <a:miter lim="800000"/>
            <a:headEnd len="sm" w="sm" type="none"/>
            <a:tailEnd len="sm" w="sm" type="none"/>
          </a:ln>
        </p:spPr>
      </p:cxnSp>
      <p:cxnSp>
        <p:nvCxnSpPr>
          <p:cNvPr id="431" name="Google Shape;431;p27"/>
          <p:cNvCxnSpPr/>
          <p:nvPr/>
        </p:nvCxnSpPr>
        <p:spPr>
          <a:xfrm>
            <a:off x="5688353" y="5949585"/>
            <a:ext cx="6315242" cy="0"/>
          </a:xfrm>
          <a:prstGeom prst="straightConnector1">
            <a:avLst/>
          </a:prstGeom>
          <a:noFill/>
          <a:ln cap="flat" cmpd="sng" w="9525">
            <a:solidFill>
              <a:schemeClr val="accent1"/>
            </a:solidFill>
            <a:prstDash val="solid"/>
            <a:miter lim="800000"/>
            <a:headEnd len="sm" w="sm" type="none"/>
            <a:tailEnd len="sm" w="sm" type="none"/>
          </a:ln>
        </p:spPr>
      </p:cxnSp>
      <p:cxnSp>
        <p:nvCxnSpPr>
          <p:cNvPr id="432" name="Google Shape;432;p27"/>
          <p:cNvCxnSpPr/>
          <p:nvPr/>
        </p:nvCxnSpPr>
        <p:spPr>
          <a:xfrm>
            <a:off x="5696854" y="6202962"/>
            <a:ext cx="6315242" cy="0"/>
          </a:xfrm>
          <a:prstGeom prst="straightConnector1">
            <a:avLst/>
          </a:prstGeom>
          <a:noFill/>
          <a:ln cap="flat" cmpd="sng" w="9525">
            <a:solidFill>
              <a:schemeClr val="accent1"/>
            </a:solidFill>
            <a:prstDash val="solid"/>
            <a:miter lim="800000"/>
            <a:headEnd len="sm" w="sm" type="none"/>
            <a:tailEnd len="sm" w="sm" type="none"/>
          </a:ln>
        </p:spPr>
      </p:cxnSp>
      <p:cxnSp>
        <p:nvCxnSpPr>
          <p:cNvPr id="433" name="Google Shape;433;p27"/>
          <p:cNvCxnSpPr/>
          <p:nvPr/>
        </p:nvCxnSpPr>
        <p:spPr>
          <a:xfrm>
            <a:off x="5696854" y="6467558"/>
            <a:ext cx="6315242" cy="0"/>
          </a:xfrm>
          <a:prstGeom prst="straightConnector1">
            <a:avLst/>
          </a:prstGeom>
          <a:noFill/>
          <a:ln cap="flat" cmpd="sng" w="9525">
            <a:solidFill>
              <a:schemeClr val="accent1"/>
            </a:solidFill>
            <a:prstDash val="solid"/>
            <a:miter lim="800000"/>
            <a:headEnd len="sm" w="sm" type="none"/>
            <a:tailEnd len="sm" w="sm" type="none"/>
          </a:ln>
        </p:spPr>
      </p:cxnSp>
      <p:cxnSp>
        <p:nvCxnSpPr>
          <p:cNvPr id="434" name="Google Shape;434;p27"/>
          <p:cNvCxnSpPr/>
          <p:nvPr/>
        </p:nvCxnSpPr>
        <p:spPr>
          <a:xfrm>
            <a:off x="5696854" y="6720935"/>
            <a:ext cx="6315242" cy="0"/>
          </a:xfrm>
          <a:prstGeom prst="straightConnector1">
            <a:avLst/>
          </a:prstGeom>
          <a:noFill/>
          <a:ln cap="flat" cmpd="sng" w="9525">
            <a:solidFill>
              <a:schemeClr val="accent1"/>
            </a:solidFill>
            <a:prstDash val="solid"/>
            <a:miter lim="800000"/>
            <a:headEnd len="sm" w="sm" type="none"/>
            <a:tailEnd len="sm" w="sm" type="none"/>
          </a:ln>
        </p:spPr>
      </p:cxnSp>
      <p:sp>
        <p:nvSpPr>
          <p:cNvPr id="435" name="Google Shape;435;p27"/>
          <p:cNvSpPr txBox="1"/>
          <p:nvPr/>
        </p:nvSpPr>
        <p:spPr>
          <a:xfrm>
            <a:off x="0" y="0"/>
            <a:ext cx="9929374"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600">
                <a:solidFill>
                  <a:srgbClr val="00B0F0"/>
                </a:solidFill>
                <a:latin typeface="Calibri"/>
                <a:ea typeface="Calibri"/>
                <a:cs typeface="Calibri"/>
                <a:sym typeface="Calibri"/>
              </a:rPr>
              <a:t>Figure 3 – Different views about the proposed cruise ship and port facility in Grand Cayman</a:t>
            </a:r>
            <a:endParaRPr sz="1600">
              <a:solidFill>
                <a:srgbClr val="00B0F0"/>
              </a:solidFill>
              <a:latin typeface="Calibri"/>
              <a:ea typeface="Calibri"/>
              <a:cs typeface="Calibri"/>
              <a:sym typeface="Calibri"/>
            </a:endParaRPr>
          </a:p>
          <a:p>
            <a:pPr indent="0" lvl="0" marL="0" marR="0" rtl="0" algn="just">
              <a:spcBef>
                <a:spcPts val="0"/>
              </a:spcBef>
              <a:spcAft>
                <a:spcPts val="0"/>
              </a:spcAft>
              <a:buNone/>
            </a:pPr>
            <a:r>
              <a:t/>
            </a:r>
            <a:endParaRPr sz="1600">
              <a:solidFill>
                <a:srgbClr val="00B0F0"/>
              </a:solidFill>
              <a:latin typeface="Calibri"/>
              <a:ea typeface="Calibri"/>
              <a:cs typeface="Calibri"/>
              <a:sym typeface="Calibri"/>
            </a:endParaRPr>
          </a:p>
        </p:txBody>
      </p:sp>
      <p:sp>
        <p:nvSpPr>
          <p:cNvPr id="436" name="Google Shape;436;p27"/>
          <p:cNvSpPr/>
          <p:nvPr/>
        </p:nvSpPr>
        <p:spPr>
          <a:xfrm>
            <a:off x="73241" y="391165"/>
            <a:ext cx="5463036" cy="6413542"/>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Insert the ‘Creating opportunity in George Town’ info box here (also include the yellow boxes titled ‘impact assessment of the proposed development’   </a:t>
            </a:r>
            <a:endParaRPr sz="1800">
              <a:solidFill>
                <a:schemeClr val="lt1"/>
              </a:solidFill>
              <a:latin typeface="Calibri"/>
              <a:ea typeface="Calibri"/>
              <a:cs typeface="Calibri"/>
              <a:sym typeface="Calibri"/>
            </a:endParaRPr>
          </a:p>
        </p:txBody>
      </p:sp>
      <p:sp>
        <p:nvSpPr>
          <p:cNvPr id="437" name="Google Shape;437;p27"/>
          <p:cNvSpPr/>
          <p:nvPr/>
        </p:nvSpPr>
        <p:spPr>
          <a:xfrm>
            <a:off x="5590190" y="388561"/>
            <a:ext cx="6528570" cy="254823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Insert the ‘tourism development in the Cayman Islands – question of economy vs environment’ info box here along with green fact box </a:t>
            </a:r>
            <a:endParaRPr sz="18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443" name="Google Shape;443;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
        <p:nvSpPr>
          <p:cNvPr id="444" name="Google Shape;444;p28"/>
          <p:cNvSpPr/>
          <p:nvPr/>
        </p:nvSpPr>
        <p:spPr>
          <a:xfrm>
            <a:off x="0" y="0"/>
            <a:ext cx="12192000" cy="6858000"/>
          </a:xfrm>
          <a:prstGeom prst="rect">
            <a:avLst/>
          </a:prstGeom>
          <a:solidFill>
            <a:schemeClr val="lt1"/>
          </a:solidFill>
          <a:ln cap="flat" cmpd="sng" w="28575">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8"/>
          <p:cNvSpPr txBox="1"/>
          <p:nvPr/>
        </p:nvSpPr>
        <p:spPr>
          <a:xfrm>
            <a:off x="105339" y="-16788"/>
            <a:ext cx="12086661" cy="73866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400">
                <a:solidFill>
                  <a:srgbClr val="FF33CC"/>
                </a:solidFill>
                <a:latin typeface="Calibri"/>
                <a:ea typeface="Calibri"/>
                <a:cs typeface="Calibri"/>
                <a:sym typeface="Calibri"/>
              </a:rPr>
              <a:t>Suggest why environmentalists might have a negative view of the port development [4 marks]</a:t>
            </a:r>
            <a:endParaRPr/>
          </a:p>
          <a:p>
            <a:pPr indent="0" lvl="0" marL="0" marR="0" rtl="0" algn="just">
              <a:spcBef>
                <a:spcPts val="0"/>
              </a:spcBef>
              <a:spcAft>
                <a:spcPts val="0"/>
              </a:spcAft>
              <a:buNone/>
            </a:pPr>
            <a:r>
              <a:t/>
            </a:r>
            <a:endParaRPr sz="1400">
              <a:solidFill>
                <a:srgbClr val="FF33CC"/>
              </a:solidFill>
              <a:latin typeface="Calibri"/>
              <a:ea typeface="Calibri"/>
              <a:cs typeface="Calibri"/>
              <a:sym typeface="Calibri"/>
            </a:endParaRPr>
          </a:p>
          <a:p>
            <a:pPr indent="0" lvl="0" marL="0" marR="0" rtl="0" algn="just">
              <a:spcBef>
                <a:spcPts val="0"/>
              </a:spcBef>
              <a:spcAft>
                <a:spcPts val="0"/>
              </a:spcAft>
              <a:buNone/>
            </a:pPr>
            <a:r>
              <a:rPr lang="en-US" sz="1400">
                <a:solidFill>
                  <a:srgbClr val="FF33CC"/>
                </a:solidFill>
                <a:latin typeface="Calibri"/>
                <a:ea typeface="Calibri"/>
                <a:cs typeface="Calibri"/>
                <a:sym typeface="Calibri"/>
              </a:rPr>
              <a:t>  </a:t>
            </a:r>
            <a:endParaRPr sz="1400">
              <a:solidFill>
                <a:srgbClr val="FF33CC"/>
              </a:solidFill>
              <a:latin typeface="Calibri"/>
              <a:ea typeface="Calibri"/>
              <a:cs typeface="Calibri"/>
              <a:sym typeface="Calibri"/>
            </a:endParaRPr>
          </a:p>
        </p:txBody>
      </p:sp>
      <p:cxnSp>
        <p:nvCxnSpPr>
          <p:cNvPr id="446" name="Google Shape;446;p28"/>
          <p:cNvCxnSpPr/>
          <p:nvPr/>
        </p:nvCxnSpPr>
        <p:spPr>
          <a:xfrm flipH="1" rot="10800000">
            <a:off x="172986" y="1385625"/>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447" name="Google Shape;447;p28"/>
          <p:cNvCxnSpPr/>
          <p:nvPr/>
        </p:nvCxnSpPr>
        <p:spPr>
          <a:xfrm flipH="1" rot="10800000">
            <a:off x="188404" y="1718151"/>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448" name="Google Shape;448;p28"/>
          <p:cNvCxnSpPr/>
          <p:nvPr/>
        </p:nvCxnSpPr>
        <p:spPr>
          <a:xfrm flipH="1" rot="10800000">
            <a:off x="188404" y="2001992"/>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449" name="Google Shape;449;p28"/>
          <p:cNvCxnSpPr/>
          <p:nvPr/>
        </p:nvCxnSpPr>
        <p:spPr>
          <a:xfrm flipH="1" rot="10800000">
            <a:off x="203822" y="2334518"/>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450" name="Google Shape;450;p28"/>
          <p:cNvCxnSpPr/>
          <p:nvPr/>
        </p:nvCxnSpPr>
        <p:spPr>
          <a:xfrm flipH="1" rot="10800000">
            <a:off x="203822" y="2685468"/>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451" name="Google Shape;451;p28"/>
          <p:cNvCxnSpPr/>
          <p:nvPr/>
        </p:nvCxnSpPr>
        <p:spPr>
          <a:xfrm flipH="1" rot="10800000">
            <a:off x="219240" y="3017994"/>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452" name="Google Shape;452;p28"/>
          <p:cNvCxnSpPr/>
          <p:nvPr/>
        </p:nvCxnSpPr>
        <p:spPr>
          <a:xfrm flipH="1" rot="10800000">
            <a:off x="219240" y="3301835"/>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453" name="Google Shape;453;p28"/>
          <p:cNvCxnSpPr/>
          <p:nvPr/>
        </p:nvCxnSpPr>
        <p:spPr>
          <a:xfrm flipH="1" rot="10800000">
            <a:off x="234658" y="3634361"/>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454" name="Google Shape;454;p28"/>
          <p:cNvCxnSpPr/>
          <p:nvPr/>
        </p:nvCxnSpPr>
        <p:spPr>
          <a:xfrm flipH="1" rot="10800000">
            <a:off x="234658" y="4030597"/>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455" name="Google Shape;455;p28"/>
          <p:cNvCxnSpPr/>
          <p:nvPr/>
        </p:nvCxnSpPr>
        <p:spPr>
          <a:xfrm flipH="1" rot="10800000">
            <a:off x="234658" y="4314438"/>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456" name="Google Shape;456;p28"/>
          <p:cNvCxnSpPr/>
          <p:nvPr/>
        </p:nvCxnSpPr>
        <p:spPr>
          <a:xfrm flipH="1" rot="10800000">
            <a:off x="250076" y="4646964"/>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457" name="Google Shape;457;p28"/>
          <p:cNvCxnSpPr/>
          <p:nvPr/>
        </p:nvCxnSpPr>
        <p:spPr>
          <a:xfrm flipH="1" rot="10800000">
            <a:off x="250076" y="4997914"/>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458" name="Google Shape;458;p28"/>
          <p:cNvCxnSpPr/>
          <p:nvPr/>
        </p:nvCxnSpPr>
        <p:spPr>
          <a:xfrm flipH="1" rot="10800000">
            <a:off x="265494" y="5330440"/>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459" name="Google Shape;459;p28"/>
          <p:cNvCxnSpPr/>
          <p:nvPr/>
        </p:nvCxnSpPr>
        <p:spPr>
          <a:xfrm flipH="1" rot="10800000">
            <a:off x="265494" y="5614281"/>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460" name="Google Shape;460;p28"/>
          <p:cNvCxnSpPr/>
          <p:nvPr/>
        </p:nvCxnSpPr>
        <p:spPr>
          <a:xfrm flipH="1" rot="10800000">
            <a:off x="280912" y="5946807"/>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461" name="Google Shape;461;p28"/>
          <p:cNvCxnSpPr/>
          <p:nvPr/>
        </p:nvCxnSpPr>
        <p:spPr>
          <a:xfrm flipH="1" rot="10800000">
            <a:off x="280912" y="6272203"/>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462" name="Google Shape;462;p28"/>
          <p:cNvCxnSpPr/>
          <p:nvPr/>
        </p:nvCxnSpPr>
        <p:spPr>
          <a:xfrm flipH="1" rot="10800000">
            <a:off x="296330" y="6604729"/>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463" name="Google Shape;463;p28"/>
          <p:cNvCxnSpPr/>
          <p:nvPr/>
        </p:nvCxnSpPr>
        <p:spPr>
          <a:xfrm flipH="1" rot="10800000">
            <a:off x="172985" y="1027906"/>
            <a:ext cx="11815191" cy="51439"/>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469" name="Google Shape;469;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
        <p:nvSpPr>
          <p:cNvPr id="470" name="Google Shape;470;p29"/>
          <p:cNvSpPr/>
          <p:nvPr/>
        </p:nvSpPr>
        <p:spPr>
          <a:xfrm>
            <a:off x="0" y="0"/>
            <a:ext cx="12192000" cy="6858000"/>
          </a:xfrm>
          <a:prstGeom prst="rect">
            <a:avLst/>
          </a:prstGeom>
          <a:solidFill>
            <a:schemeClr val="lt1"/>
          </a:solidFill>
          <a:ln cap="flat" cmpd="sng" w="28575">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9"/>
          <p:cNvSpPr txBox="1"/>
          <p:nvPr/>
        </p:nvSpPr>
        <p:spPr>
          <a:xfrm>
            <a:off x="105339" y="-16788"/>
            <a:ext cx="12086661"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400">
                <a:solidFill>
                  <a:srgbClr val="FF33CC"/>
                </a:solidFill>
                <a:latin typeface="Calibri"/>
                <a:ea typeface="Calibri"/>
                <a:cs typeface="Calibri"/>
                <a:sym typeface="Calibri"/>
              </a:rPr>
              <a:t>The Cayman Islands’ Government are determined to keep environmental impacts of the proposed port development to a minimum. Explain why this is unlikely [4 marks]</a:t>
            </a:r>
            <a:endParaRPr/>
          </a:p>
          <a:p>
            <a:pPr indent="0" lvl="0" marL="0" marR="0" rtl="0" algn="just">
              <a:spcBef>
                <a:spcPts val="0"/>
              </a:spcBef>
              <a:spcAft>
                <a:spcPts val="0"/>
              </a:spcAft>
              <a:buNone/>
            </a:pPr>
            <a:r>
              <a:t/>
            </a:r>
            <a:endParaRPr sz="1400">
              <a:solidFill>
                <a:srgbClr val="FF33CC"/>
              </a:solidFill>
              <a:latin typeface="Calibri"/>
              <a:ea typeface="Calibri"/>
              <a:cs typeface="Calibri"/>
              <a:sym typeface="Calibri"/>
            </a:endParaRPr>
          </a:p>
          <a:p>
            <a:pPr indent="0" lvl="0" marL="0" marR="0" rtl="0" algn="just">
              <a:spcBef>
                <a:spcPts val="0"/>
              </a:spcBef>
              <a:spcAft>
                <a:spcPts val="0"/>
              </a:spcAft>
              <a:buNone/>
            </a:pPr>
            <a:r>
              <a:rPr lang="en-US" sz="1400">
                <a:solidFill>
                  <a:srgbClr val="FF33CC"/>
                </a:solidFill>
                <a:latin typeface="Calibri"/>
                <a:ea typeface="Calibri"/>
                <a:cs typeface="Calibri"/>
                <a:sym typeface="Calibri"/>
              </a:rPr>
              <a:t>  </a:t>
            </a:r>
            <a:endParaRPr sz="1400">
              <a:solidFill>
                <a:srgbClr val="FF33CC"/>
              </a:solidFill>
              <a:latin typeface="Calibri"/>
              <a:ea typeface="Calibri"/>
              <a:cs typeface="Calibri"/>
              <a:sym typeface="Calibri"/>
            </a:endParaRPr>
          </a:p>
        </p:txBody>
      </p:sp>
      <p:cxnSp>
        <p:nvCxnSpPr>
          <p:cNvPr id="472" name="Google Shape;472;p29"/>
          <p:cNvCxnSpPr/>
          <p:nvPr/>
        </p:nvCxnSpPr>
        <p:spPr>
          <a:xfrm flipH="1" rot="10800000">
            <a:off x="172986" y="1385625"/>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473" name="Google Shape;473;p29"/>
          <p:cNvCxnSpPr/>
          <p:nvPr/>
        </p:nvCxnSpPr>
        <p:spPr>
          <a:xfrm flipH="1" rot="10800000">
            <a:off x="188404" y="1718151"/>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474" name="Google Shape;474;p29"/>
          <p:cNvCxnSpPr/>
          <p:nvPr/>
        </p:nvCxnSpPr>
        <p:spPr>
          <a:xfrm flipH="1" rot="10800000">
            <a:off x="188404" y="2001992"/>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475" name="Google Shape;475;p29"/>
          <p:cNvCxnSpPr/>
          <p:nvPr/>
        </p:nvCxnSpPr>
        <p:spPr>
          <a:xfrm flipH="1" rot="10800000">
            <a:off x="203822" y="2334518"/>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476" name="Google Shape;476;p29"/>
          <p:cNvCxnSpPr/>
          <p:nvPr/>
        </p:nvCxnSpPr>
        <p:spPr>
          <a:xfrm flipH="1" rot="10800000">
            <a:off x="203822" y="2685468"/>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477" name="Google Shape;477;p29"/>
          <p:cNvCxnSpPr/>
          <p:nvPr/>
        </p:nvCxnSpPr>
        <p:spPr>
          <a:xfrm flipH="1" rot="10800000">
            <a:off x="219240" y="3017994"/>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478" name="Google Shape;478;p29"/>
          <p:cNvCxnSpPr/>
          <p:nvPr/>
        </p:nvCxnSpPr>
        <p:spPr>
          <a:xfrm flipH="1" rot="10800000">
            <a:off x="219240" y="3301835"/>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479" name="Google Shape;479;p29"/>
          <p:cNvCxnSpPr/>
          <p:nvPr/>
        </p:nvCxnSpPr>
        <p:spPr>
          <a:xfrm flipH="1" rot="10800000">
            <a:off x="234658" y="3634361"/>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480" name="Google Shape;480;p29"/>
          <p:cNvCxnSpPr/>
          <p:nvPr/>
        </p:nvCxnSpPr>
        <p:spPr>
          <a:xfrm flipH="1" rot="10800000">
            <a:off x="234658" y="4030597"/>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481" name="Google Shape;481;p29"/>
          <p:cNvCxnSpPr/>
          <p:nvPr/>
        </p:nvCxnSpPr>
        <p:spPr>
          <a:xfrm flipH="1" rot="10800000">
            <a:off x="234658" y="4314438"/>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482" name="Google Shape;482;p29"/>
          <p:cNvCxnSpPr/>
          <p:nvPr/>
        </p:nvCxnSpPr>
        <p:spPr>
          <a:xfrm flipH="1" rot="10800000">
            <a:off x="250076" y="4646964"/>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483" name="Google Shape;483;p29"/>
          <p:cNvCxnSpPr/>
          <p:nvPr/>
        </p:nvCxnSpPr>
        <p:spPr>
          <a:xfrm flipH="1" rot="10800000">
            <a:off x="250076" y="4997914"/>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484" name="Google Shape;484;p29"/>
          <p:cNvCxnSpPr/>
          <p:nvPr/>
        </p:nvCxnSpPr>
        <p:spPr>
          <a:xfrm flipH="1" rot="10800000">
            <a:off x="265494" y="5330440"/>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485" name="Google Shape;485;p29"/>
          <p:cNvCxnSpPr/>
          <p:nvPr/>
        </p:nvCxnSpPr>
        <p:spPr>
          <a:xfrm flipH="1" rot="10800000">
            <a:off x="265494" y="5614281"/>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486" name="Google Shape;486;p29"/>
          <p:cNvCxnSpPr/>
          <p:nvPr/>
        </p:nvCxnSpPr>
        <p:spPr>
          <a:xfrm flipH="1" rot="10800000">
            <a:off x="280912" y="5946807"/>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487" name="Google Shape;487;p29"/>
          <p:cNvCxnSpPr/>
          <p:nvPr/>
        </p:nvCxnSpPr>
        <p:spPr>
          <a:xfrm flipH="1" rot="10800000">
            <a:off x="280912" y="6272203"/>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488" name="Google Shape;488;p29"/>
          <p:cNvCxnSpPr/>
          <p:nvPr/>
        </p:nvCxnSpPr>
        <p:spPr>
          <a:xfrm flipH="1" rot="10800000">
            <a:off x="296330" y="6604729"/>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489" name="Google Shape;489;p29"/>
          <p:cNvCxnSpPr/>
          <p:nvPr/>
        </p:nvCxnSpPr>
        <p:spPr>
          <a:xfrm flipH="1" rot="10800000">
            <a:off x="172985" y="1027906"/>
            <a:ext cx="11815191" cy="51439"/>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495" name="Google Shape;495;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
        <p:nvSpPr>
          <p:cNvPr id="496" name="Google Shape;496;p30"/>
          <p:cNvSpPr/>
          <p:nvPr/>
        </p:nvSpPr>
        <p:spPr>
          <a:xfrm>
            <a:off x="0" y="0"/>
            <a:ext cx="12192000" cy="6858000"/>
          </a:xfrm>
          <a:prstGeom prst="rect">
            <a:avLst/>
          </a:prstGeom>
          <a:solidFill>
            <a:schemeClr val="lt1"/>
          </a:solidFill>
          <a:ln cap="flat" cmpd="sng" w="28575">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7" name="Google Shape;497;p30"/>
          <p:cNvSpPr txBox="1"/>
          <p:nvPr/>
        </p:nvSpPr>
        <p:spPr>
          <a:xfrm>
            <a:off x="105339" y="-16788"/>
            <a:ext cx="12086661"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400">
                <a:solidFill>
                  <a:srgbClr val="FF33CC"/>
                </a:solidFill>
                <a:latin typeface="Calibri"/>
                <a:ea typeface="Calibri"/>
                <a:cs typeface="Calibri"/>
                <a:sym typeface="Calibri"/>
              </a:rPr>
              <a:t>Study Figures 1 and 2. Suggest why Governments should focus more on attracting ecotourists and long-stay visitors than cruise visitors.  [4 marks] </a:t>
            </a:r>
            <a:endParaRPr/>
          </a:p>
          <a:p>
            <a:pPr indent="0" lvl="0" marL="0" marR="0" rtl="0" algn="just">
              <a:spcBef>
                <a:spcPts val="0"/>
              </a:spcBef>
              <a:spcAft>
                <a:spcPts val="0"/>
              </a:spcAft>
              <a:buNone/>
            </a:pPr>
            <a:r>
              <a:rPr lang="en-US" sz="1400">
                <a:solidFill>
                  <a:srgbClr val="FF33CC"/>
                </a:solidFill>
                <a:latin typeface="Calibri"/>
                <a:ea typeface="Calibri"/>
                <a:cs typeface="Calibri"/>
                <a:sym typeface="Calibri"/>
              </a:rPr>
              <a:t>  </a:t>
            </a:r>
            <a:endParaRPr sz="1400">
              <a:solidFill>
                <a:srgbClr val="FF33CC"/>
              </a:solidFill>
              <a:latin typeface="Calibri"/>
              <a:ea typeface="Calibri"/>
              <a:cs typeface="Calibri"/>
              <a:sym typeface="Calibri"/>
            </a:endParaRPr>
          </a:p>
        </p:txBody>
      </p:sp>
      <p:cxnSp>
        <p:nvCxnSpPr>
          <p:cNvPr id="498" name="Google Shape;498;p30"/>
          <p:cNvCxnSpPr/>
          <p:nvPr/>
        </p:nvCxnSpPr>
        <p:spPr>
          <a:xfrm flipH="1" rot="10800000">
            <a:off x="172986" y="1385625"/>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499" name="Google Shape;499;p30"/>
          <p:cNvCxnSpPr/>
          <p:nvPr/>
        </p:nvCxnSpPr>
        <p:spPr>
          <a:xfrm flipH="1" rot="10800000">
            <a:off x="188404" y="1718151"/>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500" name="Google Shape;500;p30"/>
          <p:cNvCxnSpPr/>
          <p:nvPr/>
        </p:nvCxnSpPr>
        <p:spPr>
          <a:xfrm flipH="1" rot="10800000">
            <a:off x="188404" y="2001992"/>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501" name="Google Shape;501;p30"/>
          <p:cNvCxnSpPr/>
          <p:nvPr/>
        </p:nvCxnSpPr>
        <p:spPr>
          <a:xfrm flipH="1" rot="10800000">
            <a:off x="203822" y="2334518"/>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502" name="Google Shape;502;p30"/>
          <p:cNvCxnSpPr/>
          <p:nvPr/>
        </p:nvCxnSpPr>
        <p:spPr>
          <a:xfrm flipH="1" rot="10800000">
            <a:off x="203822" y="2685468"/>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503" name="Google Shape;503;p30"/>
          <p:cNvCxnSpPr/>
          <p:nvPr/>
        </p:nvCxnSpPr>
        <p:spPr>
          <a:xfrm flipH="1" rot="10800000">
            <a:off x="219240" y="3017994"/>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504" name="Google Shape;504;p30"/>
          <p:cNvCxnSpPr/>
          <p:nvPr/>
        </p:nvCxnSpPr>
        <p:spPr>
          <a:xfrm flipH="1" rot="10800000">
            <a:off x="219240" y="3301835"/>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505" name="Google Shape;505;p30"/>
          <p:cNvCxnSpPr/>
          <p:nvPr/>
        </p:nvCxnSpPr>
        <p:spPr>
          <a:xfrm flipH="1" rot="10800000">
            <a:off x="234658" y="3634361"/>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506" name="Google Shape;506;p30"/>
          <p:cNvCxnSpPr/>
          <p:nvPr/>
        </p:nvCxnSpPr>
        <p:spPr>
          <a:xfrm flipH="1" rot="10800000">
            <a:off x="234658" y="4030597"/>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507" name="Google Shape;507;p30"/>
          <p:cNvCxnSpPr/>
          <p:nvPr/>
        </p:nvCxnSpPr>
        <p:spPr>
          <a:xfrm flipH="1" rot="10800000">
            <a:off x="234658" y="4314438"/>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508" name="Google Shape;508;p30"/>
          <p:cNvCxnSpPr/>
          <p:nvPr/>
        </p:nvCxnSpPr>
        <p:spPr>
          <a:xfrm flipH="1" rot="10800000">
            <a:off x="250076" y="4646964"/>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509" name="Google Shape;509;p30"/>
          <p:cNvCxnSpPr/>
          <p:nvPr/>
        </p:nvCxnSpPr>
        <p:spPr>
          <a:xfrm flipH="1" rot="10800000">
            <a:off x="250076" y="4997914"/>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510" name="Google Shape;510;p30"/>
          <p:cNvCxnSpPr/>
          <p:nvPr/>
        </p:nvCxnSpPr>
        <p:spPr>
          <a:xfrm flipH="1" rot="10800000">
            <a:off x="265494" y="5330440"/>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511" name="Google Shape;511;p30"/>
          <p:cNvCxnSpPr/>
          <p:nvPr/>
        </p:nvCxnSpPr>
        <p:spPr>
          <a:xfrm flipH="1" rot="10800000">
            <a:off x="265494" y="5614281"/>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512" name="Google Shape;512;p30"/>
          <p:cNvCxnSpPr/>
          <p:nvPr/>
        </p:nvCxnSpPr>
        <p:spPr>
          <a:xfrm flipH="1" rot="10800000">
            <a:off x="280912" y="5946807"/>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513" name="Google Shape;513;p30"/>
          <p:cNvCxnSpPr/>
          <p:nvPr/>
        </p:nvCxnSpPr>
        <p:spPr>
          <a:xfrm flipH="1" rot="10800000">
            <a:off x="280912" y="6272203"/>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514" name="Google Shape;514;p30"/>
          <p:cNvCxnSpPr/>
          <p:nvPr/>
        </p:nvCxnSpPr>
        <p:spPr>
          <a:xfrm flipH="1" rot="10800000">
            <a:off x="296330" y="6604729"/>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515" name="Google Shape;515;p30"/>
          <p:cNvCxnSpPr/>
          <p:nvPr/>
        </p:nvCxnSpPr>
        <p:spPr>
          <a:xfrm flipH="1" rot="10800000">
            <a:off x="172985" y="1027906"/>
            <a:ext cx="11815191" cy="51439"/>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31"/>
          <p:cNvSpPr/>
          <p:nvPr/>
        </p:nvSpPr>
        <p:spPr>
          <a:xfrm>
            <a:off x="0" y="0"/>
            <a:ext cx="12192000" cy="6858000"/>
          </a:xfrm>
          <a:prstGeom prst="rect">
            <a:avLst/>
          </a:prstGeom>
          <a:solidFill>
            <a:schemeClr val="lt1"/>
          </a:solidFill>
          <a:ln cap="flat" cmpd="sng" w="28575">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aphicFrame>
        <p:nvGraphicFramePr>
          <p:cNvPr id="522" name="Google Shape;522;p31"/>
          <p:cNvGraphicFramePr/>
          <p:nvPr/>
        </p:nvGraphicFramePr>
        <p:xfrm>
          <a:off x="5026451" y="392687"/>
          <a:ext cx="3000000" cy="3000000"/>
        </p:xfrm>
        <a:graphic>
          <a:graphicData uri="http://schemas.openxmlformats.org/drawingml/2006/table">
            <a:tbl>
              <a:tblPr bandRow="1" firstRow="1">
                <a:noFill/>
                <a:tableStyleId>{4AD6C0F9-3A16-4AF1-8E3B-A62EE6DCF72C}</a:tableStyleId>
              </a:tblPr>
              <a:tblGrid>
                <a:gridCol w="3515150"/>
                <a:gridCol w="3515150"/>
              </a:tblGrid>
              <a:tr h="406200">
                <a:tc gridSpan="2">
                  <a:txBody>
                    <a:bodyPr/>
                    <a:lstStyle/>
                    <a:p>
                      <a:pPr indent="0" lvl="0" marL="0" marR="0" rtl="0" algn="ctr">
                        <a:spcBef>
                          <a:spcPts val="0"/>
                        </a:spcBef>
                        <a:spcAft>
                          <a:spcPts val="0"/>
                        </a:spcAft>
                        <a:buNone/>
                      </a:pPr>
                      <a:r>
                        <a:rPr lang="en-US" sz="1100">
                          <a:solidFill>
                            <a:schemeClr val="lt1"/>
                          </a:solidFill>
                          <a:latin typeface="Calibri"/>
                          <a:ea typeface="Calibri"/>
                          <a:cs typeface="Calibri"/>
                          <a:sym typeface="Calibri"/>
                        </a:rPr>
                        <a:t>Using the resource booklet, identify which players (different groups of people) are likely to be for against the port development with a summary of their justification </a:t>
                      </a:r>
                      <a:endParaRPr sz="1100">
                        <a:solidFill>
                          <a:schemeClr val="lt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B0F0"/>
                    </a:solidFill>
                  </a:tcPr>
                </a:tc>
                <a:tc hMerge="1"/>
              </a:tr>
              <a:tr h="232125">
                <a:tc>
                  <a:txBody>
                    <a:bodyPr/>
                    <a:lstStyle/>
                    <a:p>
                      <a:pPr indent="0" lvl="0" marL="0" marR="0" rtl="0" algn="ctr">
                        <a:spcBef>
                          <a:spcPts val="0"/>
                        </a:spcBef>
                        <a:spcAft>
                          <a:spcPts val="0"/>
                        </a:spcAft>
                        <a:buNone/>
                      </a:pPr>
                      <a:r>
                        <a:rPr lang="en-US" sz="1000">
                          <a:latin typeface="Calibri"/>
                          <a:ea typeface="Calibri"/>
                          <a:cs typeface="Calibri"/>
                          <a:sym typeface="Calibri"/>
                        </a:rPr>
                        <a:t>For the Port Development </a:t>
                      </a:r>
                      <a:endParaRPr sz="1000">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1EFD8"/>
                    </a:solidFill>
                  </a:tcPr>
                </a:tc>
                <a:tc>
                  <a:txBody>
                    <a:bodyPr/>
                    <a:lstStyle/>
                    <a:p>
                      <a:pPr indent="0" lvl="0" marL="0" marR="0" rtl="0" algn="ctr">
                        <a:spcBef>
                          <a:spcPts val="0"/>
                        </a:spcBef>
                        <a:spcAft>
                          <a:spcPts val="0"/>
                        </a:spcAft>
                        <a:buNone/>
                      </a:pPr>
                      <a:r>
                        <a:rPr lang="en-US" sz="1000">
                          <a:latin typeface="Calibri"/>
                          <a:ea typeface="Calibri"/>
                          <a:cs typeface="Calibri"/>
                          <a:sym typeface="Calibri"/>
                        </a:rPr>
                        <a:t>Against the Port Development  </a:t>
                      </a:r>
                      <a:endParaRPr sz="1000">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E4D4"/>
                    </a:solidFill>
                  </a:tcPr>
                </a:tc>
              </a:tr>
              <a:tr h="3801875">
                <a:tc>
                  <a:txBody>
                    <a:bodyPr/>
                    <a:lstStyle/>
                    <a:p>
                      <a:pPr indent="0" lvl="0" marL="0" marR="0" rtl="0" algn="ctr">
                        <a:spcBef>
                          <a:spcPts val="0"/>
                        </a:spcBef>
                        <a:spcAft>
                          <a:spcPts val="0"/>
                        </a:spcAft>
                        <a:buNone/>
                      </a:pPr>
                      <a:r>
                        <a:t/>
                      </a:r>
                      <a:endParaRPr sz="1100">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100">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899475">
                <a:tc gridSpan="2">
                  <a:txBody>
                    <a:bodyPr/>
                    <a:lstStyle/>
                    <a:p>
                      <a:pPr indent="0" lvl="0" marL="0" marR="0" rtl="0" algn="l">
                        <a:spcBef>
                          <a:spcPts val="0"/>
                        </a:spcBef>
                        <a:spcAft>
                          <a:spcPts val="0"/>
                        </a:spcAft>
                        <a:buNone/>
                      </a:pPr>
                      <a:r>
                        <a:rPr lang="en-US" sz="1100">
                          <a:latin typeface="Calibri"/>
                          <a:ea typeface="Calibri"/>
                          <a:cs typeface="Calibri"/>
                          <a:sym typeface="Calibri"/>
                        </a:rPr>
                        <a:t>Your thoughts: </a:t>
                      </a:r>
                      <a:endParaRPr sz="1100">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r>
            </a:tbl>
          </a:graphicData>
        </a:graphic>
      </p:graphicFrame>
      <p:sp>
        <p:nvSpPr>
          <p:cNvPr id="523" name="Google Shape;523;p31"/>
          <p:cNvSpPr/>
          <p:nvPr/>
        </p:nvSpPr>
        <p:spPr>
          <a:xfrm>
            <a:off x="5020216" y="392687"/>
            <a:ext cx="7030294" cy="6339092"/>
          </a:xfrm>
          <a:custGeom>
            <a:rect b="b" l="l" r="r" t="t"/>
            <a:pathLst>
              <a:path extrusionOk="0" h="6339092" w="7030294">
                <a:moveTo>
                  <a:pt x="0" y="0"/>
                </a:moveTo>
                <a:cubicBezTo>
                  <a:pt x="110245" y="-28439"/>
                  <a:pt x="214717" y="25290"/>
                  <a:pt x="374949" y="0"/>
                </a:cubicBezTo>
                <a:cubicBezTo>
                  <a:pt x="535181" y="-25290"/>
                  <a:pt x="834484" y="11547"/>
                  <a:pt x="1101413" y="0"/>
                </a:cubicBezTo>
                <a:cubicBezTo>
                  <a:pt x="1368342" y="-11547"/>
                  <a:pt x="1444672" y="53794"/>
                  <a:pt x="1757574" y="0"/>
                </a:cubicBezTo>
                <a:cubicBezTo>
                  <a:pt x="2070476" y="-53794"/>
                  <a:pt x="2319227" y="40477"/>
                  <a:pt x="2484037" y="0"/>
                </a:cubicBezTo>
                <a:cubicBezTo>
                  <a:pt x="2648847" y="-40477"/>
                  <a:pt x="2840593" y="10188"/>
                  <a:pt x="3069895" y="0"/>
                </a:cubicBezTo>
                <a:cubicBezTo>
                  <a:pt x="3299197" y="-10188"/>
                  <a:pt x="3445696" y="18906"/>
                  <a:pt x="3726056" y="0"/>
                </a:cubicBezTo>
                <a:cubicBezTo>
                  <a:pt x="4006416" y="-18906"/>
                  <a:pt x="4020467" y="63229"/>
                  <a:pt x="4311914" y="0"/>
                </a:cubicBezTo>
                <a:cubicBezTo>
                  <a:pt x="4603361" y="-63229"/>
                  <a:pt x="4558355" y="40894"/>
                  <a:pt x="4686863" y="0"/>
                </a:cubicBezTo>
                <a:cubicBezTo>
                  <a:pt x="4815371" y="-40894"/>
                  <a:pt x="5093374" y="12778"/>
                  <a:pt x="5202418" y="0"/>
                </a:cubicBezTo>
                <a:cubicBezTo>
                  <a:pt x="5311463" y="-12778"/>
                  <a:pt x="5482627" y="36172"/>
                  <a:pt x="5647670" y="0"/>
                </a:cubicBezTo>
                <a:cubicBezTo>
                  <a:pt x="5812713" y="-36172"/>
                  <a:pt x="6115895" y="54925"/>
                  <a:pt x="6303830" y="0"/>
                </a:cubicBezTo>
                <a:cubicBezTo>
                  <a:pt x="6491765" y="-54925"/>
                  <a:pt x="6834249" y="6299"/>
                  <a:pt x="7030294" y="0"/>
                </a:cubicBezTo>
                <a:cubicBezTo>
                  <a:pt x="7103185" y="183247"/>
                  <a:pt x="6970316" y="522583"/>
                  <a:pt x="7030294" y="703063"/>
                </a:cubicBezTo>
                <a:cubicBezTo>
                  <a:pt x="7090272" y="883543"/>
                  <a:pt x="6989737" y="998952"/>
                  <a:pt x="7030294" y="1152562"/>
                </a:cubicBezTo>
                <a:cubicBezTo>
                  <a:pt x="7070851" y="1306172"/>
                  <a:pt x="7015607" y="1401740"/>
                  <a:pt x="7030294" y="1538671"/>
                </a:cubicBezTo>
                <a:cubicBezTo>
                  <a:pt x="7044981" y="1675602"/>
                  <a:pt x="6978040" y="1948852"/>
                  <a:pt x="7030294" y="2114952"/>
                </a:cubicBezTo>
                <a:cubicBezTo>
                  <a:pt x="7082548" y="2281052"/>
                  <a:pt x="6981472" y="2505649"/>
                  <a:pt x="7030294" y="2627842"/>
                </a:cubicBezTo>
                <a:cubicBezTo>
                  <a:pt x="7079116" y="2750035"/>
                  <a:pt x="6978449" y="2936663"/>
                  <a:pt x="7030294" y="3077341"/>
                </a:cubicBezTo>
                <a:cubicBezTo>
                  <a:pt x="7082139" y="3218019"/>
                  <a:pt x="7004332" y="3530156"/>
                  <a:pt x="7030294" y="3717013"/>
                </a:cubicBezTo>
                <a:cubicBezTo>
                  <a:pt x="7056256" y="3903870"/>
                  <a:pt x="6955284" y="4111962"/>
                  <a:pt x="7030294" y="4420076"/>
                </a:cubicBezTo>
                <a:cubicBezTo>
                  <a:pt x="7105304" y="4728190"/>
                  <a:pt x="6961811" y="4757518"/>
                  <a:pt x="7030294" y="4996357"/>
                </a:cubicBezTo>
                <a:cubicBezTo>
                  <a:pt x="7098777" y="5235196"/>
                  <a:pt x="6974977" y="5359002"/>
                  <a:pt x="7030294" y="5636029"/>
                </a:cubicBezTo>
                <a:cubicBezTo>
                  <a:pt x="7085611" y="5913056"/>
                  <a:pt x="7001684" y="6055933"/>
                  <a:pt x="7030294" y="6339092"/>
                </a:cubicBezTo>
                <a:cubicBezTo>
                  <a:pt x="6904876" y="6392260"/>
                  <a:pt x="6688966" y="6326578"/>
                  <a:pt x="6585042" y="6339092"/>
                </a:cubicBezTo>
                <a:cubicBezTo>
                  <a:pt x="6481118" y="6351606"/>
                  <a:pt x="6239778" y="6317472"/>
                  <a:pt x="6069487" y="6339092"/>
                </a:cubicBezTo>
                <a:cubicBezTo>
                  <a:pt x="5899196" y="6360712"/>
                  <a:pt x="5613442" y="6285555"/>
                  <a:pt x="5343023" y="6339092"/>
                </a:cubicBezTo>
                <a:cubicBezTo>
                  <a:pt x="5072604" y="6392629"/>
                  <a:pt x="4965322" y="6292887"/>
                  <a:pt x="4827469" y="6339092"/>
                </a:cubicBezTo>
                <a:cubicBezTo>
                  <a:pt x="4689616" y="6385297"/>
                  <a:pt x="4405124" y="6278709"/>
                  <a:pt x="4171308" y="6339092"/>
                </a:cubicBezTo>
                <a:cubicBezTo>
                  <a:pt x="3937492" y="6399475"/>
                  <a:pt x="3662788" y="6292270"/>
                  <a:pt x="3515147" y="6339092"/>
                </a:cubicBezTo>
                <a:cubicBezTo>
                  <a:pt x="3367506" y="6385914"/>
                  <a:pt x="3143093" y="6284040"/>
                  <a:pt x="2929289" y="6339092"/>
                </a:cubicBezTo>
                <a:cubicBezTo>
                  <a:pt x="2715485" y="6394144"/>
                  <a:pt x="2693215" y="6335438"/>
                  <a:pt x="2554340" y="6339092"/>
                </a:cubicBezTo>
                <a:cubicBezTo>
                  <a:pt x="2415465" y="6342746"/>
                  <a:pt x="2099938" y="6287258"/>
                  <a:pt x="1898179" y="6339092"/>
                </a:cubicBezTo>
                <a:cubicBezTo>
                  <a:pt x="1696420" y="6390926"/>
                  <a:pt x="1657043" y="6294474"/>
                  <a:pt x="1452927" y="6339092"/>
                </a:cubicBezTo>
                <a:cubicBezTo>
                  <a:pt x="1248811" y="6383710"/>
                  <a:pt x="1207563" y="6324477"/>
                  <a:pt x="1077978" y="6339092"/>
                </a:cubicBezTo>
                <a:cubicBezTo>
                  <a:pt x="948393" y="6353707"/>
                  <a:pt x="270075" y="6228373"/>
                  <a:pt x="0" y="6339092"/>
                </a:cubicBezTo>
                <a:cubicBezTo>
                  <a:pt x="-7672" y="6135801"/>
                  <a:pt x="12106" y="5983802"/>
                  <a:pt x="0" y="5826202"/>
                </a:cubicBezTo>
                <a:cubicBezTo>
                  <a:pt x="-12106" y="5668602"/>
                  <a:pt x="47223" y="5495095"/>
                  <a:pt x="0" y="5376703"/>
                </a:cubicBezTo>
                <a:cubicBezTo>
                  <a:pt x="-47223" y="5258311"/>
                  <a:pt x="46761" y="4935249"/>
                  <a:pt x="0" y="4737031"/>
                </a:cubicBezTo>
                <a:cubicBezTo>
                  <a:pt x="-46761" y="4538813"/>
                  <a:pt x="15859" y="4351077"/>
                  <a:pt x="0" y="4160749"/>
                </a:cubicBezTo>
                <a:cubicBezTo>
                  <a:pt x="-15859" y="3970421"/>
                  <a:pt x="61581" y="3798575"/>
                  <a:pt x="0" y="3584468"/>
                </a:cubicBezTo>
                <a:cubicBezTo>
                  <a:pt x="-61581" y="3370361"/>
                  <a:pt x="13754" y="3200351"/>
                  <a:pt x="0" y="3071578"/>
                </a:cubicBezTo>
                <a:cubicBezTo>
                  <a:pt x="-13754" y="2942805"/>
                  <a:pt x="29985" y="2774048"/>
                  <a:pt x="0" y="2685470"/>
                </a:cubicBezTo>
                <a:cubicBezTo>
                  <a:pt x="-29985" y="2596892"/>
                  <a:pt x="22487" y="2461445"/>
                  <a:pt x="0" y="2299362"/>
                </a:cubicBezTo>
                <a:cubicBezTo>
                  <a:pt x="-22487" y="2137279"/>
                  <a:pt x="16192" y="2038163"/>
                  <a:pt x="0" y="1786471"/>
                </a:cubicBezTo>
                <a:cubicBezTo>
                  <a:pt x="-16192" y="1534779"/>
                  <a:pt x="46465" y="1385724"/>
                  <a:pt x="0" y="1273581"/>
                </a:cubicBezTo>
                <a:cubicBezTo>
                  <a:pt x="-46465" y="1161438"/>
                  <a:pt x="48314" y="947866"/>
                  <a:pt x="0" y="824082"/>
                </a:cubicBezTo>
                <a:cubicBezTo>
                  <a:pt x="-48314" y="700298"/>
                  <a:pt x="5919" y="343574"/>
                  <a:pt x="0" y="0"/>
                </a:cubicBezTo>
                <a:close/>
              </a:path>
            </a:pathLst>
          </a:cu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31"/>
          <p:cNvSpPr txBox="1"/>
          <p:nvPr/>
        </p:nvSpPr>
        <p:spPr>
          <a:xfrm>
            <a:off x="0" y="0"/>
            <a:ext cx="9929374" cy="58477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600">
                <a:solidFill>
                  <a:srgbClr val="00B0F0"/>
                </a:solidFill>
                <a:latin typeface="Calibri"/>
                <a:ea typeface="Calibri"/>
                <a:cs typeface="Calibri"/>
                <a:sym typeface="Calibri"/>
              </a:rPr>
              <a:t>Figure 3 – Different views about the proposed cruise ship and port facility in Grand Cayman</a:t>
            </a:r>
            <a:endParaRPr sz="1600">
              <a:solidFill>
                <a:srgbClr val="00B0F0"/>
              </a:solidFill>
              <a:latin typeface="Calibri"/>
              <a:ea typeface="Calibri"/>
              <a:cs typeface="Calibri"/>
              <a:sym typeface="Calibri"/>
            </a:endParaRPr>
          </a:p>
          <a:p>
            <a:pPr indent="0" lvl="0" marL="0" marR="0" rtl="0" algn="just">
              <a:spcBef>
                <a:spcPts val="0"/>
              </a:spcBef>
              <a:spcAft>
                <a:spcPts val="0"/>
              </a:spcAft>
              <a:buNone/>
            </a:pPr>
            <a:r>
              <a:t/>
            </a:r>
            <a:endParaRPr sz="1600">
              <a:solidFill>
                <a:srgbClr val="00B0F0"/>
              </a:solidFill>
              <a:latin typeface="Calibri"/>
              <a:ea typeface="Calibri"/>
              <a:cs typeface="Calibri"/>
              <a:sym typeface="Calibri"/>
            </a:endParaRPr>
          </a:p>
        </p:txBody>
      </p:sp>
      <p:sp>
        <p:nvSpPr>
          <p:cNvPr id="525" name="Google Shape;525;p31"/>
          <p:cNvSpPr/>
          <p:nvPr/>
        </p:nvSpPr>
        <p:spPr>
          <a:xfrm>
            <a:off x="83127" y="392687"/>
            <a:ext cx="4881560" cy="6371899"/>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Insert the whole of page 7 here</a:t>
            </a:r>
            <a:endParaRPr sz="18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03" name="Google Shape;103;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
        <p:nvSpPr>
          <p:cNvPr id="104" name="Google Shape;104;p14"/>
          <p:cNvSpPr/>
          <p:nvPr/>
        </p:nvSpPr>
        <p:spPr>
          <a:xfrm>
            <a:off x="0" y="0"/>
            <a:ext cx="12192000" cy="6858000"/>
          </a:xfrm>
          <a:prstGeom prst="rect">
            <a:avLst/>
          </a:prstGeom>
          <a:solidFill>
            <a:schemeClr val="lt1"/>
          </a:solidFill>
          <a:ln cap="flat" cmpd="sng" w="28575">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14"/>
          <p:cNvSpPr txBox="1"/>
          <p:nvPr/>
        </p:nvSpPr>
        <p:spPr>
          <a:xfrm>
            <a:off x="4971010" y="2990759"/>
            <a:ext cx="285957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Tourism &amp; Development </a:t>
            </a:r>
            <a:endParaRPr sz="1800">
              <a:solidFill>
                <a:schemeClr val="dk1"/>
              </a:solidFill>
              <a:latin typeface="Calibri"/>
              <a:ea typeface="Calibri"/>
              <a:cs typeface="Calibri"/>
              <a:sym typeface="Calibri"/>
            </a:endParaRPr>
          </a:p>
        </p:txBody>
      </p:sp>
      <p:sp>
        <p:nvSpPr>
          <p:cNvPr id="106" name="Google Shape;106;p14"/>
          <p:cNvSpPr/>
          <p:nvPr/>
        </p:nvSpPr>
        <p:spPr>
          <a:xfrm>
            <a:off x="72044" y="66045"/>
            <a:ext cx="12070080" cy="523220"/>
          </a:xfrm>
          <a:custGeom>
            <a:rect b="b" l="l" r="r" t="t"/>
            <a:pathLst>
              <a:path extrusionOk="0" fill="none" h="523220" w="12070080">
                <a:moveTo>
                  <a:pt x="0" y="0"/>
                </a:moveTo>
                <a:cubicBezTo>
                  <a:pt x="231204" y="-40331"/>
                  <a:pt x="415011" y="6108"/>
                  <a:pt x="574766" y="0"/>
                </a:cubicBezTo>
                <a:cubicBezTo>
                  <a:pt x="734521" y="-6108"/>
                  <a:pt x="1079309" y="17724"/>
                  <a:pt x="1390933" y="0"/>
                </a:cubicBezTo>
                <a:cubicBezTo>
                  <a:pt x="1702557" y="-17724"/>
                  <a:pt x="1668209" y="35686"/>
                  <a:pt x="1844998" y="0"/>
                </a:cubicBezTo>
                <a:cubicBezTo>
                  <a:pt x="2021788" y="-35686"/>
                  <a:pt x="2107609" y="13799"/>
                  <a:pt x="2299063" y="0"/>
                </a:cubicBezTo>
                <a:cubicBezTo>
                  <a:pt x="2490518" y="-13799"/>
                  <a:pt x="2519402" y="28810"/>
                  <a:pt x="2632427" y="0"/>
                </a:cubicBezTo>
                <a:cubicBezTo>
                  <a:pt x="2745452" y="-28810"/>
                  <a:pt x="3074095" y="52663"/>
                  <a:pt x="3207193" y="0"/>
                </a:cubicBezTo>
                <a:cubicBezTo>
                  <a:pt x="3340291" y="-52663"/>
                  <a:pt x="3672754" y="93317"/>
                  <a:pt x="4023360" y="0"/>
                </a:cubicBezTo>
                <a:cubicBezTo>
                  <a:pt x="4373966" y="-93317"/>
                  <a:pt x="4346854" y="38862"/>
                  <a:pt x="4598126" y="0"/>
                </a:cubicBezTo>
                <a:cubicBezTo>
                  <a:pt x="4849398" y="-38862"/>
                  <a:pt x="4872848" y="11036"/>
                  <a:pt x="5052191" y="0"/>
                </a:cubicBezTo>
                <a:cubicBezTo>
                  <a:pt x="5231535" y="-11036"/>
                  <a:pt x="5181921" y="16271"/>
                  <a:pt x="5264854" y="0"/>
                </a:cubicBezTo>
                <a:cubicBezTo>
                  <a:pt x="5347787" y="-16271"/>
                  <a:pt x="5525818" y="21135"/>
                  <a:pt x="5598218" y="0"/>
                </a:cubicBezTo>
                <a:cubicBezTo>
                  <a:pt x="5670618" y="-21135"/>
                  <a:pt x="5784288" y="16916"/>
                  <a:pt x="5931582" y="0"/>
                </a:cubicBezTo>
                <a:cubicBezTo>
                  <a:pt x="6078876" y="-16916"/>
                  <a:pt x="6474563" y="45539"/>
                  <a:pt x="6627049" y="0"/>
                </a:cubicBezTo>
                <a:cubicBezTo>
                  <a:pt x="6779535" y="-45539"/>
                  <a:pt x="6904227" y="34380"/>
                  <a:pt x="7081114" y="0"/>
                </a:cubicBezTo>
                <a:cubicBezTo>
                  <a:pt x="7258002" y="-34380"/>
                  <a:pt x="7195006" y="2916"/>
                  <a:pt x="7293777" y="0"/>
                </a:cubicBezTo>
                <a:cubicBezTo>
                  <a:pt x="7392548" y="-2916"/>
                  <a:pt x="7608787" y="14715"/>
                  <a:pt x="7747842" y="0"/>
                </a:cubicBezTo>
                <a:cubicBezTo>
                  <a:pt x="7886897" y="-14715"/>
                  <a:pt x="7992489" y="13116"/>
                  <a:pt x="8201907" y="0"/>
                </a:cubicBezTo>
                <a:cubicBezTo>
                  <a:pt x="8411325" y="-13116"/>
                  <a:pt x="8434131" y="23455"/>
                  <a:pt x="8655972" y="0"/>
                </a:cubicBezTo>
                <a:cubicBezTo>
                  <a:pt x="8877814" y="-23455"/>
                  <a:pt x="8810111" y="2693"/>
                  <a:pt x="8868635" y="0"/>
                </a:cubicBezTo>
                <a:cubicBezTo>
                  <a:pt x="8927159" y="-2693"/>
                  <a:pt x="9119338" y="16025"/>
                  <a:pt x="9201999" y="0"/>
                </a:cubicBezTo>
                <a:cubicBezTo>
                  <a:pt x="9284660" y="-16025"/>
                  <a:pt x="9781210" y="62052"/>
                  <a:pt x="10018166" y="0"/>
                </a:cubicBezTo>
                <a:cubicBezTo>
                  <a:pt x="10255122" y="-62052"/>
                  <a:pt x="10561282" y="44913"/>
                  <a:pt x="10834334" y="0"/>
                </a:cubicBezTo>
                <a:cubicBezTo>
                  <a:pt x="11107386" y="-44913"/>
                  <a:pt x="10981239" y="16847"/>
                  <a:pt x="11046997" y="0"/>
                </a:cubicBezTo>
                <a:cubicBezTo>
                  <a:pt x="11112755" y="-16847"/>
                  <a:pt x="11809727" y="120277"/>
                  <a:pt x="12070080" y="0"/>
                </a:cubicBezTo>
                <a:cubicBezTo>
                  <a:pt x="12110064" y="209235"/>
                  <a:pt x="12023568" y="328653"/>
                  <a:pt x="12070080" y="523220"/>
                </a:cubicBezTo>
                <a:cubicBezTo>
                  <a:pt x="11947234" y="574423"/>
                  <a:pt x="11833689" y="490100"/>
                  <a:pt x="11616015" y="523220"/>
                </a:cubicBezTo>
                <a:cubicBezTo>
                  <a:pt x="11398341" y="556340"/>
                  <a:pt x="11412228" y="506219"/>
                  <a:pt x="11282651" y="523220"/>
                </a:cubicBezTo>
                <a:cubicBezTo>
                  <a:pt x="11153074" y="540221"/>
                  <a:pt x="10843636" y="497559"/>
                  <a:pt x="10587184" y="523220"/>
                </a:cubicBezTo>
                <a:cubicBezTo>
                  <a:pt x="10330732" y="548881"/>
                  <a:pt x="10281863" y="468942"/>
                  <a:pt x="10133120" y="523220"/>
                </a:cubicBezTo>
                <a:cubicBezTo>
                  <a:pt x="9984377" y="577498"/>
                  <a:pt x="9913196" y="510140"/>
                  <a:pt x="9799755" y="523220"/>
                </a:cubicBezTo>
                <a:cubicBezTo>
                  <a:pt x="9686314" y="536300"/>
                  <a:pt x="9264953" y="483191"/>
                  <a:pt x="8983588" y="523220"/>
                </a:cubicBezTo>
                <a:cubicBezTo>
                  <a:pt x="8702223" y="563249"/>
                  <a:pt x="8574470" y="506997"/>
                  <a:pt x="8288122" y="523220"/>
                </a:cubicBezTo>
                <a:cubicBezTo>
                  <a:pt x="8001774" y="539443"/>
                  <a:pt x="8035951" y="505564"/>
                  <a:pt x="7954757" y="523220"/>
                </a:cubicBezTo>
                <a:cubicBezTo>
                  <a:pt x="7873563" y="540876"/>
                  <a:pt x="7454233" y="494754"/>
                  <a:pt x="7259291" y="523220"/>
                </a:cubicBezTo>
                <a:cubicBezTo>
                  <a:pt x="7064349" y="551686"/>
                  <a:pt x="6705259" y="516201"/>
                  <a:pt x="6563824" y="523220"/>
                </a:cubicBezTo>
                <a:cubicBezTo>
                  <a:pt x="6422389" y="530239"/>
                  <a:pt x="6103384" y="466474"/>
                  <a:pt x="5868358" y="523220"/>
                </a:cubicBezTo>
                <a:cubicBezTo>
                  <a:pt x="5633332" y="579966"/>
                  <a:pt x="5518021" y="445602"/>
                  <a:pt x="5172891" y="523220"/>
                </a:cubicBezTo>
                <a:cubicBezTo>
                  <a:pt x="4827761" y="600838"/>
                  <a:pt x="4794716" y="452456"/>
                  <a:pt x="4477425" y="523220"/>
                </a:cubicBezTo>
                <a:cubicBezTo>
                  <a:pt x="4160134" y="593984"/>
                  <a:pt x="4333495" y="517315"/>
                  <a:pt x="4264762" y="523220"/>
                </a:cubicBezTo>
                <a:cubicBezTo>
                  <a:pt x="4196029" y="529125"/>
                  <a:pt x="3730506" y="454454"/>
                  <a:pt x="3569295" y="523220"/>
                </a:cubicBezTo>
                <a:cubicBezTo>
                  <a:pt x="3408084" y="591986"/>
                  <a:pt x="2948620" y="496282"/>
                  <a:pt x="2753128" y="523220"/>
                </a:cubicBezTo>
                <a:cubicBezTo>
                  <a:pt x="2557636" y="550158"/>
                  <a:pt x="2487185" y="514639"/>
                  <a:pt x="2419764" y="523220"/>
                </a:cubicBezTo>
                <a:cubicBezTo>
                  <a:pt x="2352343" y="531801"/>
                  <a:pt x="2139881" y="492344"/>
                  <a:pt x="1965699" y="523220"/>
                </a:cubicBezTo>
                <a:cubicBezTo>
                  <a:pt x="1791517" y="554096"/>
                  <a:pt x="1658723" y="504626"/>
                  <a:pt x="1511634" y="523220"/>
                </a:cubicBezTo>
                <a:cubicBezTo>
                  <a:pt x="1364546" y="541814"/>
                  <a:pt x="1062543" y="518779"/>
                  <a:pt x="936868" y="523220"/>
                </a:cubicBezTo>
                <a:cubicBezTo>
                  <a:pt x="811193" y="527661"/>
                  <a:pt x="348599" y="440473"/>
                  <a:pt x="0" y="523220"/>
                </a:cubicBezTo>
                <a:cubicBezTo>
                  <a:pt x="-467" y="327371"/>
                  <a:pt x="25149" y="243188"/>
                  <a:pt x="0" y="0"/>
                </a:cubicBezTo>
                <a:close/>
              </a:path>
              <a:path extrusionOk="0" h="523220" w="12070080">
                <a:moveTo>
                  <a:pt x="0" y="0"/>
                </a:moveTo>
                <a:cubicBezTo>
                  <a:pt x="225578" y="-62350"/>
                  <a:pt x="332320" y="7588"/>
                  <a:pt x="574766" y="0"/>
                </a:cubicBezTo>
                <a:cubicBezTo>
                  <a:pt x="817212" y="-7588"/>
                  <a:pt x="985478" y="41859"/>
                  <a:pt x="1270232" y="0"/>
                </a:cubicBezTo>
                <a:cubicBezTo>
                  <a:pt x="1554986" y="-41859"/>
                  <a:pt x="1424040" y="12255"/>
                  <a:pt x="1482896" y="0"/>
                </a:cubicBezTo>
                <a:cubicBezTo>
                  <a:pt x="1541752" y="-12255"/>
                  <a:pt x="1923840" y="49162"/>
                  <a:pt x="2178362" y="0"/>
                </a:cubicBezTo>
                <a:cubicBezTo>
                  <a:pt x="2432884" y="-49162"/>
                  <a:pt x="2703945" y="2129"/>
                  <a:pt x="2994529" y="0"/>
                </a:cubicBezTo>
                <a:cubicBezTo>
                  <a:pt x="3285113" y="-2129"/>
                  <a:pt x="3300047" y="374"/>
                  <a:pt x="3448594" y="0"/>
                </a:cubicBezTo>
                <a:cubicBezTo>
                  <a:pt x="3597142" y="-374"/>
                  <a:pt x="3591878" y="9209"/>
                  <a:pt x="3661258" y="0"/>
                </a:cubicBezTo>
                <a:cubicBezTo>
                  <a:pt x="3730638" y="-9209"/>
                  <a:pt x="3794333" y="9030"/>
                  <a:pt x="3873921" y="0"/>
                </a:cubicBezTo>
                <a:cubicBezTo>
                  <a:pt x="3953509" y="-9030"/>
                  <a:pt x="4170673" y="29358"/>
                  <a:pt x="4448687" y="0"/>
                </a:cubicBezTo>
                <a:cubicBezTo>
                  <a:pt x="4726701" y="-29358"/>
                  <a:pt x="4877718" y="49424"/>
                  <a:pt x="5023452" y="0"/>
                </a:cubicBezTo>
                <a:cubicBezTo>
                  <a:pt x="5169186" y="-49424"/>
                  <a:pt x="5192312" y="1593"/>
                  <a:pt x="5236116" y="0"/>
                </a:cubicBezTo>
                <a:cubicBezTo>
                  <a:pt x="5279920" y="-1593"/>
                  <a:pt x="5534487" y="38144"/>
                  <a:pt x="5690181" y="0"/>
                </a:cubicBezTo>
                <a:cubicBezTo>
                  <a:pt x="5845875" y="-38144"/>
                  <a:pt x="6280419" y="24108"/>
                  <a:pt x="6506348" y="0"/>
                </a:cubicBezTo>
                <a:cubicBezTo>
                  <a:pt x="6732277" y="-24108"/>
                  <a:pt x="7145749" y="79031"/>
                  <a:pt x="7322515" y="0"/>
                </a:cubicBezTo>
                <a:cubicBezTo>
                  <a:pt x="7499281" y="-79031"/>
                  <a:pt x="7595848" y="10124"/>
                  <a:pt x="7776580" y="0"/>
                </a:cubicBezTo>
                <a:cubicBezTo>
                  <a:pt x="7957312" y="-10124"/>
                  <a:pt x="8243942" y="79497"/>
                  <a:pt x="8592747" y="0"/>
                </a:cubicBezTo>
                <a:cubicBezTo>
                  <a:pt x="8941552" y="-79497"/>
                  <a:pt x="8827764" y="20989"/>
                  <a:pt x="9046812" y="0"/>
                </a:cubicBezTo>
                <a:cubicBezTo>
                  <a:pt x="9265861" y="-20989"/>
                  <a:pt x="9251537" y="19122"/>
                  <a:pt x="9380176" y="0"/>
                </a:cubicBezTo>
                <a:cubicBezTo>
                  <a:pt x="9508815" y="-19122"/>
                  <a:pt x="9691155" y="5831"/>
                  <a:pt x="9954942" y="0"/>
                </a:cubicBezTo>
                <a:cubicBezTo>
                  <a:pt x="10218729" y="-5831"/>
                  <a:pt x="10260041" y="44474"/>
                  <a:pt x="10529708" y="0"/>
                </a:cubicBezTo>
                <a:cubicBezTo>
                  <a:pt x="10799375" y="-44474"/>
                  <a:pt x="10677656" y="3776"/>
                  <a:pt x="10742371" y="0"/>
                </a:cubicBezTo>
                <a:cubicBezTo>
                  <a:pt x="10807086" y="-3776"/>
                  <a:pt x="10858712" y="14206"/>
                  <a:pt x="10955035" y="0"/>
                </a:cubicBezTo>
                <a:cubicBezTo>
                  <a:pt x="11051358" y="-14206"/>
                  <a:pt x="11099008" y="19847"/>
                  <a:pt x="11167698" y="0"/>
                </a:cubicBezTo>
                <a:cubicBezTo>
                  <a:pt x="11236388" y="-19847"/>
                  <a:pt x="11756558" y="80775"/>
                  <a:pt x="12070080" y="0"/>
                </a:cubicBezTo>
                <a:cubicBezTo>
                  <a:pt x="12128718" y="138477"/>
                  <a:pt x="12010812" y="357315"/>
                  <a:pt x="12070080" y="523220"/>
                </a:cubicBezTo>
                <a:cubicBezTo>
                  <a:pt x="11837869" y="569500"/>
                  <a:pt x="11585794" y="520027"/>
                  <a:pt x="11253913" y="523220"/>
                </a:cubicBezTo>
                <a:cubicBezTo>
                  <a:pt x="10922032" y="526413"/>
                  <a:pt x="10938650" y="514688"/>
                  <a:pt x="10799848" y="523220"/>
                </a:cubicBezTo>
                <a:cubicBezTo>
                  <a:pt x="10661047" y="531752"/>
                  <a:pt x="10470500" y="511092"/>
                  <a:pt x="10225082" y="523220"/>
                </a:cubicBezTo>
                <a:cubicBezTo>
                  <a:pt x="9979664" y="535348"/>
                  <a:pt x="9922676" y="518830"/>
                  <a:pt x="9771017" y="523220"/>
                </a:cubicBezTo>
                <a:cubicBezTo>
                  <a:pt x="9619358" y="527610"/>
                  <a:pt x="9472252" y="487223"/>
                  <a:pt x="9316952" y="523220"/>
                </a:cubicBezTo>
                <a:cubicBezTo>
                  <a:pt x="9161653" y="559217"/>
                  <a:pt x="8960634" y="506096"/>
                  <a:pt x="8862887" y="523220"/>
                </a:cubicBezTo>
                <a:cubicBezTo>
                  <a:pt x="8765140" y="540344"/>
                  <a:pt x="8555414" y="494239"/>
                  <a:pt x="8408822" y="523220"/>
                </a:cubicBezTo>
                <a:cubicBezTo>
                  <a:pt x="8262230" y="552201"/>
                  <a:pt x="7872511" y="449156"/>
                  <a:pt x="7713356" y="523220"/>
                </a:cubicBezTo>
                <a:cubicBezTo>
                  <a:pt x="7554201" y="597284"/>
                  <a:pt x="7544379" y="499796"/>
                  <a:pt x="7500693" y="523220"/>
                </a:cubicBezTo>
                <a:cubicBezTo>
                  <a:pt x="7457007" y="546644"/>
                  <a:pt x="7191303" y="492914"/>
                  <a:pt x="6925927" y="523220"/>
                </a:cubicBezTo>
                <a:cubicBezTo>
                  <a:pt x="6660551" y="553526"/>
                  <a:pt x="6778795" y="506269"/>
                  <a:pt x="6713264" y="523220"/>
                </a:cubicBezTo>
                <a:cubicBezTo>
                  <a:pt x="6647733" y="540171"/>
                  <a:pt x="6396419" y="500771"/>
                  <a:pt x="6138498" y="523220"/>
                </a:cubicBezTo>
                <a:cubicBezTo>
                  <a:pt x="5880577" y="545669"/>
                  <a:pt x="5971067" y="506683"/>
                  <a:pt x="5805134" y="523220"/>
                </a:cubicBezTo>
                <a:cubicBezTo>
                  <a:pt x="5639201" y="539757"/>
                  <a:pt x="5458090" y="486063"/>
                  <a:pt x="5230368" y="523220"/>
                </a:cubicBezTo>
                <a:cubicBezTo>
                  <a:pt x="5002646" y="560377"/>
                  <a:pt x="4873419" y="465501"/>
                  <a:pt x="4534901" y="523220"/>
                </a:cubicBezTo>
                <a:cubicBezTo>
                  <a:pt x="4196383" y="580939"/>
                  <a:pt x="3882488" y="498275"/>
                  <a:pt x="3718734" y="523220"/>
                </a:cubicBezTo>
                <a:cubicBezTo>
                  <a:pt x="3554980" y="548165"/>
                  <a:pt x="3496087" y="494851"/>
                  <a:pt x="3385370" y="523220"/>
                </a:cubicBezTo>
                <a:cubicBezTo>
                  <a:pt x="3274653" y="551589"/>
                  <a:pt x="2893355" y="477676"/>
                  <a:pt x="2689904" y="523220"/>
                </a:cubicBezTo>
                <a:cubicBezTo>
                  <a:pt x="2486453" y="568764"/>
                  <a:pt x="2398086" y="511293"/>
                  <a:pt x="2235839" y="523220"/>
                </a:cubicBezTo>
                <a:cubicBezTo>
                  <a:pt x="2073592" y="535147"/>
                  <a:pt x="1957497" y="510367"/>
                  <a:pt x="1781774" y="523220"/>
                </a:cubicBezTo>
                <a:cubicBezTo>
                  <a:pt x="1606051" y="536073"/>
                  <a:pt x="1621096" y="521706"/>
                  <a:pt x="1569110" y="523220"/>
                </a:cubicBezTo>
                <a:cubicBezTo>
                  <a:pt x="1517124" y="524734"/>
                  <a:pt x="1205212" y="504122"/>
                  <a:pt x="873644" y="523220"/>
                </a:cubicBezTo>
                <a:cubicBezTo>
                  <a:pt x="542076" y="542318"/>
                  <a:pt x="715852" y="521212"/>
                  <a:pt x="660981" y="523220"/>
                </a:cubicBezTo>
                <a:cubicBezTo>
                  <a:pt x="606110" y="525228"/>
                  <a:pt x="201918" y="458019"/>
                  <a:pt x="0" y="523220"/>
                </a:cubicBezTo>
                <a:cubicBezTo>
                  <a:pt x="-23444" y="331220"/>
                  <a:pt x="53718" y="107528"/>
                  <a:pt x="0" y="0"/>
                </a:cubicBezTo>
                <a:close/>
              </a:path>
            </a:pathLst>
          </a:custGeom>
          <a:solidFill>
            <a:srgbClr val="00B0F0"/>
          </a:solidFill>
          <a:ln cap="flat" cmpd="sng" w="9525">
            <a:solidFill>
              <a:srgbClr val="92D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400">
                <a:solidFill>
                  <a:schemeClr val="dk1"/>
                </a:solidFill>
                <a:latin typeface="Calibri"/>
                <a:ea typeface="Calibri"/>
                <a:cs typeface="Calibri"/>
                <a:sym typeface="Calibri"/>
              </a:rPr>
              <a:t>Paper 3 is a synoptic paper which means we are required to make links between the key topic and other areas of the specification. </a:t>
            </a:r>
            <a:endParaRPr/>
          </a:p>
          <a:p>
            <a:pPr indent="0" lvl="0" marL="0" marR="0" rtl="0" algn="just">
              <a:spcBef>
                <a:spcPts val="0"/>
              </a:spcBef>
              <a:spcAft>
                <a:spcPts val="0"/>
              </a:spcAft>
              <a:buNone/>
            </a:pPr>
            <a:r>
              <a:rPr lang="en-US" sz="1400">
                <a:solidFill>
                  <a:schemeClr val="lt1"/>
                </a:solidFill>
                <a:latin typeface="Calibri"/>
                <a:ea typeface="Calibri"/>
                <a:cs typeface="Calibri"/>
                <a:sym typeface="Calibri"/>
              </a:rPr>
              <a:t>Task: </a:t>
            </a:r>
            <a:r>
              <a:rPr lang="en-US" sz="1400">
                <a:solidFill>
                  <a:schemeClr val="dk1"/>
                </a:solidFill>
                <a:latin typeface="Calibri"/>
                <a:ea typeface="Calibri"/>
                <a:cs typeface="Calibri"/>
                <a:sym typeface="Calibri"/>
              </a:rPr>
              <a:t>Now you have read the resource booklet, create a mind map which displays the links to other parts of the specification. </a:t>
            </a:r>
            <a:endParaRPr sz="1400">
              <a:solidFill>
                <a:schemeClr val="dk1"/>
              </a:solidFill>
              <a:latin typeface="Calibri"/>
              <a:ea typeface="Calibri"/>
              <a:cs typeface="Calibri"/>
              <a:sym typeface="Calibri"/>
            </a:endParaRPr>
          </a:p>
        </p:txBody>
      </p:sp>
      <p:pic>
        <p:nvPicPr>
          <p:cNvPr id="107" name="Google Shape;107;p14"/>
          <p:cNvPicPr preferRelativeResize="0"/>
          <p:nvPr/>
        </p:nvPicPr>
        <p:blipFill rotWithShape="1">
          <a:blip r:embed="rId3">
            <a:alphaModFix/>
          </a:blip>
          <a:srcRect b="0" l="0" r="0" t="0"/>
          <a:stretch/>
        </p:blipFill>
        <p:spPr>
          <a:xfrm>
            <a:off x="5332835" y="3175425"/>
            <a:ext cx="1312608" cy="1399213"/>
          </a:xfrm>
          <a:prstGeom prst="rect">
            <a:avLst/>
          </a:prstGeom>
          <a:noFill/>
          <a:ln>
            <a:noFill/>
          </a:ln>
        </p:spPr>
      </p:pic>
      <p:pic>
        <p:nvPicPr>
          <p:cNvPr id="108" name="Google Shape;108;p14"/>
          <p:cNvPicPr preferRelativeResize="0"/>
          <p:nvPr/>
        </p:nvPicPr>
        <p:blipFill rotWithShape="1">
          <a:blip r:embed="rId4">
            <a:alphaModFix/>
          </a:blip>
          <a:srcRect b="0" l="0" r="0" t="0"/>
          <a:stretch/>
        </p:blipFill>
        <p:spPr>
          <a:xfrm>
            <a:off x="3725969" y="2374228"/>
            <a:ext cx="843442" cy="801197"/>
          </a:xfrm>
          <a:prstGeom prst="rect">
            <a:avLst/>
          </a:prstGeom>
          <a:noFill/>
          <a:ln>
            <a:noFill/>
          </a:ln>
        </p:spPr>
      </p:pic>
      <p:pic>
        <p:nvPicPr>
          <p:cNvPr id="109" name="Google Shape;109;p14"/>
          <p:cNvPicPr preferRelativeResize="0"/>
          <p:nvPr/>
        </p:nvPicPr>
        <p:blipFill rotWithShape="1">
          <a:blip r:embed="rId5">
            <a:alphaModFix/>
          </a:blip>
          <a:srcRect b="0" l="0" r="0" t="0"/>
          <a:stretch/>
        </p:blipFill>
        <p:spPr>
          <a:xfrm>
            <a:off x="3733995" y="4036831"/>
            <a:ext cx="935624" cy="939122"/>
          </a:xfrm>
          <a:prstGeom prst="rect">
            <a:avLst/>
          </a:prstGeom>
          <a:noFill/>
          <a:ln>
            <a:noFill/>
          </a:ln>
        </p:spPr>
      </p:pic>
      <p:pic>
        <p:nvPicPr>
          <p:cNvPr id="110" name="Google Shape;110;p14"/>
          <p:cNvPicPr preferRelativeResize="0"/>
          <p:nvPr/>
        </p:nvPicPr>
        <p:blipFill rotWithShape="1">
          <a:blip r:embed="rId6">
            <a:alphaModFix/>
          </a:blip>
          <a:srcRect b="0" l="0" r="0" t="0"/>
          <a:stretch/>
        </p:blipFill>
        <p:spPr>
          <a:xfrm>
            <a:off x="6291797" y="1780803"/>
            <a:ext cx="1079298" cy="1031457"/>
          </a:xfrm>
          <a:prstGeom prst="rect">
            <a:avLst/>
          </a:prstGeom>
          <a:noFill/>
          <a:ln>
            <a:noFill/>
          </a:ln>
        </p:spPr>
      </p:pic>
      <p:pic>
        <p:nvPicPr>
          <p:cNvPr id="111" name="Google Shape;111;p14"/>
          <p:cNvPicPr preferRelativeResize="0"/>
          <p:nvPr/>
        </p:nvPicPr>
        <p:blipFill rotWithShape="1">
          <a:blip r:embed="rId7">
            <a:alphaModFix/>
          </a:blip>
          <a:srcRect b="0" l="0" r="0" t="0"/>
          <a:stretch/>
        </p:blipFill>
        <p:spPr>
          <a:xfrm>
            <a:off x="7036016" y="3911227"/>
            <a:ext cx="746226" cy="857300"/>
          </a:xfrm>
          <a:prstGeom prst="rect">
            <a:avLst/>
          </a:prstGeom>
          <a:noFill/>
          <a:ln>
            <a:noFill/>
          </a:ln>
        </p:spPr>
      </p:pic>
      <p:pic>
        <p:nvPicPr>
          <p:cNvPr id="112" name="Google Shape;112;p14"/>
          <p:cNvPicPr preferRelativeResize="0"/>
          <p:nvPr/>
        </p:nvPicPr>
        <p:blipFill rotWithShape="1">
          <a:blip r:embed="rId8">
            <a:alphaModFix/>
          </a:blip>
          <a:srcRect b="0" l="0" r="0" t="0"/>
          <a:stretch/>
        </p:blipFill>
        <p:spPr>
          <a:xfrm rot="9182379">
            <a:off x="4466342" y="2855304"/>
            <a:ext cx="515667" cy="511439"/>
          </a:xfrm>
          <a:prstGeom prst="rect">
            <a:avLst/>
          </a:prstGeom>
          <a:noFill/>
          <a:ln>
            <a:noFill/>
          </a:ln>
        </p:spPr>
      </p:pic>
      <p:pic>
        <p:nvPicPr>
          <p:cNvPr id="113" name="Google Shape;113;p14"/>
          <p:cNvPicPr preferRelativeResize="0"/>
          <p:nvPr/>
        </p:nvPicPr>
        <p:blipFill rotWithShape="1">
          <a:blip r:embed="rId8">
            <a:alphaModFix/>
          </a:blip>
          <a:srcRect b="0" l="0" r="0" t="0"/>
          <a:stretch/>
        </p:blipFill>
        <p:spPr>
          <a:xfrm rot="7800623">
            <a:off x="4820488" y="3898694"/>
            <a:ext cx="619829" cy="614747"/>
          </a:xfrm>
          <a:prstGeom prst="rect">
            <a:avLst/>
          </a:prstGeom>
          <a:noFill/>
          <a:ln>
            <a:noFill/>
          </a:ln>
        </p:spPr>
      </p:pic>
      <p:pic>
        <p:nvPicPr>
          <p:cNvPr id="114" name="Google Shape;114;p14"/>
          <p:cNvPicPr preferRelativeResize="0"/>
          <p:nvPr/>
        </p:nvPicPr>
        <p:blipFill rotWithShape="1">
          <a:blip r:embed="rId8">
            <a:alphaModFix/>
          </a:blip>
          <a:srcRect b="0" l="0" r="0" t="0"/>
          <a:stretch/>
        </p:blipFill>
        <p:spPr>
          <a:xfrm rot="-1550354">
            <a:off x="6486475" y="3894597"/>
            <a:ext cx="515667" cy="511439"/>
          </a:xfrm>
          <a:prstGeom prst="rect">
            <a:avLst/>
          </a:prstGeom>
          <a:noFill/>
          <a:ln>
            <a:noFill/>
          </a:ln>
        </p:spPr>
      </p:pic>
      <p:pic>
        <p:nvPicPr>
          <p:cNvPr id="115" name="Google Shape;115;p14"/>
          <p:cNvPicPr preferRelativeResize="0"/>
          <p:nvPr/>
        </p:nvPicPr>
        <p:blipFill rotWithShape="1">
          <a:blip r:embed="rId8">
            <a:alphaModFix/>
          </a:blip>
          <a:srcRect b="0" l="0" r="0" t="0"/>
          <a:stretch/>
        </p:blipFill>
        <p:spPr>
          <a:xfrm rot="-7212745">
            <a:off x="6303040" y="2556146"/>
            <a:ext cx="515667" cy="511439"/>
          </a:xfrm>
          <a:prstGeom prst="rect">
            <a:avLst/>
          </a:prstGeom>
          <a:noFill/>
          <a:ln>
            <a:noFill/>
          </a:ln>
        </p:spPr>
      </p:pic>
      <p:sp>
        <p:nvSpPr>
          <p:cNvPr id="116" name="Google Shape;116;p14"/>
          <p:cNvSpPr txBox="1"/>
          <p:nvPr/>
        </p:nvSpPr>
        <p:spPr>
          <a:xfrm>
            <a:off x="7036016" y="2415556"/>
            <a:ext cx="2859578"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00B0F0"/>
                </a:solidFill>
                <a:latin typeface="Calibri"/>
                <a:ea typeface="Calibri"/>
                <a:cs typeface="Calibri"/>
                <a:sym typeface="Calibri"/>
              </a:rPr>
              <a:t>Living World (Ecosystems) </a:t>
            </a:r>
            <a:endParaRPr sz="1100">
              <a:solidFill>
                <a:srgbClr val="00B0F0"/>
              </a:solidFill>
              <a:latin typeface="Calibri"/>
              <a:ea typeface="Calibri"/>
              <a:cs typeface="Calibri"/>
              <a:sym typeface="Calibri"/>
            </a:endParaRPr>
          </a:p>
        </p:txBody>
      </p:sp>
      <p:sp>
        <p:nvSpPr>
          <p:cNvPr id="117" name="Google Shape;117;p14"/>
          <p:cNvSpPr txBox="1"/>
          <p:nvPr/>
        </p:nvSpPr>
        <p:spPr>
          <a:xfrm>
            <a:off x="7673630" y="4362041"/>
            <a:ext cx="2859578"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00B0F0"/>
                </a:solidFill>
                <a:latin typeface="Calibri"/>
                <a:ea typeface="Calibri"/>
                <a:cs typeface="Calibri"/>
                <a:sym typeface="Calibri"/>
              </a:rPr>
              <a:t>Resources </a:t>
            </a:r>
            <a:endParaRPr sz="1100">
              <a:solidFill>
                <a:srgbClr val="00B0F0"/>
              </a:solidFill>
              <a:latin typeface="Calibri"/>
              <a:ea typeface="Calibri"/>
              <a:cs typeface="Calibri"/>
              <a:sym typeface="Calibri"/>
            </a:endParaRPr>
          </a:p>
        </p:txBody>
      </p:sp>
      <p:sp>
        <p:nvSpPr>
          <p:cNvPr id="118" name="Google Shape;118;p14"/>
          <p:cNvSpPr txBox="1"/>
          <p:nvPr/>
        </p:nvSpPr>
        <p:spPr>
          <a:xfrm>
            <a:off x="2948649" y="3820666"/>
            <a:ext cx="2859578"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00B0F0"/>
                </a:solidFill>
                <a:latin typeface="Calibri"/>
                <a:ea typeface="Calibri"/>
                <a:cs typeface="Calibri"/>
                <a:sym typeface="Calibri"/>
              </a:rPr>
              <a:t>Changing Economic World </a:t>
            </a:r>
            <a:endParaRPr sz="1100">
              <a:solidFill>
                <a:srgbClr val="00B0F0"/>
              </a:solidFill>
              <a:latin typeface="Calibri"/>
              <a:ea typeface="Calibri"/>
              <a:cs typeface="Calibri"/>
              <a:sym typeface="Calibri"/>
            </a:endParaRPr>
          </a:p>
        </p:txBody>
      </p:sp>
      <p:sp>
        <p:nvSpPr>
          <p:cNvPr id="119" name="Google Shape;119;p14"/>
          <p:cNvSpPr txBox="1"/>
          <p:nvPr/>
        </p:nvSpPr>
        <p:spPr>
          <a:xfrm>
            <a:off x="3368732" y="2171915"/>
            <a:ext cx="2859578"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00B0F0"/>
                </a:solidFill>
                <a:latin typeface="Calibri"/>
                <a:ea typeface="Calibri"/>
                <a:cs typeface="Calibri"/>
                <a:sym typeface="Calibri"/>
              </a:rPr>
              <a:t>Challenge of Natural Hazards </a:t>
            </a:r>
            <a:endParaRPr sz="1100">
              <a:solidFill>
                <a:srgbClr val="00B0F0"/>
              </a:solidFill>
              <a:latin typeface="Calibri"/>
              <a:ea typeface="Calibri"/>
              <a:cs typeface="Calibri"/>
              <a:sym typeface="Calibri"/>
            </a:endParaRPr>
          </a:p>
        </p:txBody>
      </p:sp>
      <p:pic>
        <p:nvPicPr>
          <p:cNvPr id="120" name="Google Shape;120;p14"/>
          <p:cNvPicPr preferRelativeResize="0"/>
          <p:nvPr/>
        </p:nvPicPr>
        <p:blipFill rotWithShape="1">
          <a:blip r:embed="rId8">
            <a:alphaModFix/>
          </a:blip>
          <a:srcRect b="0" l="0" r="0" t="0"/>
          <a:stretch/>
        </p:blipFill>
        <p:spPr>
          <a:xfrm rot="1555574">
            <a:off x="5909422" y="4522794"/>
            <a:ext cx="415709" cy="412301"/>
          </a:xfrm>
          <a:prstGeom prst="rect">
            <a:avLst/>
          </a:prstGeom>
          <a:noFill/>
          <a:ln>
            <a:noFill/>
          </a:ln>
        </p:spPr>
      </p:pic>
      <p:pic>
        <p:nvPicPr>
          <p:cNvPr id="121" name="Google Shape;121;p14"/>
          <p:cNvPicPr preferRelativeResize="0"/>
          <p:nvPr/>
        </p:nvPicPr>
        <p:blipFill rotWithShape="1">
          <a:blip r:embed="rId9">
            <a:alphaModFix/>
          </a:blip>
          <a:srcRect b="0" l="0" r="0" t="0"/>
          <a:stretch/>
        </p:blipFill>
        <p:spPr>
          <a:xfrm>
            <a:off x="5828678" y="5070705"/>
            <a:ext cx="655565" cy="596505"/>
          </a:xfrm>
          <a:prstGeom prst="rect">
            <a:avLst/>
          </a:prstGeom>
          <a:noFill/>
          <a:ln>
            <a:noFill/>
          </a:ln>
        </p:spPr>
      </p:pic>
      <p:sp>
        <p:nvSpPr>
          <p:cNvPr id="122" name="Google Shape;122;p14"/>
          <p:cNvSpPr txBox="1"/>
          <p:nvPr/>
        </p:nvSpPr>
        <p:spPr>
          <a:xfrm>
            <a:off x="4958325" y="4863765"/>
            <a:ext cx="2859578"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rgbClr val="00B0F0"/>
                </a:solidFill>
                <a:latin typeface="Calibri"/>
                <a:ea typeface="Calibri"/>
                <a:cs typeface="Calibri"/>
                <a:sym typeface="Calibri"/>
              </a:rPr>
              <a:t>Urban Issues &amp; Challenges </a:t>
            </a:r>
            <a:endParaRPr sz="1100">
              <a:solidFill>
                <a:srgbClr val="00B0F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531" name="Google Shape;531;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
        <p:nvSpPr>
          <p:cNvPr id="532" name="Google Shape;532;p32"/>
          <p:cNvSpPr/>
          <p:nvPr/>
        </p:nvSpPr>
        <p:spPr>
          <a:xfrm>
            <a:off x="0" y="0"/>
            <a:ext cx="12192000" cy="6858000"/>
          </a:xfrm>
          <a:prstGeom prst="rect">
            <a:avLst/>
          </a:prstGeom>
          <a:solidFill>
            <a:schemeClr val="lt1"/>
          </a:solidFill>
          <a:ln cap="flat" cmpd="sng" w="28575">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3" name="Google Shape;533;p32"/>
          <p:cNvSpPr txBox="1"/>
          <p:nvPr/>
        </p:nvSpPr>
        <p:spPr>
          <a:xfrm>
            <a:off x="105339" y="-16788"/>
            <a:ext cx="12086661"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400">
                <a:solidFill>
                  <a:srgbClr val="FF33CC"/>
                </a:solidFill>
                <a:latin typeface="Calibri"/>
                <a:ea typeface="Calibri"/>
                <a:cs typeface="Calibri"/>
                <a:sym typeface="Calibri"/>
              </a:rPr>
              <a:t>The proposed port development could be a source of regeneration for George Town. The social and economic opportunities created as part of the regeneration will not outweigh the environmental challenges created as a result. </a:t>
            </a:r>
            <a:endParaRPr/>
          </a:p>
          <a:p>
            <a:pPr indent="0" lvl="0" marL="0" marR="0" rtl="0" algn="just">
              <a:spcBef>
                <a:spcPts val="0"/>
              </a:spcBef>
              <a:spcAft>
                <a:spcPts val="0"/>
              </a:spcAft>
              <a:buNone/>
            </a:pPr>
            <a:r>
              <a:t/>
            </a:r>
            <a:endParaRPr sz="1400">
              <a:solidFill>
                <a:srgbClr val="FF33CC"/>
              </a:solidFill>
              <a:latin typeface="Calibri"/>
              <a:ea typeface="Calibri"/>
              <a:cs typeface="Calibri"/>
              <a:sym typeface="Calibri"/>
            </a:endParaRPr>
          </a:p>
          <a:p>
            <a:pPr indent="0" lvl="0" marL="0" marR="0" rtl="0" algn="just">
              <a:spcBef>
                <a:spcPts val="0"/>
              </a:spcBef>
              <a:spcAft>
                <a:spcPts val="0"/>
              </a:spcAft>
              <a:buNone/>
            </a:pPr>
            <a:r>
              <a:rPr lang="en-US" sz="1400">
                <a:solidFill>
                  <a:srgbClr val="FF33CC"/>
                </a:solidFill>
                <a:latin typeface="Calibri"/>
                <a:ea typeface="Calibri"/>
                <a:cs typeface="Calibri"/>
                <a:sym typeface="Calibri"/>
              </a:rPr>
              <a:t>Do you agree? Explain your answer. [6 marks] </a:t>
            </a:r>
            <a:endParaRPr sz="1400">
              <a:solidFill>
                <a:srgbClr val="FF33CC"/>
              </a:solidFill>
              <a:latin typeface="Calibri"/>
              <a:ea typeface="Calibri"/>
              <a:cs typeface="Calibri"/>
              <a:sym typeface="Calibri"/>
            </a:endParaRPr>
          </a:p>
        </p:txBody>
      </p:sp>
      <p:cxnSp>
        <p:nvCxnSpPr>
          <p:cNvPr id="534" name="Google Shape;534;p32"/>
          <p:cNvCxnSpPr/>
          <p:nvPr/>
        </p:nvCxnSpPr>
        <p:spPr>
          <a:xfrm flipH="1" rot="10800000">
            <a:off x="172986" y="1385625"/>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535" name="Google Shape;535;p32"/>
          <p:cNvCxnSpPr/>
          <p:nvPr/>
        </p:nvCxnSpPr>
        <p:spPr>
          <a:xfrm flipH="1" rot="10800000">
            <a:off x="188404" y="1718151"/>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536" name="Google Shape;536;p32"/>
          <p:cNvCxnSpPr/>
          <p:nvPr/>
        </p:nvCxnSpPr>
        <p:spPr>
          <a:xfrm flipH="1" rot="10800000">
            <a:off x="188404" y="2001992"/>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537" name="Google Shape;537;p32"/>
          <p:cNvCxnSpPr/>
          <p:nvPr/>
        </p:nvCxnSpPr>
        <p:spPr>
          <a:xfrm flipH="1" rot="10800000">
            <a:off x="203822" y="2334518"/>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538" name="Google Shape;538;p32"/>
          <p:cNvCxnSpPr/>
          <p:nvPr/>
        </p:nvCxnSpPr>
        <p:spPr>
          <a:xfrm flipH="1" rot="10800000">
            <a:off x="203822" y="2685468"/>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539" name="Google Shape;539;p32"/>
          <p:cNvCxnSpPr/>
          <p:nvPr/>
        </p:nvCxnSpPr>
        <p:spPr>
          <a:xfrm flipH="1" rot="10800000">
            <a:off x="219240" y="3017994"/>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540" name="Google Shape;540;p32"/>
          <p:cNvCxnSpPr/>
          <p:nvPr/>
        </p:nvCxnSpPr>
        <p:spPr>
          <a:xfrm flipH="1" rot="10800000">
            <a:off x="219240" y="3301835"/>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541" name="Google Shape;541;p32"/>
          <p:cNvCxnSpPr/>
          <p:nvPr/>
        </p:nvCxnSpPr>
        <p:spPr>
          <a:xfrm flipH="1" rot="10800000">
            <a:off x="234658" y="3634361"/>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542" name="Google Shape;542;p32"/>
          <p:cNvCxnSpPr/>
          <p:nvPr/>
        </p:nvCxnSpPr>
        <p:spPr>
          <a:xfrm flipH="1" rot="10800000">
            <a:off x="234658" y="4030597"/>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543" name="Google Shape;543;p32"/>
          <p:cNvCxnSpPr/>
          <p:nvPr/>
        </p:nvCxnSpPr>
        <p:spPr>
          <a:xfrm flipH="1" rot="10800000">
            <a:off x="234658" y="4314438"/>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544" name="Google Shape;544;p32"/>
          <p:cNvCxnSpPr/>
          <p:nvPr/>
        </p:nvCxnSpPr>
        <p:spPr>
          <a:xfrm flipH="1" rot="10800000">
            <a:off x="250076" y="4646964"/>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545" name="Google Shape;545;p32"/>
          <p:cNvCxnSpPr/>
          <p:nvPr/>
        </p:nvCxnSpPr>
        <p:spPr>
          <a:xfrm flipH="1" rot="10800000">
            <a:off x="250076" y="4997914"/>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546" name="Google Shape;546;p32"/>
          <p:cNvCxnSpPr/>
          <p:nvPr/>
        </p:nvCxnSpPr>
        <p:spPr>
          <a:xfrm flipH="1" rot="10800000">
            <a:off x="265494" y="5330440"/>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547" name="Google Shape;547;p32"/>
          <p:cNvCxnSpPr/>
          <p:nvPr/>
        </p:nvCxnSpPr>
        <p:spPr>
          <a:xfrm flipH="1" rot="10800000">
            <a:off x="265494" y="5614281"/>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548" name="Google Shape;548;p32"/>
          <p:cNvCxnSpPr/>
          <p:nvPr/>
        </p:nvCxnSpPr>
        <p:spPr>
          <a:xfrm flipH="1" rot="10800000">
            <a:off x="280912" y="5946807"/>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549" name="Google Shape;549;p32"/>
          <p:cNvCxnSpPr/>
          <p:nvPr/>
        </p:nvCxnSpPr>
        <p:spPr>
          <a:xfrm flipH="1" rot="10800000">
            <a:off x="280912" y="6272203"/>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550" name="Google Shape;550;p32"/>
          <p:cNvCxnSpPr/>
          <p:nvPr/>
        </p:nvCxnSpPr>
        <p:spPr>
          <a:xfrm flipH="1" rot="10800000">
            <a:off x="296330" y="6604729"/>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551" name="Google Shape;551;p32"/>
          <p:cNvCxnSpPr/>
          <p:nvPr/>
        </p:nvCxnSpPr>
        <p:spPr>
          <a:xfrm flipH="1" rot="10800000">
            <a:off x="172985" y="1027906"/>
            <a:ext cx="11815191" cy="51439"/>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557" name="Google Shape;557;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
        <p:nvSpPr>
          <p:cNvPr id="558" name="Google Shape;558;p33"/>
          <p:cNvSpPr/>
          <p:nvPr/>
        </p:nvSpPr>
        <p:spPr>
          <a:xfrm>
            <a:off x="0" y="0"/>
            <a:ext cx="12192000" cy="6858000"/>
          </a:xfrm>
          <a:prstGeom prst="rect">
            <a:avLst/>
          </a:prstGeom>
          <a:solidFill>
            <a:schemeClr val="lt1"/>
          </a:solidFill>
          <a:ln cap="flat" cmpd="sng" w="28575">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33"/>
          <p:cNvSpPr txBox="1"/>
          <p:nvPr/>
        </p:nvSpPr>
        <p:spPr>
          <a:xfrm>
            <a:off x="114340" y="193523"/>
            <a:ext cx="12086661"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400">
                <a:solidFill>
                  <a:srgbClr val="FF33CC"/>
                </a:solidFill>
                <a:latin typeface="Calibri"/>
                <a:ea typeface="Calibri"/>
                <a:cs typeface="Calibri"/>
                <a:sym typeface="Calibri"/>
              </a:rPr>
              <a:t>The Cayman Islands’ Government cannot successfully develop their tourism industry and protect their environment at the same time. </a:t>
            </a:r>
            <a:endParaRPr/>
          </a:p>
          <a:p>
            <a:pPr indent="0" lvl="0" marL="0" marR="0" rtl="0" algn="just">
              <a:spcBef>
                <a:spcPts val="0"/>
              </a:spcBef>
              <a:spcAft>
                <a:spcPts val="0"/>
              </a:spcAft>
              <a:buNone/>
            </a:pPr>
            <a:r>
              <a:rPr lang="en-US" sz="1400">
                <a:solidFill>
                  <a:srgbClr val="FF33CC"/>
                </a:solidFill>
                <a:latin typeface="Calibri"/>
                <a:ea typeface="Calibri"/>
                <a:cs typeface="Calibri"/>
                <a:sym typeface="Calibri"/>
              </a:rPr>
              <a:t>To what extent do you agree with this statement? [6 marks]</a:t>
            </a:r>
            <a:endParaRPr sz="1400">
              <a:solidFill>
                <a:srgbClr val="FF33CC"/>
              </a:solidFill>
              <a:latin typeface="Calibri"/>
              <a:ea typeface="Calibri"/>
              <a:cs typeface="Calibri"/>
              <a:sym typeface="Calibri"/>
            </a:endParaRPr>
          </a:p>
        </p:txBody>
      </p:sp>
      <p:cxnSp>
        <p:nvCxnSpPr>
          <p:cNvPr id="560" name="Google Shape;560;p33"/>
          <p:cNvCxnSpPr/>
          <p:nvPr/>
        </p:nvCxnSpPr>
        <p:spPr>
          <a:xfrm flipH="1" rot="10800000">
            <a:off x="172986" y="1385625"/>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561" name="Google Shape;561;p33"/>
          <p:cNvCxnSpPr/>
          <p:nvPr/>
        </p:nvCxnSpPr>
        <p:spPr>
          <a:xfrm flipH="1" rot="10800000">
            <a:off x="188404" y="1718151"/>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562" name="Google Shape;562;p33"/>
          <p:cNvCxnSpPr/>
          <p:nvPr/>
        </p:nvCxnSpPr>
        <p:spPr>
          <a:xfrm flipH="1" rot="10800000">
            <a:off x="188404" y="2001992"/>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563" name="Google Shape;563;p33"/>
          <p:cNvCxnSpPr/>
          <p:nvPr/>
        </p:nvCxnSpPr>
        <p:spPr>
          <a:xfrm flipH="1" rot="10800000">
            <a:off x="203822" y="2334518"/>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564" name="Google Shape;564;p33"/>
          <p:cNvCxnSpPr/>
          <p:nvPr/>
        </p:nvCxnSpPr>
        <p:spPr>
          <a:xfrm flipH="1" rot="10800000">
            <a:off x="203822" y="2685468"/>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565" name="Google Shape;565;p33"/>
          <p:cNvCxnSpPr/>
          <p:nvPr/>
        </p:nvCxnSpPr>
        <p:spPr>
          <a:xfrm flipH="1" rot="10800000">
            <a:off x="219240" y="3017994"/>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566" name="Google Shape;566;p33"/>
          <p:cNvCxnSpPr/>
          <p:nvPr/>
        </p:nvCxnSpPr>
        <p:spPr>
          <a:xfrm flipH="1" rot="10800000">
            <a:off x="219240" y="3301835"/>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567" name="Google Shape;567;p33"/>
          <p:cNvCxnSpPr/>
          <p:nvPr/>
        </p:nvCxnSpPr>
        <p:spPr>
          <a:xfrm flipH="1" rot="10800000">
            <a:off x="234658" y="3634361"/>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568" name="Google Shape;568;p33"/>
          <p:cNvCxnSpPr/>
          <p:nvPr/>
        </p:nvCxnSpPr>
        <p:spPr>
          <a:xfrm flipH="1" rot="10800000">
            <a:off x="234658" y="4030597"/>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569" name="Google Shape;569;p33"/>
          <p:cNvCxnSpPr/>
          <p:nvPr/>
        </p:nvCxnSpPr>
        <p:spPr>
          <a:xfrm flipH="1" rot="10800000">
            <a:off x="234658" y="4314438"/>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570" name="Google Shape;570;p33"/>
          <p:cNvCxnSpPr/>
          <p:nvPr/>
        </p:nvCxnSpPr>
        <p:spPr>
          <a:xfrm flipH="1" rot="10800000">
            <a:off x="250076" y="4646964"/>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571" name="Google Shape;571;p33"/>
          <p:cNvCxnSpPr/>
          <p:nvPr/>
        </p:nvCxnSpPr>
        <p:spPr>
          <a:xfrm flipH="1" rot="10800000">
            <a:off x="250076" y="4997914"/>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572" name="Google Shape;572;p33"/>
          <p:cNvCxnSpPr/>
          <p:nvPr/>
        </p:nvCxnSpPr>
        <p:spPr>
          <a:xfrm flipH="1" rot="10800000">
            <a:off x="265494" y="5330440"/>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573" name="Google Shape;573;p33"/>
          <p:cNvCxnSpPr/>
          <p:nvPr/>
        </p:nvCxnSpPr>
        <p:spPr>
          <a:xfrm flipH="1" rot="10800000">
            <a:off x="265494" y="5614281"/>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574" name="Google Shape;574;p33"/>
          <p:cNvCxnSpPr/>
          <p:nvPr/>
        </p:nvCxnSpPr>
        <p:spPr>
          <a:xfrm flipH="1" rot="10800000">
            <a:off x="280912" y="5946807"/>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575" name="Google Shape;575;p33"/>
          <p:cNvCxnSpPr/>
          <p:nvPr/>
        </p:nvCxnSpPr>
        <p:spPr>
          <a:xfrm flipH="1" rot="10800000">
            <a:off x="280912" y="6272203"/>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576" name="Google Shape;576;p33"/>
          <p:cNvCxnSpPr/>
          <p:nvPr/>
        </p:nvCxnSpPr>
        <p:spPr>
          <a:xfrm flipH="1" rot="10800000">
            <a:off x="296330" y="6604729"/>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577" name="Google Shape;577;p33"/>
          <p:cNvCxnSpPr/>
          <p:nvPr/>
        </p:nvCxnSpPr>
        <p:spPr>
          <a:xfrm flipH="1" rot="10800000">
            <a:off x="172985" y="1027906"/>
            <a:ext cx="11815191" cy="51439"/>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583" name="Google Shape;583;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
        <p:nvSpPr>
          <p:cNvPr id="584" name="Google Shape;584;p34"/>
          <p:cNvSpPr/>
          <p:nvPr/>
        </p:nvSpPr>
        <p:spPr>
          <a:xfrm>
            <a:off x="0" y="0"/>
            <a:ext cx="12192000" cy="6858000"/>
          </a:xfrm>
          <a:prstGeom prst="rect">
            <a:avLst/>
          </a:prstGeom>
          <a:solidFill>
            <a:schemeClr val="lt1"/>
          </a:solidFill>
          <a:ln cap="flat" cmpd="sng" w="28575">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Clr>
                <a:schemeClr val="dk1"/>
              </a:buClr>
              <a:buSzPts val="1800"/>
              <a:buFont typeface="Calibri"/>
              <a:buNone/>
            </a:pPr>
            <a:r>
              <a:t/>
            </a:r>
            <a:endParaRPr sz="1800">
              <a:solidFill>
                <a:schemeClr val="lt1"/>
              </a:solidFill>
              <a:latin typeface="Calibri"/>
              <a:ea typeface="Calibri"/>
              <a:cs typeface="Calibri"/>
              <a:sym typeface="Calibri"/>
            </a:endParaRPr>
          </a:p>
        </p:txBody>
      </p:sp>
      <p:sp>
        <p:nvSpPr>
          <p:cNvPr id="585" name="Google Shape;585;p34"/>
          <p:cNvSpPr txBox="1"/>
          <p:nvPr/>
        </p:nvSpPr>
        <p:spPr>
          <a:xfrm>
            <a:off x="56098" y="0"/>
            <a:ext cx="12135902" cy="230832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final question is typically worth the most marks and will likely require you to make a decision as to whether or not you believe the proposed cruise ship port facility should be built.</a:t>
            </a:r>
            <a:endParaRPr/>
          </a:p>
          <a:p>
            <a:pPr indent="0" lvl="0" marL="0" marR="0" rtl="0" algn="just">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It will probably be phrased along the lines of:</a:t>
            </a:r>
            <a:endParaRPr/>
          </a:p>
          <a:p>
            <a:pPr indent="0" lvl="0" marL="0" marR="0" rtl="0" algn="just">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just">
              <a:spcBef>
                <a:spcPts val="0"/>
              </a:spcBef>
              <a:spcAft>
                <a:spcPts val="0"/>
              </a:spcAft>
              <a:buClr>
                <a:srgbClr val="FF33CC"/>
              </a:buClr>
              <a:buSzPts val="1200"/>
              <a:buFont typeface="Calibri"/>
              <a:buNone/>
            </a:pPr>
            <a:r>
              <a:rPr lang="en-US" sz="1200">
                <a:solidFill>
                  <a:srgbClr val="FF33CC"/>
                </a:solidFill>
                <a:latin typeface="Calibri"/>
                <a:ea typeface="Calibri"/>
                <a:cs typeface="Calibri"/>
                <a:sym typeface="Calibri"/>
              </a:rPr>
              <a:t>Do you think the proposed port facility should be built? (Tick the box of your choice). </a:t>
            </a:r>
            <a:endParaRPr/>
          </a:p>
          <a:p>
            <a:pPr indent="0" lvl="0" marL="0" marR="0" rtl="0" algn="just">
              <a:spcBef>
                <a:spcPts val="0"/>
              </a:spcBef>
              <a:spcAft>
                <a:spcPts val="0"/>
              </a:spcAft>
              <a:buClr>
                <a:schemeClr val="dk1"/>
              </a:buClr>
              <a:buSzPts val="1200"/>
              <a:buFont typeface="Calibri"/>
              <a:buNone/>
            </a:pPr>
            <a:r>
              <a:t/>
            </a:r>
            <a:endParaRPr sz="1200">
              <a:solidFill>
                <a:srgbClr val="00B050"/>
              </a:solidFill>
              <a:latin typeface="Calibri"/>
              <a:ea typeface="Calibri"/>
              <a:cs typeface="Calibri"/>
              <a:sym typeface="Calibri"/>
            </a:endParaRPr>
          </a:p>
          <a:p>
            <a:pPr indent="0" lvl="0" marL="0" marR="0" rtl="0" algn="just">
              <a:spcBef>
                <a:spcPts val="0"/>
              </a:spcBef>
              <a:spcAft>
                <a:spcPts val="0"/>
              </a:spcAft>
              <a:buClr>
                <a:srgbClr val="00B050"/>
              </a:buClr>
              <a:buSzPts val="1200"/>
              <a:buFont typeface="Calibri"/>
              <a:buNone/>
            </a:pPr>
            <a:r>
              <a:rPr lang="en-US" sz="1200">
                <a:solidFill>
                  <a:srgbClr val="00B050"/>
                </a:solidFill>
                <a:latin typeface="Calibri"/>
                <a:ea typeface="Calibri"/>
                <a:cs typeface="Calibri"/>
                <a:sym typeface="Calibri"/>
              </a:rPr>
              <a:t>	</a:t>
            </a:r>
            <a:r>
              <a:rPr lang="en-US" sz="1200">
                <a:solidFill>
                  <a:srgbClr val="FF33CC"/>
                </a:solidFill>
                <a:latin typeface="Calibri"/>
                <a:ea typeface="Calibri"/>
                <a:cs typeface="Calibri"/>
                <a:sym typeface="Calibri"/>
              </a:rPr>
              <a:t>Yes </a:t>
            </a:r>
            <a:endParaRPr/>
          </a:p>
          <a:p>
            <a:pPr indent="0" lvl="0" marL="0" marR="0" rtl="0" algn="just">
              <a:spcBef>
                <a:spcPts val="0"/>
              </a:spcBef>
              <a:spcAft>
                <a:spcPts val="0"/>
              </a:spcAft>
              <a:buClr>
                <a:srgbClr val="FF33CC"/>
              </a:buClr>
              <a:buSzPts val="1200"/>
              <a:buFont typeface="Calibri"/>
              <a:buNone/>
            </a:pPr>
            <a:r>
              <a:rPr lang="en-US" sz="1200">
                <a:solidFill>
                  <a:srgbClr val="FF33CC"/>
                </a:solidFill>
                <a:latin typeface="Calibri"/>
                <a:ea typeface="Calibri"/>
                <a:cs typeface="Calibri"/>
                <a:sym typeface="Calibri"/>
              </a:rPr>
              <a:t>	</a:t>
            </a:r>
            <a:endParaRPr/>
          </a:p>
          <a:p>
            <a:pPr indent="0" lvl="0" marL="0" marR="0" rtl="0" algn="just">
              <a:spcBef>
                <a:spcPts val="0"/>
              </a:spcBef>
              <a:spcAft>
                <a:spcPts val="0"/>
              </a:spcAft>
              <a:buClr>
                <a:srgbClr val="FF33CC"/>
              </a:buClr>
              <a:buSzPts val="1200"/>
              <a:buFont typeface="Calibri"/>
              <a:buNone/>
            </a:pPr>
            <a:r>
              <a:rPr lang="en-US" sz="1200">
                <a:solidFill>
                  <a:srgbClr val="FF33CC"/>
                </a:solidFill>
                <a:latin typeface="Calibri"/>
                <a:ea typeface="Calibri"/>
                <a:cs typeface="Calibri"/>
                <a:sym typeface="Calibri"/>
              </a:rPr>
              <a:t>	No</a:t>
            </a:r>
            <a:endParaRPr/>
          </a:p>
          <a:p>
            <a:pPr indent="0" lvl="0" marL="0" marR="0" rtl="0" algn="just">
              <a:spcBef>
                <a:spcPts val="0"/>
              </a:spcBef>
              <a:spcAft>
                <a:spcPts val="0"/>
              </a:spcAft>
              <a:buClr>
                <a:schemeClr val="dk1"/>
              </a:buClr>
              <a:buSzPts val="1200"/>
              <a:buFont typeface="Calibri"/>
              <a:buNone/>
            </a:pPr>
            <a:r>
              <a:t/>
            </a:r>
            <a:endParaRPr sz="1200">
              <a:solidFill>
                <a:srgbClr val="FF33CC"/>
              </a:solidFill>
              <a:latin typeface="Calibri"/>
              <a:ea typeface="Calibri"/>
              <a:cs typeface="Calibri"/>
              <a:sym typeface="Calibri"/>
            </a:endParaRPr>
          </a:p>
          <a:p>
            <a:pPr indent="0" lvl="0" marL="0" marR="0" rtl="0" algn="just">
              <a:spcBef>
                <a:spcPts val="0"/>
              </a:spcBef>
              <a:spcAft>
                <a:spcPts val="0"/>
              </a:spcAft>
              <a:buClr>
                <a:srgbClr val="FF33CC"/>
              </a:buClr>
              <a:buSzPts val="1200"/>
              <a:buFont typeface="Calibri"/>
              <a:buNone/>
            </a:pPr>
            <a:r>
              <a:rPr lang="en-US" sz="1200">
                <a:solidFill>
                  <a:srgbClr val="FF33CC"/>
                </a:solidFill>
                <a:latin typeface="Calibri"/>
                <a:ea typeface="Calibri"/>
                <a:cs typeface="Calibri"/>
                <a:sym typeface="Calibri"/>
              </a:rPr>
              <a:t>Use evidence from the resource booklet and your own knowledge to explain your answer. [9 marks + 3 SPaG]</a:t>
            </a:r>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586" name="Google Shape;586;p34"/>
          <p:cNvSpPr/>
          <p:nvPr/>
        </p:nvSpPr>
        <p:spPr>
          <a:xfrm>
            <a:off x="756076" y="1289809"/>
            <a:ext cx="191359" cy="207563"/>
          </a:xfrm>
          <a:custGeom>
            <a:rect b="b" l="l" r="r" t="t"/>
            <a:pathLst>
              <a:path extrusionOk="0" h="207563" w="191359">
                <a:moveTo>
                  <a:pt x="0" y="0"/>
                </a:moveTo>
                <a:cubicBezTo>
                  <a:pt x="69531" y="-4900"/>
                  <a:pt x="127510" y="699"/>
                  <a:pt x="191359" y="0"/>
                </a:cubicBezTo>
                <a:cubicBezTo>
                  <a:pt x="194814" y="87397"/>
                  <a:pt x="173038" y="161002"/>
                  <a:pt x="191359" y="207563"/>
                </a:cubicBezTo>
                <a:cubicBezTo>
                  <a:pt x="96086" y="209869"/>
                  <a:pt x="38753" y="196173"/>
                  <a:pt x="0" y="207563"/>
                </a:cubicBezTo>
                <a:cubicBezTo>
                  <a:pt x="-8118" y="130104"/>
                  <a:pt x="8491" y="73447"/>
                  <a:pt x="0" y="0"/>
                </a:cubicBezTo>
                <a:close/>
              </a:path>
            </a:pathLst>
          </a:cu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7" name="Google Shape;587;p34"/>
          <p:cNvSpPr/>
          <p:nvPr/>
        </p:nvSpPr>
        <p:spPr>
          <a:xfrm>
            <a:off x="756076" y="1668622"/>
            <a:ext cx="191359" cy="207563"/>
          </a:xfrm>
          <a:custGeom>
            <a:rect b="b" l="l" r="r" t="t"/>
            <a:pathLst>
              <a:path extrusionOk="0" h="207563" w="191359">
                <a:moveTo>
                  <a:pt x="0" y="0"/>
                </a:moveTo>
                <a:cubicBezTo>
                  <a:pt x="69531" y="-4900"/>
                  <a:pt x="127510" y="699"/>
                  <a:pt x="191359" y="0"/>
                </a:cubicBezTo>
                <a:cubicBezTo>
                  <a:pt x="194814" y="87397"/>
                  <a:pt x="173038" y="161002"/>
                  <a:pt x="191359" y="207563"/>
                </a:cubicBezTo>
                <a:cubicBezTo>
                  <a:pt x="96086" y="209869"/>
                  <a:pt x="38753" y="196173"/>
                  <a:pt x="0" y="207563"/>
                </a:cubicBezTo>
                <a:cubicBezTo>
                  <a:pt x="-8118" y="130104"/>
                  <a:pt x="8491" y="73447"/>
                  <a:pt x="0" y="0"/>
                </a:cubicBezTo>
                <a:close/>
              </a:path>
            </a:pathLst>
          </a:cu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8" name="Google Shape;588;p34"/>
          <p:cNvSpPr txBox="1"/>
          <p:nvPr/>
        </p:nvSpPr>
        <p:spPr>
          <a:xfrm>
            <a:off x="28049" y="2449220"/>
            <a:ext cx="12135902"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Calibri"/>
                <a:ea typeface="Calibri"/>
                <a:cs typeface="Calibri"/>
                <a:sym typeface="Calibri"/>
              </a:rPr>
              <a:t>You will need to be able to construct a balanced argument. To do this you will need to look at arguments both for and against building the new cruise ship port facility. You will also need to be able to use evidence to support your points of view so remember to cite data from the three figures. If you fail to do this, you will be merely stating an opinion which is not substantiated with any evidence. Synthesis of the evidence is also encouraged. This means layering the evidence from the different figures instead of using them in isolation. </a:t>
            </a:r>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589" name="Google Shape;589;p34"/>
          <p:cNvSpPr/>
          <p:nvPr/>
        </p:nvSpPr>
        <p:spPr>
          <a:xfrm>
            <a:off x="103245" y="3695799"/>
            <a:ext cx="11929411" cy="2616101"/>
          </a:xfrm>
          <a:custGeom>
            <a:rect b="b" l="l" r="r" t="t"/>
            <a:pathLst>
              <a:path extrusionOk="0" h="2616101" w="11929411">
                <a:moveTo>
                  <a:pt x="0" y="0"/>
                </a:moveTo>
                <a:cubicBezTo>
                  <a:pt x="371851" y="-45548"/>
                  <a:pt x="629358" y="27105"/>
                  <a:pt x="835059" y="0"/>
                </a:cubicBezTo>
                <a:cubicBezTo>
                  <a:pt x="1040760" y="-27105"/>
                  <a:pt x="1012050" y="7447"/>
                  <a:pt x="1073647" y="0"/>
                </a:cubicBezTo>
                <a:cubicBezTo>
                  <a:pt x="1135244" y="-7447"/>
                  <a:pt x="1424588" y="56178"/>
                  <a:pt x="1550823" y="0"/>
                </a:cubicBezTo>
                <a:cubicBezTo>
                  <a:pt x="1677058" y="-56178"/>
                  <a:pt x="2111288" y="25625"/>
                  <a:pt x="2266588" y="0"/>
                </a:cubicBezTo>
                <a:cubicBezTo>
                  <a:pt x="2421888" y="-25625"/>
                  <a:pt x="2507974" y="28549"/>
                  <a:pt x="2624470" y="0"/>
                </a:cubicBezTo>
                <a:cubicBezTo>
                  <a:pt x="2740966" y="-28549"/>
                  <a:pt x="3243664" y="54522"/>
                  <a:pt x="3459529" y="0"/>
                </a:cubicBezTo>
                <a:cubicBezTo>
                  <a:pt x="3675394" y="-54522"/>
                  <a:pt x="3864436" y="61217"/>
                  <a:pt x="4175294" y="0"/>
                </a:cubicBezTo>
                <a:cubicBezTo>
                  <a:pt x="4486152" y="-61217"/>
                  <a:pt x="4549893" y="18749"/>
                  <a:pt x="4652470" y="0"/>
                </a:cubicBezTo>
                <a:cubicBezTo>
                  <a:pt x="4755047" y="-18749"/>
                  <a:pt x="5319149" y="88773"/>
                  <a:pt x="5487529" y="0"/>
                </a:cubicBezTo>
                <a:cubicBezTo>
                  <a:pt x="5655909" y="-88773"/>
                  <a:pt x="5927438" y="1602"/>
                  <a:pt x="6203294" y="0"/>
                </a:cubicBezTo>
                <a:cubicBezTo>
                  <a:pt x="6479150" y="-1602"/>
                  <a:pt x="6448425" y="48732"/>
                  <a:pt x="6680470" y="0"/>
                </a:cubicBezTo>
                <a:cubicBezTo>
                  <a:pt x="6912515" y="-48732"/>
                  <a:pt x="7156833" y="70361"/>
                  <a:pt x="7276941" y="0"/>
                </a:cubicBezTo>
                <a:cubicBezTo>
                  <a:pt x="7397049" y="-70361"/>
                  <a:pt x="7401565" y="25470"/>
                  <a:pt x="7515529" y="0"/>
                </a:cubicBezTo>
                <a:cubicBezTo>
                  <a:pt x="7629493" y="-25470"/>
                  <a:pt x="8123662" y="74203"/>
                  <a:pt x="8350588" y="0"/>
                </a:cubicBezTo>
                <a:cubicBezTo>
                  <a:pt x="8577514" y="-74203"/>
                  <a:pt x="8943333" y="40047"/>
                  <a:pt x="9185646" y="0"/>
                </a:cubicBezTo>
                <a:cubicBezTo>
                  <a:pt x="9427959" y="-40047"/>
                  <a:pt x="9473332" y="42711"/>
                  <a:pt x="9662823" y="0"/>
                </a:cubicBezTo>
                <a:cubicBezTo>
                  <a:pt x="9852314" y="-42711"/>
                  <a:pt x="9834251" y="6513"/>
                  <a:pt x="9901411" y="0"/>
                </a:cubicBezTo>
                <a:cubicBezTo>
                  <a:pt x="9968571" y="-6513"/>
                  <a:pt x="10049409" y="22877"/>
                  <a:pt x="10139999" y="0"/>
                </a:cubicBezTo>
                <a:cubicBezTo>
                  <a:pt x="10230589" y="-22877"/>
                  <a:pt x="10562811" y="68255"/>
                  <a:pt x="10736470" y="0"/>
                </a:cubicBezTo>
                <a:cubicBezTo>
                  <a:pt x="10910129" y="-68255"/>
                  <a:pt x="11378054" y="18499"/>
                  <a:pt x="11929411" y="0"/>
                </a:cubicBezTo>
                <a:cubicBezTo>
                  <a:pt x="11929714" y="127417"/>
                  <a:pt x="11885619" y="292821"/>
                  <a:pt x="11929411" y="523220"/>
                </a:cubicBezTo>
                <a:cubicBezTo>
                  <a:pt x="11973203" y="753619"/>
                  <a:pt x="11916953" y="761810"/>
                  <a:pt x="11929411" y="994118"/>
                </a:cubicBezTo>
                <a:cubicBezTo>
                  <a:pt x="11941869" y="1226426"/>
                  <a:pt x="11929065" y="1314171"/>
                  <a:pt x="11929411" y="1569661"/>
                </a:cubicBezTo>
                <a:cubicBezTo>
                  <a:pt x="11929757" y="1825151"/>
                  <a:pt x="11874613" y="1937923"/>
                  <a:pt x="11929411" y="2145203"/>
                </a:cubicBezTo>
                <a:cubicBezTo>
                  <a:pt x="11984209" y="2352483"/>
                  <a:pt x="11887475" y="2451866"/>
                  <a:pt x="11929411" y="2616101"/>
                </a:cubicBezTo>
                <a:cubicBezTo>
                  <a:pt x="11773810" y="2686918"/>
                  <a:pt x="11476402" y="2584568"/>
                  <a:pt x="11213646" y="2616101"/>
                </a:cubicBezTo>
                <a:cubicBezTo>
                  <a:pt x="10950891" y="2647634"/>
                  <a:pt x="11073079" y="2603111"/>
                  <a:pt x="10975058" y="2616101"/>
                </a:cubicBezTo>
                <a:cubicBezTo>
                  <a:pt x="10877037" y="2629091"/>
                  <a:pt x="10824942" y="2599261"/>
                  <a:pt x="10736470" y="2616101"/>
                </a:cubicBezTo>
                <a:cubicBezTo>
                  <a:pt x="10647998" y="2632941"/>
                  <a:pt x="10568190" y="2605412"/>
                  <a:pt x="10497882" y="2616101"/>
                </a:cubicBezTo>
                <a:cubicBezTo>
                  <a:pt x="10427574" y="2626790"/>
                  <a:pt x="10331437" y="2595008"/>
                  <a:pt x="10259293" y="2616101"/>
                </a:cubicBezTo>
                <a:cubicBezTo>
                  <a:pt x="10187149" y="2637194"/>
                  <a:pt x="9808714" y="2603338"/>
                  <a:pt x="9424235" y="2616101"/>
                </a:cubicBezTo>
                <a:cubicBezTo>
                  <a:pt x="9039756" y="2628864"/>
                  <a:pt x="8994668" y="2541695"/>
                  <a:pt x="8708470" y="2616101"/>
                </a:cubicBezTo>
                <a:cubicBezTo>
                  <a:pt x="8422272" y="2690507"/>
                  <a:pt x="8448815" y="2612481"/>
                  <a:pt x="8350588" y="2616101"/>
                </a:cubicBezTo>
                <a:cubicBezTo>
                  <a:pt x="8252361" y="2619721"/>
                  <a:pt x="8077654" y="2568678"/>
                  <a:pt x="7873411" y="2616101"/>
                </a:cubicBezTo>
                <a:cubicBezTo>
                  <a:pt x="7669168" y="2663524"/>
                  <a:pt x="7600013" y="2597035"/>
                  <a:pt x="7515529" y="2616101"/>
                </a:cubicBezTo>
                <a:cubicBezTo>
                  <a:pt x="7431045" y="2635167"/>
                  <a:pt x="7393516" y="2593024"/>
                  <a:pt x="7276941" y="2616101"/>
                </a:cubicBezTo>
                <a:cubicBezTo>
                  <a:pt x="7160366" y="2639178"/>
                  <a:pt x="7112015" y="2595618"/>
                  <a:pt x="7038352" y="2616101"/>
                </a:cubicBezTo>
                <a:cubicBezTo>
                  <a:pt x="6964689" y="2636584"/>
                  <a:pt x="6897622" y="2595264"/>
                  <a:pt x="6799764" y="2616101"/>
                </a:cubicBezTo>
                <a:cubicBezTo>
                  <a:pt x="6701906" y="2636938"/>
                  <a:pt x="6611942" y="2573349"/>
                  <a:pt x="6441882" y="2616101"/>
                </a:cubicBezTo>
                <a:cubicBezTo>
                  <a:pt x="6271822" y="2658853"/>
                  <a:pt x="6193051" y="2613661"/>
                  <a:pt x="6084000" y="2616101"/>
                </a:cubicBezTo>
                <a:cubicBezTo>
                  <a:pt x="5974949" y="2618541"/>
                  <a:pt x="5839372" y="2574307"/>
                  <a:pt x="5726117" y="2616101"/>
                </a:cubicBezTo>
                <a:cubicBezTo>
                  <a:pt x="5612862" y="2657895"/>
                  <a:pt x="5568990" y="2605856"/>
                  <a:pt x="5487529" y="2616101"/>
                </a:cubicBezTo>
                <a:cubicBezTo>
                  <a:pt x="5406068" y="2626346"/>
                  <a:pt x="5297473" y="2588605"/>
                  <a:pt x="5248941" y="2616101"/>
                </a:cubicBezTo>
                <a:cubicBezTo>
                  <a:pt x="5200409" y="2643597"/>
                  <a:pt x="4761867" y="2577188"/>
                  <a:pt x="4413882" y="2616101"/>
                </a:cubicBezTo>
                <a:cubicBezTo>
                  <a:pt x="4065897" y="2655014"/>
                  <a:pt x="3949542" y="2599636"/>
                  <a:pt x="3817412" y="2616101"/>
                </a:cubicBezTo>
                <a:cubicBezTo>
                  <a:pt x="3685282" y="2632566"/>
                  <a:pt x="3665000" y="2594322"/>
                  <a:pt x="3578823" y="2616101"/>
                </a:cubicBezTo>
                <a:cubicBezTo>
                  <a:pt x="3492646" y="2637880"/>
                  <a:pt x="3163343" y="2592968"/>
                  <a:pt x="2982353" y="2616101"/>
                </a:cubicBezTo>
                <a:cubicBezTo>
                  <a:pt x="2801363" y="2639234"/>
                  <a:pt x="2785376" y="2578460"/>
                  <a:pt x="2624470" y="2616101"/>
                </a:cubicBezTo>
                <a:cubicBezTo>
                  <a:pt x="2463564" y="2653742"/>
                  <a:pt x="2503352" y="2614022"/>
                  <a:pt x="2385882" y="2616101"/>
                </a:cubicBezTo>
                <a:cubicBezTo>
                  <a:pt x="2268412" y="2618180"/>
                  <a:pt x="1927306" y="2568562"/>
                  <a:pt x="1670118" y="2616101"/>
                </a:cubicBezTo>
                <a:cubicBezTo>
                  <a:pt x="1412930" y="2663640"/>
                  <a:pt x="1341754" y="2560755"/>
                  <a:pt x="1073647" y="2616101"/>
                </a:cubicBezTo>
                <a:cubicBezTo>
                  <a:pt x="805540" y="2671447"/>
                  <a:pt x="787696" y="2589947"/>
                  <a:pt x="715765" y="2616101"/>
                </a:cubicBezTo>
                <a:cubicBezTo>
                  <a:pt x="643834" y="2642255"/>
                  <a:pt x="151815" y="2581854"/>
                  <a:pt x="0" y="2616101"/>
                </a:cubicBezTo>
                <a:cubicBezTo>
                  <a:pt x="-54603" y="2443529"/>
                  <a:pt x="17006" y="2256534"/>
                  <a:pt x="0" y="2092881"/>
                </a:cubicBezTo>
                <a:cubicBezTo>
                  <a:pt x="-17006" y="1929228"/>
                  <a:pt x="15134" y="1798298"/>
                  <a:pt x="0" y="1569661"/>
                </a:cubicBezTo>
                <a:cubicBezTo>
                  <a:pt x="-15134" y="1341024"/>
                  <a:pt x="12705" y="1303142"/>
                  <a:pt x="0" y="1124923"/>
                </a:cubicBezTo>
                <a:cubicBezTo>
                  <a:pt x="-12705" y="946704"/>
                  <a:pt x="17267" y="794072"/>
                  <a:pt x="0" y="654025"/>
                </a:cubicBezTo>
                <a:cubicBezTo>
                  <a:pt x="-17267" y="513978"/>
                  <a:pt x="63321" y="170932"/>
                  <a:pt x="0" y="0"/>
                </a:cubicBezTo>
                <a:close/>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u="sng">
                <a:solidFill>
                  <a:schemeClr val="dk1"/>
                </a:solidFill>
                <a:latin typeface="Calibri"/>
                <a:ea typeface="Calibri"/>
                <a:cs typeface="Calibri"/>
                <a:sym typeface="Calibri"/>
              </a:rPr>
              <a:t>Essay plan</a:t>
            </a:r>
            <a:endParaRPr/>
          </a:p>
          <a:p>
            <a:pPr indent="0" lvl="0" marL="0" marR="0" rtl="0" algn="l">
              <a:spcBef>
                <a:spcPts val="0"/>
              </a:spcBef>
              <a:spcAft>
                <a:spcPts val="0"/>
              </a:spcAft>
              <a:buNone/>
            </a:pPr>
            <a:r>
              <a:t/>
            </a:r>
            <a:endParaRPr b="1" sz="1200" u="sng">
              <a:solidFill>
                <a:schemeClr val="dk1"/>
              </a:solidFill>
              <a:latin typeface="Calibri"/>
              <a:ea typeface="Calibri"/>
              <a:cs typeface="Calibri"/>
              <a:sym typeface="Calibri"/>
            </a:endParaRPr>
          </a:p>
          <a:p>
            <a:pPr indent="0" lvl="0" marL="0" marR="0" rtl="0" algn="just">
              <a:spcBef>
                <a:spcPts val="0"/>
              </a:spcBef>
              <a:spcAft>
                <a:spcPts val="0"/>
              </a:spcAft>
              <a:buNone/>
            </a:pPr>
            <a:r>
              <a:rPr lang="en-US" sz="1200">
                <a:solidFill>
                  <a:schemeClr val="dk1"/>
                </a:solidFill>
                <a:latin typeface="Calibri"/>
                <a:ea typeface="Calibri"/>
                <a:cs typeface="Calibri"/>
                <a:sym typeface="Calibri"/>
              </a:rPr>
              <a:t>Before we start planning your essay, read back through the whole pre release booklet. Highlight in green any arguments which suggest the port should be built. Highlight in pink any arguments you find against building the port. We will now plan out an answer to the essay using the grid on the next page.</a:t>
            </a:r>
            <a:endParaRPr/>
          </a:p>
          <a:p>
            <a:pPr indent="-120650" lvl="0" marL="171450" marR="0" rtl="0" algn="just">
              <a:spcBef>
                <a:spcPts val="0"/>
              </a:spcBef>
              <a:spcAft>
                <a:spcPts val="0"/>
              </a:spcAft>
              <a:buClr>
                <a:schemeClr val="dk1"/>
              </a:buClr>
              <a:buSzPts val="800"/>
              <a:buFont typeface="Arial"/>
              <a:buNone/>
            </a:pPr>
            <a:r>
              <a:t/>
            </a:r>
            <a:endParaRPr sz="800">
              <a:solidFill>
                <a:schemeClr val="dk1"/>
              </a:solidFill>
              <a:latin typeface="Calibri"/>
              <a:ea typeface="Calibri"/>
              <a:cs typeface="Calibri"/>
              <a:sym typeface="Calibri"/>
            </a:endParaRPr>
          </a:p>
          <a:p>
            <a:pPr indent="-171450" lvl="0" marL="171450" marR="0" rtl="0" algn="just">
              <a:spcBef>
                <a:spcPts val="0"/>
              </a:spcBef>
              <a:spcAft>
                <a:spcPts val="0"/>
              </a:spcAft>
              <a:buClr>
                <a:srgbClr val="00B0F0"/>
              </a:buClr>
              <a:buSzPts val="1200"/>
              <a:buFont typeface="Arial"/>
              <a:buChar char="•"/>
            </a:pPr>
            <a:r>
              <a:rPr b="1" lang="en-US" sz="1200">
                <a:solidFill>
                  <a:srgbClr val="00B0F0"/>
                </a:solidFill>
                <a:latin typeface="Calibri"/>
                <a:ea typeface="Calibri"/>
                <a:cs typeface="Calibri"/>
                <a:sym typeface="Calibri"/>
              </a:rPr>
              <a:t>Introduction</a:t>
            </a:r>
            <a:r>
              <a:rPr lang="en-US" sz="1200">
                <a:solidFill>
                  <a:schemeClr val="dk1"/>
                </a:solidFill>
                <a:latin typeface="Calibri"/>
                <a:ea typeface="Calibri"/>
                <a:cs typeface="Calibri"/>
                <a:sym typeface="Calibri"/>
              </a:rPr>
              <a:t> – set the scene: Where do they want to build the port and why? Why is this site appropriate? Why is this plan controversial?</a:t>
            </a:r>
            <a:endParaRPr/>
          </a:p>
          <a:p>
            <a:pPr indent="-120650" lvl="0" marL="171450" marR="0" rtl="0" algn="just">
              <a:spcBef>
                <a:spcPts val="0"/>
              </a:spcBef>
              <a:spcAft>
                <a:spcPts val="0"/>
              </a:spcAft>
              <a:buClr>
                <a:schemeClr val="dk1"/>
              </a:buClr>
              <a:buSzPts val="800"/>
              <a:buFont typeface="Arial"/>
              <a:buNone/>
            </a:pPr>
            <a:r>
              <a:t/>
            </a:r>
            <a:endParaRPr sz="800">
              <a:solidFill>
                <a:schemeClr val="dk1"/>
              </a:solidFill>
              <a:latin typeface="Calibri"/>
              <a:ea typeface="Calibri"/>
              <a:cs typeface="Calibri"/>
              <a:sym typeface="Calibri"/>
            </a:endParaRPr>
          </a:p>
          <a:p>
            <a:pPr indent="-171450" lvl="0" marL="171450" marR="0" rtl="0" algn="just">
              <a:spcBef>
                <a:spcPts val="0"/>
              </a:spcBef>
              <a:spcAft>
                <a:spcPts val="0"/>
              </a:spcAft>
              <a:buClr>
                <a:srgbClr val="00B0F0"/>
              </a:buClr>
              <a:buSzPts val="1200"/>
              <a:buFont typeface="Arial"/>
              <a:buChar char="•"/>
            </a:pPr>
            <a:r>
              <a:rPr lang="en-US" sz="1200">
                <a:solidFill>
                  <a:srgbClr val="00B0F0"/>
                </a:solidFill>
                <a:latin typeface="Calibri"/>
                <a:ea typeface="Calibri"/>
                <a:cs typeface="Calibri"/>
                <a:sym typeface="Calibri"/>
              </a:rPr>
              <a:t>Outline arguments </a:t>
            </a:r>
            <a:r>
              <a:rPr b="1" lang="en-US" sz="1200">
                <a:solidFill>
                  <a:srgbClr val="92D050"/>
                </a:solidFill>
                <a:latin typeface="Calibri"/>
                <a:ea typeface="Calibri"/>
                <a:cs typeface="Calibri"/>
                <a:sym typeface="Calibri"/>
              </a:rPr>
              <a:t>for</a:t>
            </a:r>
            <a:r>
              <a:rPr b="1" lang="en-US" sz="1200">
                <a:solidFill>
                  <a:srgbClr val="00B0F0"/>
                </a:solidFill>
                <a:latin typeface="Calibri"/>
                <a:ea typeface="Calibri"/>
                <a:cs typeface="Calibri"/>
                <a:sym typeface="Calibri"/>
              </a:rPr>
              <a:t> building the port</a:t>
            </a:r>
            <a:r>
              <a:rPr lang="en-US" sz="1200">
                <a:solidFill>
                  <a:schemeClr val="dk1"/>
                </a:solidFill>
                <a:latin typeface="Calibri"/>
                <a:ea typeface="Calibri"/>
                <a:cs typeface="Calibri"/>
                <a:sym typeface="Calibri"/>
              </a:rPr>
              <a:t>. Ensure you include evidence from the resource booklet. The best students will categories these arguments into social, economic and environmental factors.</a:t>
            </a:r>
            <a:endParaRPr/>
          </a:p>
          <a:p>
            <a:pPr indent="-120650" lvl="0" marL="171450" marR="0" rtl="0" algn="just">
              <a:spcBef>
                <a:spcPts val="0"/>
              </a:spcBef>
              <a:spcAft>
                <a:spcPts val="0"/>
              </a:spcAft>
              <a:buClr>
                <a:schemeClr val="dk1"/>
              </a:buClr>
              <a:buSzPts val="800"/>
              <a:buFont typeface="Arial"/>
              <a:buNone/>
            </a:pPr>
            <a:r>
              <a:t/>
            </a:r>
            <a:endParaRPr sz="800">
              <a:solidFill>
                <a:schemeClr val="dk1"/>
              </a:solidFill>
              <a:latin typeface="Calibri"/>
              <a:ea typeface="Calibri"/>
              <a:cs typeface="Calibri"/>
              <a:sym typeface="Calibri"/>
            </a:endParaRPr>
          </a:p>
          <a:p>
            <a:pPr indent="-171450" lvl="0" marL="171450" marR="0" rtl="0" algn="just">
              <a:spcBef>
                <a:spcPts val="0"/>
              </a:spcBef>
              <a:spcAft>
                <a:spcPts val="0"/>
              </a:spcAft>
              <a:buClr>
                <a:srgbClr val="00B0F0"/>
              </a:buClr>
              <a:buSzPts val="1200"/>
              <a:buFont typeface="Arial"/>
              <a:buChar char="•"/>
            </a:pPr>
            <a:r>
              <a:rPr lang="en-US" sz="1200">
                <a:solidFill>
                  <a:srgbClr val="00B0F0"/>
                </a:solidFill>
                <a:latin typeface="Calibri"/>
                <a:ea typeface="Calibri"/>
                <a:cs typeface="Calibri"/>
                <a:sym typeface="Calibri"/>
              </a:rPr>
              <a:t>Outline arguments </a:t>
            </a:r>
            <a:r>
              <a:rPr b="1" lang="en-US" sz="1200">
                <a:solidFill>
                  <a:srgbClr val="FF0000"/>
                </a:solidFill>
                <a:latin typeface="Calibri"/>
                <a:ea typeface="Calibri"/>
                <a:cs typeface="Calibri"/>
                <a:sym typeface="Calibri"/>
              </a:rPr>
              <a:t>against</a:t>
            </a:r>
            <a:r>
              <a:rPr b="1" lang="en-US" sz="1200">
                <a:solidFill>
                  <a:srgbClr val="00B0F0"/>
                </a:solidFill>
                <a:latin typeface="Calibri"/>
                <a:ea typeface="Calibri"/>
                <a:cs typeface="Calibri"/>
                <a:sym typeface="Calibri"/>
              </a:rPr>
              <a:t> building the port</a:t>
            </a:r>
            <a:r>
              <a:rPr lang="en-US" sz="1200">
                <a:solidFill>
                  <a:schemeClr val="dk1"/>
                </a:solidFill>
                <a:latin typeface="Calibri"/>
                <a:ea typeface="Calibri"/>
                <a:cs typeface="Calibri"/>
                <a:sym typeface="Calibri"/>
              </a:rPr>
              <a:t>. Again, be sure to include evidence from the booklet. The best students will categories these arguments into social, economic and environmental factors.</a:t>
            </a:r>
            <a:endParaRPr/>
          </a:p>
          <a:p>
            <a:pPr indent="-120650" lvl="0" marL="171450" marR="0" rtl="0" algn="just">
              <a:spcBef>
                <a:spcPts val="0"/>
              </a:spcBef>
              <a:spcAft>
                <a:spcPts val="0"/>
              </a:spcAft>
              <a:buClr>
                <a:schemeClr val="dk1"/>
              </a:buClr>
              <a:buSzPts val="800"/>
              <a:buFont typeface="Arial"/>
              <a:buNone/>
            </a:pPr>
            <a:r>
              <a:t/>
            </a:r>
            <a:endParaRPr sz="800">
              <a:solidFill>
                <a:schemeClr val="dk1"/>
              </a:solidFill>
              <a:latin typeface="Calibri"/>
              <a:ea typeface="Calibri"/>
              <a:cs typeface="Calibri"/>
              <a:sym typeface="Calibri"/>
            </a:endParaRPr>
          </a:p>
          <a:p>
            <a:pPr indent="-171450" lvl="0" marL="171450" marR="0" rtl="0" algn="just">
              <a:spcBef>
                <a:spcPts val="0"/>
              </a:spcBef>
              <a:spcAft>
                <a:spcPts val="0"/>
              </a:spcAft>
              <a:buClr>
                <a:srgbClr val="00B0F0"/>
              </a:buClr>
              <a:buSzPts val="1200"/>
              <a:buFont typeface="Arial"/>
              <a:buChar char="•"/>
            </a:pPr>
            <a:r>
              <a:rPr b="1" lang="en-US" sz="1200">
                <a:solidFill>
                  <a:srgbClr val="00B0F0"/>
                </a:solidFill>
                <a:latin typeface="Calibri"/>
                <a:ea typeface="Calibri"/>
                <a:cs typeface="Calibri"/>
                <a:sym typeface="Calibri"/>
              </a:rPr>
              <a:t>Conclusion</a:t>
            </a:r>
            <a:r>
              <a:rPr lang="en-US" sz="1200">
                <a:solidFill>
                  <a:schemeClr val="dk1"/>
                </a:solidFill>
                <a:latin typeface="Calibri"/>
                <a:ea typeface="Calibri"/>
                <a:cs typeface="Calibri"/>
                <a:sym typeface="Calibri"/>
              </a:rPr>
              <a:t> – come to a balanced view. Recognise the merit to both sides of the argument but you will ultimately need to make a decision. Stronger students may be able to suggest a better way to use tourism to support economic growth without promoting more cruise ships.</a:t>
            </a:r>
            <a:endParaRPr/>
          </a:p>
        </p:txBody>
      </p:sp>
      <p:pic>
        <p:nvPicPr>
          <p:cNvPr id="590" name="Google Shape;590;p34"/>
          <p:cNvPicPr preferRelativeResize="0"/>
          <p:nvPr/>
        </p:nvPicPr>
        <p:blipFill rotWithShape="1">
          <a:blip r:embed="rId3">
            <a:alphaModFix/>
          </a:blip>
          <a:srcRect b="0" l="0" r="0" t="0"/>
          <a:stretch/>
        </p:blipFill>
        <p:spPr>
          <a:xfrm>
            <a:off x="10776147" y="2863985"/>
            <a:ext cx="1312608" cy="132556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596" name="Google Shape;596;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
        <p:nvSpPr>
          <p:cNvPr id="597" name="Google Shape;597;p35"/>
          <p:cNvSpPr/>
          <p:nvPr/>
        </p:nvSpPr>
        <p:spPr>
          <a:xfrm>
            <a:off x="0" y="0"/>
            <a:ext cx="12192000" cy="6858000"/>
          </a:xfrm>
          <a:prstGeom prst="rect">
            <a:avLst/>
          </a:prstGeom>
          <a:solidFill>
            <a:schemeClr val="lt1"/>
          </a:solidFill>
          <a:ln cap="flat" cmpd="sng" w="28575">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8" name="Google Shape;598;p35"/>
          <p:cNvSpPr/>
          <p:nvPr/>
        </p:nvSpPr>
        <p:spPr>
          <a:xfrm>
            <a:off x="112196" y="173332"/>
            <a:ext cx="11853540" cy="6555641"/>
          </a:xfrm>
          <a:custGeom>
            <a:rect b="b" l="l" r="r" t="t"/>
            <a:pathLst>
              <a:path extrusionOk="0" h="6555641" w="11853540">
                <a:moveTo>
                  <a:pt x="0" y="0"/>
                </a:moveTo>
                <a:cubicBezTo>
                  <a:pt x="240060" y="-29688"/>
                  <a:pt x="508760" y="5099"/>
                  <a:pt x="829748" y="0"/>
                </a:cubicBezTo>
                <a:cubicBezTo>
                  <a:pt x="1150736" y="-5099"/>
                  <a:pt x="987640" y="18276"/>
                  <a:pt x="1066819" y="0"/>
                </a:cubicBezTo>
                <a:cubicBezTo>
                  <a:pt x="1145998" y="-18276"/>
                  <a:pt x="1410995" y="32036"/>
                  <a:pt x="1540960" y="0"/>
                </a:cubicBezTo>
                <a:cubicBezTo>
                  <a:pt x="1670925" y="-32036"/>
                  <a:pt x="2049777" y="38499"/>
                  <a:pt x="2252173" y="0"/>
                </a:cubicBezTo>
                <a:cubicBezTo>
                  <a:pt x="2454569" y="-38499"/>
                  <a:pt x="2445644" y="38976"/>
                  <a:pt x="2607779" y="0"/>
                </a:cubicBezTo>
                <a:cubicBezTo>
                  <a:pt x="2769914" y="-38976"/>
                  <a:pt x="3225015" y="27771"/>
                  <a:pt x="3437527" y="0"/>
                </a:cubicBezTo>
                <a:cubicBezTo>
                  <a:pt x="3650039" y="-27771"/>
                  <a:pt x="3844557" y="51003"/>
                  <a:pt x="4148739" y="0"/>
                </a:cubicBezTo>
                <a:cubicBezTo>
                  <a:pt x="4452921" y="-51003"/>
                  <a:pt x="4454491" y="8505"/>
                  <a:pt x="4622881" y="0"/>
                </a:cubicBezTo>
                <a:cubicBezTo>
                  <a:pt x="4791271" y="-8505"/>
                  <a:pt x="5079748" y="69582"/>
                  <a:pt x="5452628" y="0"/>
                </a:cubicBezTo>
                <a:cubicBezTo>
                  <a:pt x="5825508" y="-69582"/>
                  <a:pt x="5939681" y="5339"/>
                  <a:pt x="6163841" y="0"/>
                </a:cubicBezTo>
                <a:cubicBezTo>
                  <a:pt x="6388001" y="-5339"/>
                  <a:pt x="6494425" y="5318"/>
                  <a:pt x="6637982" y="0"/>
                </a:cubicBezTo>
                <a:cubicBezTo>
                  <a:pt x="6781539" y="-5318"/>
                  <a:pt x="7099153" y="60020"/>
                  <a:pt x="7230659" y="0"/>
                </a:cubicBezTo>
                <a:cubicBezTo>
                  <a:pt x="7362165" y="-60020"/>
                  <a:pt x="7385868" y="22087"/>
                  <a:pt x="7467730" y="0"/>
                </a:cubicBezTo>
                <a:cubicBezTo>
                  <a:pt x="7549592" y="-22087"/>
                  <a:pt x="8005731" y="33043"/>
                  <a:pt x="8297478" y="0"/>
                </a:cubicBezTo>
                <a:cubicBezTo>
                  <a:pt x="8589225" y="-33043"/>
                  <a:pt x="8954416" y="59036"/>
                  <a:pt x="9127226" y="0"/>
                </a:cubicBezTo>
                <a:cubicBezTo>
                  <a:pt x="9300036" y="-59036"/>
                  <a:pt x="9381862" y="35850"/>
                  <a:pt x="9601367" y="0"/>
                </a:cubicBezTo>
                <a:cubicBezTo>
                  <a:pt x="9820872" y="-35850"/>
                  <a:pt x="9785254" y="11294"/>
                  <a:pt x="9838438" y="0"/>
                </a:cubicBezTo>
                <a:cubicBezTo>
                  <a:pt x="9891622" y="-11294"/>
                  <a:pt x="9972581" y="22586"/>
                  <a:pt x="10075509" y="0"/>
                </a:cubicBezTo>
                <a:cubicBezTo>
                  <a:pt x="10178437" y="-22586"/>
                  <a:pt x="10474168" y="37979"/>
                  <a:pt x="10668186" y="0"/>
                </a:cubicBezTo>
                <a:cubicBezTo>
                  <a:pt x="10862204" y="-37979"/>
                  <a:pt x="11578034" y="73200"/>
                  <a:pt x="11853540" y="0"/>
                </a:cubicBezTo>
                <a:cubicBezTo>
                  <a:pt x="11900518" y="256691"/>
                  <a:pt x="11791541" y="412710"/>
                  <a:pt x="11853540" y="595967"/>
                </a:cubicBezTo>
                <a:cubicBezTo>
                  <a:pt x="11915539" y="779224"/>
                  <a:pt x="11803566" y="857765"/>
                  <a:pt x="11853540" y="1060822"/>
                </a:cubicBezTo>
                <a:cubicBezTo>
                  <a:pt x="11903514" y="1263879"/>
                  <a:pt x="11793934" y="1527773"/>
                  <a:pt x="11853540" y="1787902"/>
                </a:cubicBezTo>
                <a:cubicBezTo>
                  <a:pt x="11913146" y="2048031"/>
                  <a:pt x="11778704" y="2164395"/>
                  <a:pt x="11853540" y="2514982"/>
                </a:cubicBezTo>
                <a:cubicBezTo>
                  <a:pt x="11928376" y="2865569"/>
                  <a:pt x="11828253" y="2897309"/>
                  <a:pt x="11853540" y="3110950"/>
                </a:cubicBezTo>
                <a:cubicBezTo>
                  <a:pt x="11878827" y="3324591"/>
                  <a:pt x="11830944" y="3575663"/>
                  <a:pt x="11853540" y="3772473"/>
                </a:cubicBezTo>
                <a:cubicBezTo>
                  <a:pt x="11876136" y="3969283"/>
                  <a:pt x="11829157" y="4147164"/>
                  <a:pt x="11853540" y="4499554"/>
                </a:cubicBezTo>
                <a:cubicBezTo>
                  <a:pt x="11877923" y="4851944"/>
                  <a:pt x="11852333" y="4784302"/>
                  <a:pt x="11853540" y="4964408"/>
                </a:cubicBezTo>
                <a:cubicBezTo>
                  <a:pt x="11854747" y="5144514"/>
                  <a:pt x="11808496" y="5277807"/>
                  <a:pt x="11853540" y="5429263"/>
                </a:cubicBezTo>
                <a:cubicBezTo>
                  <a:pt x="11898584" y="5580720"/>
                  <a:pt x="11790178" y="5695624"/>
                  <a:pt x="11853540" y="5959674"/>
                </a:cubicBezTo>
                <a:cubicBezTo>
                  <a:pt x="11916902" y="6223724"/>
                  <a:pt x="11799085" y="6337098"/>
                  <a:pt x="11853540" y="6555641"/>
                </a:cubicBezTo>
                <a:cubicBezTo>
                  <a:pt x="11777409" y="6571165"/>
                  <a:pt x="11718512" y="6543655"/>
                  <a:pt x="11616469" y="6555641"/>
                </a:cubicBezTo>
                <a:cubicBezTo>
                  <a:pt x="11514426" y="6567627"/>
                  <a:pt x="11403518" y="6539420"/>
                  <a:pt x="11260863" y="6555641"/>
                </a:cubicBezTo>
                <a:cubicBezTo>
                  <a:pt x="11118208" y="6571862"/>
                  <a:pt x="10913053" y="6528559"/>
                  <a:pt x="10786721" y="6555641"/>
                </a:cubicBezTo>
                <a:cubicBezTo>
                  <a:pt x="10660389" y="6582723"/>
                  <a:pt x="10606554" y="6519536"/>
                  <a:pt x="10431115" y="6555641"/>
                </a:cubicBezTo>
                <a:cubicBezTo>
                  <a:pt x="10255676" y="6591746"/>
                  <a:pt x="10269287" y="6551280"/>
                  <a:pt x="10194044" y="6555641"/>
                </a:cubicBezTo>
                <a:cubicBezTo>
                  <a:pt x="10118801" y="6560002"/>
                  <a:pt x="10038709" y="6528984"/>
                  <a:pt x="9956974" y="6555641"/>
                </a:cubicBezTo>
                <a:cubicBezTo>
                  <a:pt x="9875239" y="6582298"/>
                  <a:pt x="9780179" y="6552022"/>
                  <a:pt x="9719903" y="6555641"/>
                </a:cubicBezTo>
                <a:cubicBezTo>
                  <a:pt x="9659627" y="6559260"/>
                  <a:pt x="9436856" y="6544736"/>
                  <a:pt x="9364297" y="6555641"/>
                </a:cubicBezTo>
                <a:cubicBezTo>
                  <a:pt x="9291738" y="6566546"/>
                  <a:pt x="9131779" y="6515627"/>
                  <a:pt x="9008690" y="6555641"/>
                </a:cubicBezTo>
                <a:cubicBezTo>
                  <a:pt x="8885601" y="6595655"/>
                  <a:pt x="8808978" y="6538097"/>
                  <a:pt x="8653084" y="6555641"/>
                </a:cubicBezTo>
                <a:cubicBezTo>
                  <a:pt x="8497190" y="6573185"/>
                  <a:pt x="8530627" y="6528346"/>
                  <a:pt x="8416013" y="6555641"/>
                </a:cubicBezTo>
                <a:cubicBezTo>
                  <a:pt x="8301399" y="6582936"/>
                  <a:pt x="8272039" y="6537948"/>
                  <a:pt x="8178943" y="6555641"/>
                </a:cubicBezTo>
                <a:cubicBezTo>
                  <a:pt x="8085847" y="6573334"/>
                  <a:pt x="7686266" y="6477376"/>
                  <a:pt x="7349195" y="6555641"/>
                </a:cubicBezTo>
                <a:cubicBezTo>
                  <a:pt x="7012124" y="6633906"/>
                  <a:pt x="6923390" y="6525022"/>
                  <a:pt x="6756518" y="6555641"/>
                </a:cubicBezTo>
                <a:cubicBezTo>
                  <a:pt x="6589646" y="6586260"/>
                  <a:pt x="6598003" y="6532311"/>
                  <a:pt x="6519447" y="6555641"/>
                </a:cubicBezTo>
                <a:cubicBezTo>
                  <a:pt x="6440891" y="6578971"/>
                  <a:pt x="6150730" y="6540664"/>
                  <a:pt x="5926770" y="6555641"/>
                </a:cubicBezTo>
                <a:cubicBezTo>
                  <a:pt x="5702810" y="6570618"/>
                  <a:pt x="5677082" y="6525592"/>
                  <a:pt x="5571164" y="6555641"/>
                </a:cubicBezTo>
                <a:cubicBezTo>
                  <a:pt x="5465246" y="6585690"/>
                  <a:pt x="5436977" y="6542142"/>
                  <a:pt x="5334093" y="6555641"/>
                </a:cubicBezTo>
                <a:cubicBezTo>
                  <a:pt x="5231209" y="6569140"/>
                  <a:pt x="4964275" y="6553162"/>
                  <a:pt x="4622881" y="6555641"/>
                </a:cubicBezTo>
                <a:cubicBezTo>
                  <a:pt x="4281487" y="6558120"/>
                  <a:pt x="4275537" y="6498506"/>
                  <a:pt x="4030204" y="6555641"/>
                </a:cubicBezTo>
                <a:cubicBezTo>
                  <a:pt x="3784871" y="6612776"/>
                  <a:pt x="3822965" y="6536931"/>
                  <a:pt x="3674597" y="6555641"/>
                </a:cubicBezTo>
                <a:cubicBezTo>
                  <a:pt x="3526229" y="6574351"/>
                  <a:pt x="3284782" y="6519757"/>
                  <a:pt x="3081920" y="6555641"/>
                </a:cubicBezTo>
                <a:cubicBezTo>
                  <a:pt x="2879058" y="6591525"/>
                  <a:pt x="2642007" y="6513290"/>
                  <a:pt x="2489243" y="6555641"/>
                </a:cubicBezTo>
                <a:cubicBezTo>
                  <a:pt x="2336479" y="6597992"/>
                  <a:pt x="2042510" y="6554782"/>
                  <a:pt x="1778031" y="6555641"/>
                </a:cubicBezTo>
                <a:cubicBezTo>
                  <a:pt x="1513552" y="6556500"/>
                  <a:pt x="1397859" y="6532266"/>
                  <a:pt x="1185354" y="6555641"/>
                </a:cubicBezTo>
                <a:cubicBezTo>
                  <a:pt x="972849" y="6579016"/>
                  <a:pt x="365415" y="6537569"/>
                  <a:pt x="0" y="6555641"/>
                </a:cubicBezTo>
                <a:cubicBezTo>
                  <a:pt x="-47622" y="6387283"/>
                  <a:pt x="15422" y="6223466"/>
                  <a:pt x="0" y="5894117"/>
                </a:cubicBezTo>
                <a:cubicBezTo>
                  <a:pt x="-15422" y="5564768"/>
                  <a:pt x="18506" y="5366501"/>
                  <a:pt x="0" y="5167037"/>
                </a:cubicBezTo>
                <a:cubicBezTo>
                  <a:pt x="-18506" y="4967573"/>
                  <a:pt x="4752" y="4827311"/>
                  <a:pt x="0" y="4505513"/>
                </a:cubicBezTo>
                <a:cubicBezTo>
                  <a:pt x="-4752" y="4183715"/>
                  <a:pt x="52957" y="4064952"/>
                  <a:pt x="0" y="3843989"/>
                </a:cubicBezTo>
                <a:cubicBezTo>
                  <a:pt x="-52957" y="3623026"/>
                  <a:pt x="47441" y="3578609"/>
                  <a:pt x="0" y="3444691"/>
                </a:cubicBezTo>
                <a:cubicBezTo>
                  <a:pt x="-47441" y="3310773"/>
                  <a:pt x="51010" y="3027558"/>
                  <a:pt x="0" y="2848724"/>
                </a:cubicBezTo>
                <a:cubicBezTo>
                  <a:pt x="-51010" y="2669890"/>
                  <a:pt x="13318" y="2449936"/>
                  <a:pt x="0" y="2187200"/>
                </a:cubicBezTo>
                <a:cubicBezTo>
                  <a:pt x="-13318" y="1924464"/>
                  <a:pt x="71153" y="1746178"/>
                  <a:pt x="0" y="1591233"/>
                </a:cubicBezTo>
                <a:cubicBezTo>
                  <a:pt x="-71153" y="1436288"/>
                  <a:pt x="37139" y="1292234"/>
                  <a:pt x="0" y="1191935"/>
                </a:cubicBezTo>
                <a:cubicBezTo>
                  <a:pt x="-37139" y="1091636"/>
                  <a:pt x="52801" y="841266"/>
                  <a:pt x="0" y="595967"/>
                </a:cubicBezTo>
                <a:cubicBezTo>
                  <a:pt x="-52801" y="350668"/>
                  <a:pt x="41881" y="133909"/>
                  <a:pt x="0" y="0"/>
                </a:cubicBezTo>
                <a:close/>
              </a:path>
            </a:pathLst>
          </a:cu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graphicFrame>
        <p:nvGraphicFramePr>
          <p:cNvPr id="599" name="Google Shape;599;p35"/>
          <p:cNvGraphicFramePr/>
          <p:nvPr/>
        </p:nvGraphicFramePr>
        <p:xfrm>
          <a:off x="112196" y="173332"/>
          <a:ext cx="3000000" cy="3000000"/>
        </p:xfrm>
        <a:graphic>
          <a:graphicData uri="http://schemas.openxmlformats.org/drawingml/2006/table">
            <a:tbl>
              <a:tblPr bandRow="1" firstRow="1">
                <a:noFill/>
                <a:tableStyleId>{4AD6C0F9-3A16-4AF1-8E3B-A62EE6DCF72C}</a:tableStyleId>
              </a:tblPr>
              <a:tblGrid>
                <a:gridCol w="591175"/>
                <a:gridCol w="5631175"/>
                <a:gridCol w="5631175"/>
              </a:tblGrid>
              <a:tr h="952275">
                <a:tc gridSpan="3">
                  <a:txBody>
                    <a:bodyPr/>
                    <a:lstStyle/>
                    <a:p>
                      <a:pPr indent="0" lvl="0" marL="0" marR="0" rtl="0" algn="l">
                        <a:spcBef>
                          <a:spcPts val="0"/>
                        </a:spcBef>
                        <a:spcAft>
                          <a:spcPts val="0"/>
                        </a:spcAft>
                        <a:buNone/>
                      </a:pPr>
                      <a:r>
                        <a:rPr lang="en-US" sz="1200">
                          <a:solidFill>
                            <a:srgbClr val="00B0F0"/>
                          </a:solidFill>
                          <a:latin typeface="Calibri"/>
                          <a:ea typeface="Calibri"/>
                          <a:cs typeface="Calibri"/>
                          <a:sym typeface="Calibri"/>
                        </a:rPr>
                        <a:t>Introduction: </a:t>
                      </a:r>
                      <a:r>
                        <a:rPr lang="en-US" sz="1200">
                          <a:solidFill>
                            <a:schemeClr val="dk1"/>
                          </a:solidFill>
                          <a:latin typeface="Calibri"/>
                          <a:ea typeface="Calibri"/>
                          <a:cs typeface="Calibri"/>
                          <a:sym typeface="Calibri"/>
                        </a:rPr>
                        <a:t>Set the scene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r>
              <a:tr h="271800">
                <a:tc>
                  <a:txBody>
                    <a:bodyPr/>
                    <a:lstStyle/>
                    <a:p>
                      <a:pPr indent="0" lvl="0" marL="0" marR="0" rtl="0" algn="ctr">
                        <a:spcBef>
                          <a:spcPts val="0"/>
                        </a:spcBef>
                        <a:spcAft>
                          <a:spcPts val="0"/>
                        </a:spcAft>
                        <a:buNone/>
                      </a:pPr>
                      <a:r>
                        <a:t/>
                      </a:r>
                      <a:endParaRPr sz="900">
                        <a:solidFill>
                          <a:schemeClr val="dk1"/>
                        </a:solidFill>
                        <a:latin typeface="Calibri"/>
                        <a:ea typeface="Calibri"/>
                        <a:cs typeface="Calibri"/>
                        <a:sym typeface="Calibri"/>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Arguments for building the port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1EFD8"/>
                    </a:solidFill>
                  </a:tcPr>
                </a:tc>
                <a:tc>
                  <a:txBody>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Arguments against building the port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E4D4"/>
                    </a:solidFill>
                  </a:tcPr>
                </a:tc>
              </a:tr>
              <a:tr h="1337050">
                <a:tc>
                  <a:txBody>
                    <a:bodyPr/>
                    <a:lstStyle/>
                    <a:p>
                      <a:pPr indent="0" lvl="0" marL="0" marR="0" rtl="0" algn="ctr">
                        <a:spcBef>
                          <a:spcPts val="0"/>
                        </a:spcBef>
                        <a:spcAft>
                          <a:spcPts val="0"/>
                        </a:spcAft>
                        <a:buNone/>
                      </a:pPr>
                      <a:r>
                        <a:rPr lang="en-US" sz="1200">
                          <a:solidFill>
                            <a:srgbClr val="00B0F0"/>
                          </a:solidFill>
                          <a:latin typeface="Calibri"/>
                          <a:ea typeface="Calibri"/>
                          <a:cs typeface="Calibri"/>
                          <a:sym typeface="Calibri"/>
                        </a:rPr>
                        <a:t>Economic</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337050">
                <a:tc>
                  <a:txBody>
                    <a:bodyPr/>
                    <a:lstStyle/>
                    <a:p>
                      <a:pPr indent="0" lvl="0" marL="0" marR="0" rtl="0" algn="ctr">
                        <a:spcBef>
                          <a:spcPts val="0"/>
                        </a:spcBef>
                        <a:spcAft>
                          <a:spcPts val="0"/>
                        </a:spcAft>
                        <a:buNone/>
                      </a:pPr>
                      <a:r>
                        <a:rPr lang="en-US" sz="1200">
                          <a:solidFill>
                            <a:srgbClr val="00B0F0"/>
                          </a:solidFill>
                          <a:latin typeface="Calibri"/>
                          <a:ea typeface="Calibri"/>
                          <a:cs typeface="Calibri"/>
                          <a:sym typeface="Calibri"/>
                        </a:rPr>
                        <a:t>Environmental</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337050">
                <a:tc>
                  <a:txBody>
                    <a:bodyPr/>
                    <a:lstStyle/>
                    <a:p>
                      <a:pPr indent="0" lvl="0" marL="0" marR="0" rtl="0" algn="ctr">
                        <a:spcBef>
                          <a:spcPts val="0"/>
                        </a:spcBef>
                        <a:spcAft>
                          <a:spcPts val="0"/>
                        </a:spcAft>
                        <a:buNone/>
                      </a:pPr>
                      <a:r>
                        <a:rPr lang="en-US" sz="1200">
                          <a:solidFill>
                            <a:srgbClr val="00B0F0"/>
                          </a:solidFill>
                          <a:latin typeface="Calibri"/>
                          <a:ea typeface="Calibri"/>
                          <a:cs typeface="Calibri"/>
                          <a:sym typeface="Calibri"/>
                        </a:rPr>
                        <a:t>Social</a:t>
                      </a:r>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337050">
                <a:tc gridSpan="3">
                  <a:txBody>
                    <a:bodyPr/>
                    <a:lstStyle/>
                    <a:p>
                      <a:pPr indent="0" lvl="0" marL="0" marR="0" rtl="0" algn="l">
                        <a:spcBef>
                          <a:spcPts val="0"/>
                        </a:spcBef>
                        <a:spcAft>
                          <a:spcPts val="0"/>
                        </a:spcAft>
                        <a:buNone/>
                      </a:pPr>
                      <a:r>
                        <a:rPr b="1" lang="en-US" sz="1200">
                          <a:solidFill>
                            <a:srgbClr val="00B0F0"/>
                          </a:solidFill>
                          <a:latin typeface="Calibri"/>
                          <a:ea typeface="Calibri"/>
                          <a:cs typeface="Calibri"/>
                          <a:sym typeface="Calibri"/>
                        </a:rPr>
                        <a:t>Conclusion: </a:t>
                      </a:r>
                      <a:r>
                        <a:rPr b="1" lang="en-US" sz="1200">
                          <a:solidFill>
                            <a:schemeClr val="dk1"/>
                          </a:solidFill>
                          <a:latin typeface="Calibri"/>
                          <a:ea typeface="Calibri"/>
                          <a:cs typeface="Calibri"/>
                          <a:sym typeface="Calibri"/>
                        </a:rPr>
                        <a:t>Do you think the port should be built?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605" name="Google Shape;605;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
        <p:nvSpPr>
          <p:cNvPr id="606" name="Google Shape;606;p36"/>
          <p:cNvSpPr/>
          <p:nvPr/>
        </p:nvSpPr>
        <p:spPr>
          <a:xfrm>
            <a:off x="0" y="0"/>
            <a:ext cx="12192000" cy="6858000"/>
          </a:xfrm>
          <a:prstGeom prst="rect">
            <a:avLst/>
          </a:prstGeom>
          <a:solidFill>
            <a:schemeClr val="lt1"/>
          </a:solidFill>
          <a:ln cap="flat" cmpd="sng" w="28575">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7" name="Google Shape;607;p36"/>
          <p:cNvSpPr txBox="1"/>
          <p:nvPr/>
        </p:nvSpPr>
        <p:spPr>
          <a:xfrm>
            <a:off x="56098" y="0"/>
            <a:ext cx="12135902" cy="230832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final question is typically worth the most marks and will likely require you to make a decision as to whether or not you believe the proposed cruise ship port facility should be built.</a:t>
            </a:r>
            <a:endParaRPr/>
          </a:p>
          <a:p>
            <a:pPr indent="0" lvl="0" marL="0" marR="0" rtl="0" algn="just">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It will probably be phrased along the lines of:</a:t>
            </a:r>
            <a:endParaRPr/>
          </a:p>
          <a:p>
            <a:pPr indent="0" lvl="0" marL="0" marR="0" rtl="0" algn="just">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just">
              <a:spcBef>
                <a:spcPts val="0"/>
              </a:spcBef>
              <a:spcAft>
                <a:spcPts val="0"/>
              </a:spcAft>
              <a:buClr>
                <a:srgbClr val="FF33CC"/>
              </a:buClr>
              <a:buSzPts val="1200"/>
              <a:buFont typeface="Calibri"/>
              <a:buNone/>
            </a:pPr>
            <a:r>
              <a:rPr lang="en-US" sz="1200">
                <a:solidFill>
                  <a:srgbClr val="FF33CC"/>
                </a:solidFill>
                <a:latin typeface="Calibri"/>
                <a:ea typeface="Calibri"/>
                <a:cs typeface="Calibri"/>
                <a:sym typeface="Calibri"/>
              </a:rPr>
              <a:t>Do you think the proposed port facility should be built? (Tick the box of your choice). </a:t>
            </a:r>
            <a:endParaRPr/>
          </a:p>
          <a:p>
            <a:pPr indent="0" lvl="0" marL="0" marR="0" rtl="0" algn="just">
              <a:spcBef>
                <a:spcPts val="0"/>
              </a:spcBef>
              <a:spcAft>
                <a:spcPts val="0"/>
              </a:spcAft>
              <a:buClr>
                <a:schemeClr val="dk1"/>
              </a:buClr>
              <a:buSzPts val="1200"/>
              <a:buFont typeface="Calibri"/>
              <a:buNone/>
            </a:pPr>
            <a:r>
              <a:t/>
            </a:r>
            <a:endParaRPr sz="1200">
              <a:solidFill>
                <a:srgbClr val="00B050"/>
              </a:solidFill>
              <a:latin typeface="Calibri"/>
              <a:ea typeface="Calibri"/>
              <a:cs typeface="Calibri"/>
              <a:sym typeface="Calibri"/>
            </a:endParaRPr>
          </a:p>
          <a:p>
            <a:pPr indent="0" lvl="0" marL="0" marR="0" rtl="0" algn="just">
              <a:spcBef>
                <a:spcPts val="0"/>
              </a:spcBef>
              <a:spcAft>
                <a:spcPts val="0"/>
              </a:spcAft>
              <a:buClr>
                <a:srgbClr val="00B050"/>
              </a:buClr>
              <a:buSzPts val="1200"/>
              <a:buFont typeface="Calibri"/>
              <a:buNone/>
            </a:pPr>
            <a:r>
              <a:rPr lang="en-US" sz="1200">
                <a:solidFill>
                  <a:srgbClr val="00B050"/>
                </a:solidFill>
                <a:latin typeface="Calibri"/>
                <a:ea typeface="Calibri"/>
                <a:cs typeface="Calibri"/>
                <a:sym typeface="Calibri"/>
              </a:rPr>
              <a:t>	</a:t>
            </a:r>
            <a:r>
              <a:rPr lang="en-US" sz="1200">
                <a:solidFill>
                  <a:srgbClr val="FF33CC"/>
                </a:solidFill>
                <a:latin typeface="Calibri"/>
                <a:ea typeface="Calibri"/>
                <a:cs typeface="Calibri"/>
                <a:sym typeface="Calibri"/>
              </a:rPr>
              <a:t>Yes </a:t>
            </a:r>
            <a:endParaRPr/>
          </a:p>
          <a:p>
            <a:pPr indent="0" lvl="0" marL="0" marR="0" rtl="0" algn="just">
              <a:spcBef>
                <a:spcPts val="0"/>
              </a:spcBef>
              <a:spcAft>
                <a:spcPts val="0"/>
              </a:spcAft>
              <a:buClr>
                <a:srgbClr val="FF33CC"/>
              </a:buClr>
              <a:buSzPts val="1200"/>
              <a:buFont typeface="Calibri"/>
              <a:buNone/>
            </a:pPr>
            <a:r>
              <a:rPr lang="en-US" sz="1200">
                <a:solidFill>
                  <a:srgbClr val="FF33CC"/>
                </a:solidFill>
                <a:latin typeface="Calibri"/>
                <a:ea typeface="Calibri"/>
                <a:cs typeface="Calibri"/>
                <a:sym typeface="Calibri"/>
              </a:rPr>
              <a:t>	</a:t>
            </a:r>
            <a:endParaRPr/>
          </a:p>
          <a:p>
            <a:pPr indent="0" lvl="0" marL="0" marR="0" rtl="0" algn="just">
              <a:spcBef>
                <a:spcPts val="0"/>
              </a:spcBef>
              <a:spcAft>
                <a:spcPts val="0"/>
              </a:spcAft>
              <a:buClr>
                <a:srgbClr val="FF33CC"/>
              </a:buClr>
              <a:buSzPts val="1200"/>
              <a:buFont typeface="Calibri"/>
              <a:buNone/>
            </a:pPr>
            <a:r>
              <a:rPr lang="en-US" sz="1200">
                <a:solidFill>
                  <a:srgbClr val="FF33CC"/>
                </a:solidFill>
                <a:latin typeface="Calibri"/>
                <a:ea typeface="Calibri"/>
                <a:cs typeface="Calibri"/>
                <a:sym typeface="Calibri"/>
              </a:rPr>
              <a:t>	No</a:t>
            </a:r>
            <a:endParaRPr/>
          </a:p>
          <a:p>
            <a:pPr indent="0" lvl="0" marL="0" marR="0" rtl="0" algn="just">
              <a:spcBef>
                <a:spcPts val="0"/>
              </a:spcBef>
              <a:spcAft>
                <a:spcPts val="0"/>
              </a:spcAft>
              <a:buClr>
                <a:schemeClr val="dk1"/>
              </a:buClr>
              <a:buSzPts val="1200"/>
              <a:buFont typeface="Calibri"/>
              <a:buNone/>
            </a:pPr>
            <a:r>
              <a:t/>
            </a:r>
            <a:endParaRPr sz="1200">
              <a:solidFill>
                <a:srgbClr val="FF33CC"/>
              </a:solidFill>
              <a:latin typeface="Calibri"/>
              <a:ea typeface="Calibri"/>
              <a:cs typeface="Calibri"/>
              <a:sym typeface="Calibri"/>
            </a:endParaRPr>
          </a:p>
          <a:p>
            <a:pPr indent="0" lvl="0" marL="0" marR="0" rtl="0" algn="just">
              <a:spcBef>
                <a:spcPts val="0"/>
              </a:spcBef>
              <a:spcAft>
                <a:spcPts val="0"/>
              </a:spcAft>
              <a:buClr>
                <a:srgbClr val="FF33CC"/>
              </a:buClr>
              <a:buSzPts val="1200"/>
              <a:buFont typeface="Calibri"/>
              <a:buNone/>
            </a:pPr>
            <a:r>
              <a:rPr lang="en-US" sz="1200">
                <a:solidFill>
                  <a:srgbClr val="FF33CC"/>
                </a:solidFill>
                <a:latin typeface="Calibri"/>
                <a:ea typeface="Calibri"/>
                <a:cs typeface="Calibri"/>
                <a:sym typeface="Calibri"/>
              </a:rPr>
              <a:t>Use evidence from the resource booklet and your own knowledge to explain your answer. [9 marks + 3 SPaG]</a:t>
            </a:r>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608" name="Google Shape;608;p36"/>
          <p:cNvSpPr/>
          <p:nvPr/>
        </p:nvSpPr>
        <p:spPr>
          <a:xfrm>
            <a:off x="756076" y="1289809"/>
            <a:ext cx="191359" cy="207563"/>
          </a:xfrm>
          <a:custGeom>
            <a:rect b="b" l="l" r="r" t="t"/>
            <a:pathLst>
              <a:path extrusionOk="0" h="207563" w="191359">
                <a:moveTo>
                  <a:pt x="0" y="0"/>
                </a:moveTo>
                <a:cubicBezTo>
                  <a:pt x="69531" y="-4900"/>
                  <a:pt x="127510" y="699"/>
                  <a:pt x="191359" y="0"/>
                </a:cubicBezTo>
                <a:cubicBezTo>
                  <a:pt x="194814" y="87397"/>
                  <a:pt x="173038" y="161002"/>
                  <a:pt x="191359" y="207563"/>
                </a:cubicBezTo>
                <a:cubicBezTo>
                  <a:pt x="96086" y="209869"/>
                  <a:pt x="38753" y="196173"/>
                  <a:pt x="0" y="207563"/>
                </a:cubicBezTo>
                <a:cubicBezTo>
                  <a:pt x="-8118" y="130104"/>
                  <a:pt x="8491" y="73447"/>
                  <a:pt x="0" y="0"/>
                </a:cubicBezTo>
                <a:close/>
              </a:path>
            </a:pathLst>
          </a:cu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9" name="Google Shape;609;p36"/>
          <p:cNvSpPr/>
          <p:nvPr/>
        </p:nvSpPr>
        <p:spPr>
          <a:xfrm>
            <a:off x="756076" y="1668622"/>
            <a:ext cx="191359" cy="207563"/>
          </a:xfrm>
          <a:custGeom>
            <a:rect b="b" l="l" r="r" t="t"/>
            <a:pathLst>
              <a:path extrusionOk="0" h="207563" w="191359">
                <a:moveTo>
                  <a:pt x="0" y="0"/>
                </a:moveTo>
                <a:cubicBezTo>
                  <a:pt x="69531" y="-4900"/>
                  <a:pt x="127510" y="699"/>
                  <a:pt x="191359" y="0"/>
                </a:cubicBezTo>
                <a:cubicBezTo>
                  <a:pt x="194814" y="87397"/>
                  <a:pt x="173038" y="161002"/>
                  <a:pt x="191359" y="207563"/>
                </a:cubicBezTo>
                <a:cubicBezTo>
                  <a:pt x="96086" y="209869"/>
                  <a:pt x="38753" y="196173"/>
                  <a:pt x="0" y="207563"/>
                </a:cubicBezTo>
                <a:cubicBezTo>
                  <a:pt x="-8118" y="130104"/>
                  <a:pt x="8491" y="73447"/>
                  <a:pt x="0" y="0"/>
                </a:cubicBezTo>
                <a:close/>
              </a:path>
            </a:pathLst>
          </a:cu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610" name="Google Shape;610;p36"/>
          <p:cNvCxnSpPr/>
          <p:nvPr/>
        </p:nvCxnSpPr>
        <p:spPr>
          <a:xfrm flipH="1" rot="10800000">
            <a:off x="111278" y="2929058"/>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611" name="Google Shape;611;p36"/>
          <p:cNvCxnSpPr/>
          <p:nvPr/>
        </p:nvCxnSpPr>
        <p:spPr>
          <a:xfrm flipH="1" rot="10800000">
            <a:off x="126696" y="3261584"/>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612" name="Google Shape;612;p36"/>
          <p:cNvCxnSpPr/>
          <p:nvPr/>
        </p:nvCxnSpPr>
        <p:spPr>
          <a:xfrm flipH="1" rot="10800000">
            <a:off x="126696" y="3545425"/>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613" name="Google Shape;613;p36"/>
          <p:cNvCxnSpPr/>
          <p:nvPr/>
        </p:nvCxnSpPr>
        <p:spPr>
          <a:xfrm flipH="1" rot="10800000">
            <a:off x="142114" y="3877951"/>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614" name="Google Shape;614;p36"/>
          <p:cNvCxnSpPr/>
          <p:nvPr/>
        </p:nvCxnSpPr>
        <p:spPr>
          <a:xfrm flipH="1" rot="10800000">
            <a:off x="142114" y="4228901"/>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615" name="Google Shape;615;p36"/>
          <p:cNvCxnSpPr/>
          <p:nvPr/>
        </p:nvCxnSpPr>
        <p:spPr>
          <a:xfrm flipH="1" rot="10800000">
            <a:off x="111277" y="2571339"/>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616" name="Google Shape;616;p36"/>
          <p:cNvCxnSpPr/>
          <p:nvPr/>
        </p:nvCxnSpPr>
        <p:spPr>
          <a:xfrm flipH="1" rot="10800000">
            <a:off x="142115" y="4931063"/>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617" name="Google Shape;617;p36"/>
          <p:cNvCxnSpPr/>
          <p:nvPr/>
        </p:nvCxnSpPr>
        <p:spPr>
          <a:xfrm flipH="1" rot="10800000">
            <a:off x="157533" y="5263589"/>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618" name="Google Shape;618;p36"/>
          <p:cNvCxnSpPr/>
          <p:nvPr/>
        </p:nvCxnSpPr>
        <p:spPr>
          <a:xfrm flipH="1" rot="10800000">
            <a:off x="157533" y="5547430"/>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619" name="Google Shape;619;p36"/>
          <p:cNvCxnSpPr/>
          <p:nvPr/>
        </p:nvCxnSpPr>
        <p:spPr>
          <a:xfrm flipH="1" rot="10800000">
            <a:off x="172951" y="5879956"/>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620" name="Google Shape;620;p36"/>
          <p:cNvCxnSpPr/>
          <p:nvPr/>
        </p:nvCxnSpPr>
        <p:spPr>
          <a:xfrm flipH="1" rot="10800000">
            <a:off x="172951" y="6230906"/>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621" name="Google Shape;621;p36"/>
          <p:cNvCxnSpPr/>
          <p:nvPr/>
        </p:nvCxnSpPr>
        <p:spPr>
          <a:xfrm flipH="1" rot="10800000">
            <a:off x="142114" y="4573344"/>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622" name="Google Shape;622;p36"/>
          <p:cNvCxnSpPr/>
          <p:nvPr/>
        </p:nvCxnSpPr>
        <p:spPr>
          <a:xfrm flipH="1" rot="10800000">
            <a:off x="229984" y="6624814"/>
            <a:ext cx="11815191" cy="51439"/>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628" name="Google Shape;628;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
        <p:nvSpPr>
          <p:cNvPr id="629" name="Google Shape;629;p37"/>
          <p:cNvSpPr/>
          <p:nvPr/>
        </p:nvSpPr>
        <p:spPr>
          <a:xfrm>
            <a:off x="0" y="0"/>
            <a:ext cx="12192000" cy="6858000"/>
          </a:xfrm>
          <a:prstGeom prst="rect">
            <a:avLst/>
          </a:prstGeom>
          <a:solidFill>
            <a:schemeClr val="lt1"/>
          </a:solidFill>
          <a:ln cap="flat" cmpd="sng" w="28575">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630" name="Google Shape;630;p37"/>
          <p:cNvCxnSpPr/>
          <p:nvPr/>
        </p:nvCxnSpPr>
        <p:spPr>
          <a:xfrm flipH="1" rot="10800000">
            <a:off x="172986" y="1385625"/>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631" name="Google Shape;631;p37"/>
          <p:cNvCxnSpPr/>
          <p:nvPr/>
        </p:nvCxnSpPr>
        <p:spPr>
          <a:xfrm flipH="1" rot="10800000">
            <a:off x="188404" y="1718151"/>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632" name="Google Shape;632;p37"/>
          <p:cNvCxnSpPr/>
          <p:nvPr/>
        </p:nvCxnSpPr>
        <p:spPr>
          <a:xfrm flipH="1" rot="10800000">
            <a:off x="188404" y="2001992"/>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633" name="Google Shape;633;p37"/>
          <p:cNvCxnSpPr/>
          <p:nvPr/>
        </p:nvCxnSpPr>
        <p:spPr>
          <a:xfrm flipH="1" rot="10800000">
            <a:off x="203822" y="2334518"/>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634" name="Google Shape;634;p37"/>
          <p:cNvCxnSpPr/>
          <p:nvPr/>
        </p:nvCxnSpPr>
        <p:spPr>
          <a:xfrm flipH="1" rot="10800000">
            <a:off x="203822" y="2685468"/>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635" name="Google Shape;635;p37"/>
          <p:cNvCxnSpPr/>
          <p:nvPr/>
        </p:nvCxnSpPr>
        <p:spPr>
          <a:xfrm flipH="1" rot="10800000">
            <a:off x="219240" y="3017994"/>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636" name="Google Shape;636;p37"/>
          <p:cNvCxnSpPr/>
          <p:nvPr/>
        </p:nvCxnSpPr>
        <p:spPr>
          <a:xfrm flipH="1" rot="10800000">
            <a:off x="219240" y="3301835"/>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637" name="Google Shape;637;p37"/>
          <p:cNvCxnSpPr/>
          <p:nvPr/>
        </p:nvCxnSpPr>
        <p:spPr>
          <a:xfrm flipH="1" rot="10800000">
            <a:off x="234658" y="3634361"/>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638" name="Google Shape;638;p37"/>
          <p:cNvCxnSpPr/>
          <p:nvPr/>
        </p:nvCxnSpPr>
        <p:spPr>
          <a:xfrm flipH="1" rot="10800000">
            <a:off x="234658" y="4030597"/>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639" name="Google Shape;639;p37"/>
          <p:cNvCxnSpPr/>
          <p:nvPr/>
        </p:nvCxnSpPr>
        <p:spPr>
          <a:xfrm flipH="1" rot="10800000">
            <a:off x="234658" y="4314438"/>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640" name="Google Shape;640;p37"/>
          <p:cNvCxnSpPr/>
          <p:nvPr/>
        </p:nvCxnSpPr>
        <p:spPr>
          <a:xfrm flipH="1" rot="10800000">
            <a:off x="250076" y="4646964"/>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641" name="Google Shape;641;p37"/>
          <p:cNvCxnSpPr/>
          <p:nvPr/>
        </p:nvCxnSpPr>
        <p:spPr>
          <a:xfrm flipH="1" rot="10800000">
            <a:off x="250076" y="4997914"/>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642" name="Google Shape;642;p37"/>
          <p:cNvCxnSpPr/>
          <p:nvPr/>
        </p:nvCxnSpPr>
        <p:spPr>
          <a:xfrm flipH="1" rot="10800000">
            <a:off x="265494" y="5330440"/>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643" name="Google Shape;643;p37"/>
          <p:cNvCxnSpPr/>
          <p:nvPr/>
        </p:nvCxnSpPr>
        <p:spPr>
          <a:xfrm flipH="1" rot="10800000">
            <a:off x="265494" y="5614281"/>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644" name="Google Shape;644;p37"/>
          <p:cNvCxnSpPr/>
          <p:nvPr/>
        </p:nvCxnSpPr>
        <p:spPr>
          <a:xfrm flipH="1" rot="10800000">
            <a:off x="280912" y="5946807"/>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645" name="Google Shape;645;p37"/>
          <p:cNvCxnSpPr/>
          <p:nvPr/>
        </p:nvCxnSpPr>
        <p:spPr>
          <a:xfrm flipH="1" rot="10800000">
            <a:off x="280912" y="6272203"/>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646" name="Google Shape;646;p37"/>
          <p:cNvCxnSpPr/>
          <p:nvPr/>
        </p:nvCxnSpPr>
        <p:spPr>
          <a:xfrm flipH="1" rot="10800000">
            <a:off x="296330" y="6604729"/>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647" name="Google Shape;647;p37"/>
          <p:cNvCxnSpPr/>
          <p:nvPr/>
        </p:nvCxnSpPr>
        <p:spPr>
          <a:xfrm flipH="1" rot="10800000">
            <a:off x="172985" y="1027906"/>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648" name="Google Shape;648;p37"/>
          <p:cNvCxnSpPr/>
          <p:nvPr/>
        </p:nvCxnSpPr>
        <p:spPr>
          <a:xfrm flipH="1" rot="10800000">
            <a:off x="172985" y="746819"/>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649" name="Google Shape;649;p37"/>
          <p:cNvCxnSpPr/>
          <p:nvPr/>
        </p:nvCxnSpPr>
        <p:spPr>
          <a:xfrm flipH="1" rot="10800000">
            <a:off x="172984" y="389100"/>
            <a:ext cx="11815191" cy="51439"/>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Bb  hgg   </a:t>
            </a:r>
            <a:endParaRPr/>
          </a:p>
        </p:txBody>
      </p:sp>
      <p:graphicFrame>
        <p:nvGraphicFramePr>
          <p:cNvPr id="128" name="Google Shape;128;p15"/>
          <p:cNvGraphicFramePr/>
          <p:nvPr/>
        </p:nvGraphicFramePr>
        <p:xfrm>
          <a:off x="838200" y="1825625"/>
          <a:ext cx="3000000" cy="3000000"/>
        </p:xfrm>
        <a:graphic>
          <a:graphicData uri="http://schemas.openxmlformats.org/drawingml/2006/table">
            <a:tbl>
              <a:tblPr bandRow="1" firstRow="1">
                <a:noFill/>
                <a:tableStyleId>{4AD6C0F9-3A16-4AF1-8E3B-A62EE6DCF72C}</a:tableStyleId>
              </a:tblPr>
              <a:tblGrid>
                <a:gridCol w="2628900"/>
                <a:gridCol w="2628900"/>
                <a:gridCol w="2628900"/>
                <a:gridCol w="2628900"/>
              </a:tblGrid>
              <a:tr h="37085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7085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sp>
        <p:nvSpPr>
          <p:cNvPr id="129" name="Google Shape;129;p15"/>
          <p:cNvSpPr/>
          <p:nvPr/>
        </p:nvSpPr>
        <p:spPr>
          <a:xfrm>
            <a:off x="0" y="0"/>
            <a:ext cx="12192000" cy="6858000"/>
          </a:xfrm>
          <a:prstGeom prst="rect">
            <a:avLst/>
          </a:prstGeom>
          <a:solidFill>
            <a:schemeClr val="lt1"/>
          </a:solidFill>
          <a:ln cap="flat" cmpd="sng" w="28575">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30" name="Google Shape;130;p15"/>
          <p:cNvPicPr preferRelativeResize="0"/>
          <p:nvPr/>
        </p:nvPicPr>
        <p:blipFill rotWithShape="1">
          <a:blip r:embed="rId3">
            <a:alphaModFix/>
          </a:blip>
          <a:srcRect b="0" l="0" r="0" t="0"/>
          <a:stretch/>
        </p:blipFill>
        <p:spPr>
          <a:xfrm rot="-4268063">
            <a:off x="-38840" y="-70898"/>
            <a:ext cx="1327888" cy="1256660"/>
          </a:xfrm>
          <a:prstGeom prst="rect">
            <a:avLst/>
          </a:prstGeom>
          <a:noFill/>
          <a:ln>
            <a:noFill/>
          </a:ln>
        </p:spPr>
      </p:pic>
      <p:sp>
        <p:nvSpPr>
          <p:cNvPr id="131" name="Google Shape;131;p15"/>
          <p:cNvSpPr txBox="1"/>
          <p:nvPr/>
        </p:nvSpPr>
        <p:spPr>
          <a:xfrm>
            <a:off x="7715596" y="1074135"/>
            <a:ext cx="2637905"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aphicFrame>
        <p:nvGraphicFramePr>
          <p:cNvPr id="132" name="Google Shape;132;p15"/>
          <p:cNvGraphicFramePr/>
          <p:nvPr/>
        </p:nvGraphicFramePr>
        <p:xfrm>
          <a:off x="243839" y="1030570"/>
          <a:ext cx="3000000" cy="3000000"/>
        </p:xfrm>
        <a:graphic>
          <a:graphicData uri="http://schemas.openxmlformats.org/drawingml/2006/table">
            <a:tbl>
              <a:tblPr bandRow="1" firstRow="1">
                <a:noFill/>
                <a:tableStyleId>{4AD6C0F9-3A16-4AF1-8E3B-A62EE6DCF72C}</a:tableStyleId>
              </a:tblPr>
              <a:tblGrid>
                <a:gridCol w="751675"/>
                <a:gridCol w="4955450"/>
                <a:gridCol w="833275"/>
                <a:gridCol w="5163900"/>
              </a:tblGrid>
              <a:tr h="606500">
                <a:tc>
                  <a:txBody>
                    <a:bodyPr/>
                    <a:lstStyle/>
                    <a:p>
                      <a:pPr indent="0" lvl="0" marL="0" marR="0" rtl="0" algn="l">
                        <a:lnSpc>
                          <a:spcPct val="100000"/>
                        </a:lnSpc>
                        <a:spcBef>
                          <a:spcPts val="0"/>
                        </a:spcBef>
                        <a:spcAft>
                          <a:spcPts val="0"/>
                        </a:spcAft>
                        <a:buClr>
                          <a:schemeClr val="dk1"/>
                        </a:buClr>
                        <a:buSzPts val="800"/>
                        <a:buFont typeface="Calibri"/>
                        <a:buNone/>
                      </a:pPr>
                      <a:r>
                        <a:rPr b="0" lang="en-US" sz="800">
                          <a:solidFill>
                            <a:schemeClr val="dk1"/>
                          </a:solidFill>
                          <a:latin typeface="Calibri"/>
                          <a:ea typeface="Calibri"/>
                          <a:cs typeface="Calibri"/>
                          <a:sym typeface="Calibri"/>
                        </a:rPr>
                        <a:t>Multiplier Effect </a:t>
                      </a:r>
                      <a:endParaRPr/>
                    </a:p>
                    <a:p>
                      <a:pPr indent="0" lvl="0" marL="0" marR="0" rtl="0" algn="l">
                        <a:spcBef>
                          <a:spcPts val="0"/>
                        </a:spcBef>
                        <a:spcAft>
                          <a:spcPts val="0"/>
                        </a:spcAft>
                        <a:buNone/>
                      </a:pPr>
                      <a:r>
                        <a:t/>
                      </a:r>
                      <a:endParaRPr b="0" sz="800">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EAF6"/>
                    </a:solidFill>
                  </a:tcPr>
                </a:tc>
                <a:tc>
                  <a:txBody>
                    <a:bodyPr/>
                    <a:lstStyle/>
                    <a:p>
                      <a:pPr indent="0" lvl="0" marL="0" marR="0" rtl="0" algn="l">
                        <a:spcBef>
                          <a:spcPts val="0"/>
                        </a:spcBef>
                        <a:spcAft>
                          <a:spcPts val="0"/>
                        </a:spcAft>
                        <a:buNone/>
                      </a:pPr>
                      <a:r>
                        <a:t/>
                      </a:r>
                      <a:endParaRPr b="0" sz="800">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lang="en-US" sz="700">
                          <a:solidFill>
                            <a:schemeClr val="dk1"/>
                          </a:solidFill>
                          <a:latin typeface="Calibri"/>
                          <a:ea typeface="Calibri"/>
                          <a:cs typeface="Calibri"/>
                          <a:sym typeface="Calibri"/>
                        </a:rPr>
                        <a:t>Multi-use redevelopment project </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EAF6"/>
                    </a:solidFill>
                  </a:tcPr>
                </a:tc>
                <a:tc>
                  <a:txBody>
                    <a:bodyPr/>
                    <a:lstStyle/>
                    <a:p>
                      <a:pPr indent="0" lvl="0" marL="0" marR="0" rtl="0" algn="l">
                        <a:spcBef>
                          <a:spcPts val="0"/>
                        </a:spcBef>
                        <a:spcAft>
                          <a:spcPts val="0"/>
                        </a:spcAft>
                        <a:buNone/>
                      </a:pPr>
                      <a:r>
                        <a:t/>
                      </a:r>
                      <a:endParaRPr b="0" sz="800">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57925">
                <a:tc>
                  <a:txBody>
                    <a:bodyPr/>
                    <a:lstStyle/>
                    <a:p>
                      <a:pPr indent="0" lvl="0" marL="0" marR="0" rtl="0" algn="l">
                        <a:lnSpc>
                          <a:spcPct val="100000"/>
                        </a:lnSpc>
                        <a:spcBef>
                          <a:spcPts val="0"/>
                        </a:spcBef>
                        <a:spcAft>
                          <a:spcPts val="0"/>
                        </a:spcAft>
                        <a:buClr>
                          <a:schemeClr val="dk1"/>
                        </a:buClr>
                        <a:buSzPts val="800"/>
                        <a:buFont typeface="Calibri"/>
                        <a:buNone/>
                      </a:pPr>
                      <a:r>
                        <a:rPr b="0" lang="en-US" sz="800">
                          <a:latin typeface="Calibri"/>
                          <a:ea typeface="Calibri"/>
                          <a:cs typeface="Calibri"/>
                          <a:sym typeface="Calibri"/>
                        </a:rPr>
                        <a:t>Cumulative Causation </a:t>
                      </a:r>
                      <a:endParaRPr/>
                    </a:p>
                    <a:p>
                      <a:pPr indent="0" lvl="0" marL="0" marR="0" rtl="0" algn="l">
                        <a:spcBef>
                          <a:spcPts val="0"/>
                        </a:spcBef>
                        <a:spcAft>
                          <a:spcPts val="0"/>
                        </a:spcAft>
                        <a:buNone/>
                      </a:pPr>
                      <a:r>
                        <a:t/>
                      </a:r>
                      <a:endParaRPr b="0" sz="800">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EAF6"/>
                    </a:solidFill>
                  </a:tcPr>
                </a:tc>
                <a:tc>
                  <a:txBody>
                    <a:bodyPr/>
                    <a:lstStyle/>
                    <a:p>
                      <a:pPr indent="0" lvl="0" marL="0" marR="0" rtl="0" algn="l">
                        <a:spcBef>
                          <a:spcPts val="0"/>
                        </a:spcBef>
                        <a:spcAft>
                          <a:spcPts val="0"/>
                        </a:spcAft>
                        <a:buNone/>
                      </a:pPr>
                      <a:r>
                        <a:t/>
                      </a:r>
                      <a:endParaRPr b="0" sz="800">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800"/>
                        <a:buFont typeface="Calibri"/>
                        <a:buNone/>
                      </a:pPr>
                      <a:r>
                        <a:rPr b="0" lang="en-US" sz="800">
                          <a:latin typeface="Calibri"/>
                          <a:ea typeface="Calibri"/>
                          <a:cs typeface="Calibri"/>
                          <a:sym typeface="Calibri"/>
                        </a:rPr>
                        <a:t>Dredging </a:t>
                      </a:r>
                      <a:endParaRPr/>
                    </a:p>
                    <a:p>
                      <a:pPr indent="0" lvl="0" marL="0" marR="0" rtl="0" algn="l">
                        <a:spcBef>
                          <a:spcPts val="0"/>
                        </a:spcBef>
                        <a:spcAft>
                          <a:spcPts val="0"/>
                        </a:spcAft>
                        <a:buNone/>
                      </a:pPr>
                      <a:r>
                        <a:t/>
                      </a:r>
                      <a:endParaRPr b="0" sz="800">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EAF6"/>
                    </a:solidFill>
                  </a:tcPr>
                </a:tc>
                <a:tc>
                  <a:txBody>
                    <a:bodyPr/>
                    <a:lstStyle/>
                    <a:p>
                      <a:pPr indent="0" lvl="0" marL="0" marR="0" rtl="0" algn="l">
                        <a:spcBef>
                          <a:spcPts val="0"/>
                        </a:spcBef>
                        <a:spcAft>
                          <a:spcPts val="0"/>
                        </a:spcAft>
                        <a:buNone/>
                      </a:pPr>
                      <a:r>
                        <a:t/>
                      </a:r>
                      <a:endParaRPr b="0" sz="800">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57925">
                <a:tc>
                  <a:txBody>
                    <a:bodyPr/>
                    <a:lstStyle/>
                    <a:p>
                      <a:pPr indent="0" lvl="0" marL="0" marR="0" rtl="0" algn="l">
                        <a:lnSpc>
                          <a:spcPct val="100000"/>
                        </a:lnSpc>
                        <a:spcBef>
                          <a:spcPts val="0"/>
                        </a:spcBef>
                        <a:spcAft>
                          <a:spcPts val="0"/>
                        </a:spcAft>
                        <a:buClr>
                          <a:schemeClr val="dk1"/>
                        </a:buClr>
                        <a:buSzPts val="800"/>
                        <a:buFont typeface="Calibri"/>
                        <a:buNone/>
                      </a:pPr>
                      <a:r>
                        <a:rPr b="0" lang="en-US" sz="800">
                          <a:latin typeface="Calibri"/>
                          <a:ea typeface="Calibri"/>
                          <a:cs typeface="Calibri"/>
                          <a:sym typeface="Calibri"/>
                        </a:rPr>
                        <a:t>Balance of Trade </a:t>
                      </a:r>
                      <a:endParaRPr/>
                    </a:p>
                    <a:p>
                      <a:pPr indent="0" lvl="0" marL="0" marR="0" rtl="0" algn="l">
                        <a:spcBef>
                          <a:spcPts val="0"/>
                        </a:spcBef>
                        <a:spcAft>
                          <a:spcPts val="0"/>
                        </a:spcAft>
                        <a:buNone/>
                      </a:pPr>
                      <a:r>
                        <a:t/>
                      </a:r>
                      <a:endParaRPr b="0" sz="800">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EAF6"/>
                    </a:solidFill>
                  </a:tcPr>
                </a:tc>
                <a:tc>
                  <a:txBody>
                    <a:bodyPr/>
                    <a:lstStyle/>
                    <a:p>
                      <a:pPr indent="0" lvl="0" marL="0" marR="0" rtl="0" algn="l">
                        <a:spcBef>
                          <a:spcPts val="0"/>
                        </a:spcBef>
                        <a:spcAft>
                          <a:spcPts val="0"/>
                        </a:spcAft>
                        <a:buNone/>
                      </a:pPr>
                      <a:r>
                        <a:t/>
                      </a:r>
                      <a:endParaRPr b="0" sz="800">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800"/>
                        <a:buFont typeface="Calibri"/>
                        <a:buNone/>
                      </a:pPr>
                      <a:r>
                        <a:rPr b="0" lang="en-US" sz="800">
                          <a:latin typeface="Calibri"/>
                          <a:ea typeface="Calibri"/>
                          <a:cs typeface="Calibri"/>
                          <a:sym typeface="Calibri"/>
                        </a:rPr>
                        <a:t>Taxes </a:t>
                      </a:r>
                      <a:endParaRPr/>
                    </a:p>
                    <a:p>
                      <a:pPr indent="0" lvl="0" marL="0" marR="0" rtl="0" algn="l">
                        <a:spcBef>
                          <a:spcPts val="0"/>
                        </a:spcBef>
                        <a:spcAft>
                          <a:spcPts val="0"/>
                        </a:spcAft>
                        <a:buNone/>
                      </a:pPr>
                      <a:r>
                        <a:t/>
                      </a:r>
                      <a:endParaRPr b="0" sz="800">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EAF6"/>
                    </a:solidFill>
                  </a:tcPr>
                </a:tc>
                <a:tc>
                  <a:txBody>
                    <a:bodyPr/>
                    <a:lstStyle/>
                    <a:p>
                      <a:pPr indent="0" lvl="0" marL="0" marR="0" rtl="0" algn="l">
                        <a:spcBef>
                          <a:spcPts val="0"/>
                        </a:spcBef>
                        <a:spcAft>
                          <a:spcPts val="0"/>
                        </a:spcAft>
                        <a:buNone/>
                      </a:pPr>
                      <a:r>
                        <a:t/>
                      </a:r>
                      <a:endParaRPr b="0" sz="800">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60450">
                <a:tc>
                  <a:txBody>
                    <a:bodyPr/>
                    <a:lstStyle/>
                    <a:p>
                      <a:pPr indent="0" lvl="0" marL="0" marR="0" rtl="0" algn="l">
                        <a:lnSpc>
                          <a:spcPct val="100000"/>
                        </a:lnSpc>
                        <a:spcBef>
                          <a:spcPts val="0"/>
                        </a:spcBef>
                        <a:spcAft>
                          <a:spcPts val="0"/>
                        </a:spcAft>
                        <a:buClr>
                          <a:schemeClr val="dk1"/>
                        </a:buClr>
                        <a:buSzPts val="800"/>
                        <a:buFont typeface="Calibri"/>
                        <a:buNone/>
                      </a:pPr>
                      <a:r>
                        <a:rPr b="0" lang="en-US" sz="800">
                          <a:latin typeface="Calibri"/>
                          <a:ea typeface="Calibri"/>
                          <a:cs typeface="Calibri"/>
                          <a:sym typeface="Calibri"/>
                        </a:rPr>
                        <a:t>Income distribution </a:t>
                      </a:r>
                      <a:endParaRPr/>
                    </a:p>
                    <a:p>
                      <a:pPr indent="0" lvl="0" marL="0" marR="0" rtl="0" algn="l">
                        <a:spcBef>
                          <a:spcPts val="0"/>
                        </a:spcBef>
                        <a:spcAft>
                          <a:spcPts val="0"/>
                        </a:spcAft>
                        <a:buNone/>
                      </a:pPr>
                      <a:r>
                        <a:t/>
                      </a:r>
                      <a:endParaRPr b="0" sz="800">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EAF6"/>
                    </a:solidFill>
                  </a:tcPr>
                </a:tc>
                <a:tc>
                  <a:txBody>
                    <a:bodyPr/>
                    <a:lstStyle/>
                    <a:p>
                      <a:pPr indent="0" lvl="0" marL="0" marR="0" rtl="0" algn="l">
                        <a:spcBef>
                          <a:spcPts val="0"/>
                        </a:spcBef>
                        <a:spcAft>
                          <a:spcPts val="0"/>
                        </a:spcAft>
                        <a:buNone/>
                      </a:pPr>
                      <a:r>
                        <a:t/>
                      </a:r>
                      <a:endParaRPr b="0" sz="800">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800"/>
                        <a:buFont typeface="Calibri"/>
                        <a:buNone/>
                      </a:pPr>
                      <a:r>
                        <a:rPr b="0" lang="en-US" sz="800">
                          <a:latin typeface="Calibri"/>
                          <a:ea typeface="Calibri"/>
                          <a:cs typeface="Calibri"/>
                          <a:sym typeface="Calibri"/>
                        </a:rPr>
                        <a:t>Stay-Over visitors </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EAF6"/>
                    </a:solidFill>
                  </a:tcPr>
                </a:tc>
                <a:tc>
                  <a:txBody>
                    <a:bodyPr/>
                    <a:lstStyle/>
                    <a:p>
                      <a:pPr indent="0" lvl="0" marL="0" marR="0" rtl="0" algn="l">
                        <a:spcBef>
                          <a:spcPts val="0"/>
                        </a:spcBef>
                        <a:spcAft>
                          <a:spcPts val="0"/>
                        </a:spcAft>
                        <a:buNone/>
                      </a:pPr>
                      <a:r>
                        <a:t/>
                      </a:r>
                      <a:endParaRPr b="0" sz="800">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75175">
                <a:tc>
                  <a:txBody>
                    <a:bodyPr/>
                    <a:lstStyle/>
                    <a:p>
                      <a:pPr indent="0" lvl="0" marL="0" marR="0" rtl="0" algn="l">
                        <a:spcBef>
                          <a:spcPts val="0"/>
                        </a:spcBef>
                        <a:spcAft>
                          <a:spcPts val="0"/>
                        </a:spcAft>
                        <a:buNone/>
                      </a:pPr>
                      <a:r>
                        <a:rPr b="0" lang="en-US" sz="800">
                          <a:solidFill>
                            <a:schemeClr val="dk1"/>
                          </a:solidFill>
                          <a:latin typeface="Calibri"/>
                          <a:ea typeface="Calibri"/>
                          <a:cs typeface="Calibri"/>
                          <a:sym typeface="Calibri"/>
                        </a:rPr>
                        <a:t>Dependency</a:t>
                      </a:r>
                      <a:endParaRPr b="0" sz="800">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EAF6"/>
                    </a:solidFill>
                  </a:tcPr>
                </a:tc>
                <a:tc>
                  <a:txBody>
                    <a:bodyPr/>
                    <a:lstStyle/>
                    <a:p>
                      <a:pPr indent="0" lvl="0" marL="0" marR="0" rtl="0" algn="l">
                        <a:spcBef>
                          <a:spcPts val="0"/>
                        </a:spcBef>
                        <a:spcAft>
                          <a:spcPts val="0"/>
                        </a:spcAft>
                        <a:buNone/>
                      </a:pPr>
                      <a:r>
                        <a:t/>
                      </a:r>
                      <a:endParaRPr b="0" sz="800">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800"/>
                        <a:buFont typeface="Calibri"/>
                        <a:buNone/>
                      </a:pPr>
                      <a:r>
                        <a:rPr b="0" lang="en-US" sz="800">
                          <a:latin typeface="Calibri"/>
                          <a:ea typeface="Calibri"/>
                          <a:cs typeface="Calibri"/>
                          <a:sym typeface="Calibri"/>
                        </a:rPr>
                        <a:t>Long-stay visitors </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EAF6"/>
                    </a:solidFill>
                  </a:tcPr>
                </a:tc>
                <a:tc>
                  <a:txBody>
                    <a:bodyPr/>
                    <a:lstStyle/>
                    <a:p>
                      <a:pPr indent="0" lvl="0" marL="0" marR="0" rtl="0" algn="l">
                        <a:spcBef>
                          <a:spcPts val="0"/>
                        </a:spcBef>
                        <a:spcAft>
                          <a:spcPts val="0"/>
                        </a:spcAft>
                        <a:buNone/>
                      </a:pPr>
                      <a:r>
                        <a:t/>
                      </a:r>
                      <a:endParaRPr b="0" sz="800">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33650">
                <a:tc>
                  <a:txBody>
                    <a:bodyPr/>
                    <a:lstStyle/>
                    <a:p>
                      <a:pPr indent="0" lvl="0" marL="0" marR="0" rtl="0" algn="l">
                        <a:lnSpc>
                          <a:spcPct val="100000"/>
                        </a:lnSpc>
                        <a:spcBef>
                          <a:spcPts val="0"/>
                        </a:spcBef>
                        <a:spcAft>
                          <a:spcPts val="0"/>
                        </a:spcAft>
                        <a:buClr>
                          <a:schemeClr val="dk1"/>
                        </a:buClr>
                        <a:buSzPts val="800"/>
                        <a:buFont typeface="Calibri"/>
                        <a:buNone/>
                      </a:pPr>
                      <a:r>
                        <a:rPr b="0" lang="en-US" sz="800">
                          <a:latin typeface="Calibri"/>
                          <a:ea typeface="Calibri"/>
                          <a:cs typeface="Calibri"/>
                          <a:sym typeface="Calibri"/>
                        </a:rPr>
                        <a:t>Wastewater </a:t>
                      </a:r>
                      <a:endParaRPr/>
                    </a:p>
                    <a:p>
                      <a:pPr indent="0" lvl="0" marL="0" marR="0" rtl="0" algn="l">
                        <a:spcBef>
                          <a:spcPts val="0"/>
                        </a:spcBef>
                        <a:spcAft>
                          <a:spcPts val="0"/>
                        </a:spcAft>
                        <a:buNone/>
                      </a:pPr>
                      <a:r>
                        <a:t/>
                      </a:r>
                      <a:endParaRPr b="0" sz="800">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EAF6"/>
                    </a:solidFill>
                  </a:tcPr>
                </a:tc>
                <a:tc>
                  <a:txBody>
                    <a:bodyPr/>
                    <a:lstStyle/>
                    <a:p>
                      <a:pPr indent="0" lvl="0" marL="0" marR="0" rtl="0" algn="l">
                        <a:spcBef>
                          <a:spcPts val="0"/>
                        </a:spcBef>
                        <a:spcAft>
                          <a:spcPts val="0"/>
                        </a:spcAft>
                        <a:buNone/>
                      </a:pPr>
                      <a:r>
                        <a:t/>
                      </a:r>
                      <a:endParaRPr b="0" sz="800">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800"/>
                        <a:buFont typeface="Calibri"/>
                        <a:buNone/>
                      </a:pPr>
                      <a:r>
                        <a:rPr b="0" lang="en-US" sz="800">
                          <a:latin typeface="Calibri"/>
                          <a:ea typeface="Calibri"/>
                          <a:cs typeface="Calibri"/>
                          <a:sym typeface="Calibri"/>
                        </a:rPr>
                        <a:t>Revitalisation Initiative </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EAF6"/>
                    </a:solidFill>
                  </a:tcPr>
                </a:tc>
                <a:tc>
                  <a:txBody>
                    <a:bodyPr/>
                    <a:lstStyle/>
                    <a:p>
                      <a:pPr indent="0" lvl="0" marL="0" marR="0" rtl="0" algn="l">
                        <a:spcBef>
                          <a:spcPts val="0"/>
                        </a:spcBef>
                        <a:spcAft>
                          <a:spcPts val="0"/>
                        </a:spcAft>
                        <a:buNone/>
                      </a:pPr>
                      <a:r>
                        <a:t/>
                      </a:r>
                      <a:endParaRPr b="0" sz="800">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57925">
                <a:tc>
                  <a:txBody>
                    <a:bodyPr/>
                    <a:lstStyle/>
                    <a:p>
                      <a:pPr indent="0" lvl="0" marL="0" marR="0" rtl="0" algn="l">
                        <a:lnSpc>
                          <a:spcPct val="100000"/>
                        </a:lnSpc>
                        <a:spcBef>
                          <a:spcPts val="0"/>
                        </a:spcBef>
                        <a:spcAft>
                          <a:spcPts val="0"/>
                        </a:spcAft>
                        <a:buClr>
                          <a:schemeClr val="dk1"/>
                        </a:buClr>
                        <a:buSzPts val="800"/>
                        <a:buFont typeface="Calibri"/>
                        <a:buNone/>
                      </a:pPr>
                      <a:r>
                        <a:rPr b="0" lang="en-US" sz="800">
                          <a:latin typeface="Calibri"/>
                          <a:ea typeface="Calibri"/>
                          <a:cs typeface="Calibri"/>
                          <a:sym typeface="Calibri"/>
                        </a:rPr>
                        <a:t>Tourism Revenue </a:t>
                      </a:r>
                      <a:endParaRPr/>
                    </a:p>
                    <a:p>
                      <a:pPr indent="0" lvl="0" marL="0" marR="0" rtl="0" algn="l">
                        <a:spcBef>
                          <a:spcPts val="0"/>
                        </a:spcBef>
                        <a:spcAft>
                          <a:spcPts val="0"/>
                        </a:spcAft>
                        <a:buNone/>
                      </a:pPr>
                      <a:r>
                        <a:t/>
                      </a:r>
                      <a:endParaRPr b="0" sz="800">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EAF6"/>
                    </a:solidFill>
                  </a:tcPr>
                </a:tc>
                <a:tc>
                  <a:txBody>
                    <a:bodyPr/>
                    <a:lstStyle/>
                    <a:p>
                      <a:pPr indent="0" lvl="0" marL="0" marR="0" rtl="0" algn="l">
                        <a:spcBef>
                          <a:spcPts val="0"/>
                        </a:spcBef>
                        <a:spcAft>
                          <a:spcPts val="0"/>
                        </a:spcAft>
                        <a:buNone/>
                      </a:pPr>
                      <a:r>
                        <a:t/>
                      </a:r>
                      <a:endParaRPr b="0" sz="800">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800"/>
                        <a:buFont typeface="Calibri"/>
                        <a:buNone/>
                      </a:pPr>
                      <a:r>
                        <a:rPr b="0" lang="en-US" sz="800">
                          <a:latin typeface="Calibri"/>
                          <a:ea typeface="Calibri"/>
                          <a:cs typeface="Calibri"/>
                          <a:sym typeface="Calibri"/>
                        </a:rPr>
                        <a:t>Coral Transplanting</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EAF6"/>
                    </a:solidFill>
                  </a:tcPr>
                </a:tc>
                <a:tc>
                  <a:txBody>
                    <a:bodyPr/>
                    <a:lstStyle/>
                    <a:p>
                      <a:pPr indent="0" lvl="0" marL="0" marR="0" rtl="0" algn="l">
                        <a:spcBef>
                          <a:spcPts val="0"/>
                        </a:spcBef>
                        <a:spcAft>
                          <a:spcPts val="0"/>
                        </a:spcAft>
                        <a:buNone/>
                      </a:pPr>
                      <a:r>
                        <a:t/>
                      </a:r>
                      <a:endParaRPr b="0" sz="800">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725550">
                <a:tc>
                  <a:txBody>
                    <a:bodyPr/>
                    <a:lstStyle/>
                    <a:p>
                      <a:pPr indent="0" lvl="0" marL="0" marR="0" rtl="0" algn="l">
                        <a:spcBef>
                          <a:spcPts val="0"/>
                        </a:spcBef>
                        <a:spcAft>
                          <a:spcPts val="0"/>
                        </a:spcAft>
                        <a:buNone/>
                      </a:pPr>
                      <a:r>
                        <a:rPr b="0" lang="en-US" sz="800">
                          <a:latin typeface="Calibri"/>
                          <a:ea typeface="Calibri"/>
                          <a:cs typeface="Calibri"/>
                          <a:sym typeface="Calibri"/>
                        </a:rPr>
                        <a:t>Ecotourism</a:t>
                      </a:r>
                      <a:endParaRPr b="0" sz="800">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EAF6"/>
                    </a:solidFill>
                  </a:tcPr>
                </a:tc>
                <a:tc>
                  <a:txBody>
                    <a:bodyPr/>
                    <a:lstStyle/>
                    <a:p>
                      <a:pPr indent="0" lvl="0" marL="0" marR="0" rtl="0" algn="l">
                        <a:spcBef>
                          <a:spcPts val="0"/>
                        </a:spcBef>
                        <a:spcAft>
                          <a:spcPts val="0"/>
                        </a:spcAft>
                        <a:buNone/>
                      </a:pPr>
                      <a:r>
                        <a:t/>
                      </a:r>
                      <a:endParaRPr b="0" sz="800">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800"/>
                        <a:buFont typeface="Calibri"/>
                        <a:buNone/>
                      </a:pPr>
                      <a:r>
                        <a:rPr b="0" lang="en-US" sz="800">
                          <a:latin typeface="Calibri"/>
                          <a:ea typeface="Calibri"/>
                          <a:cs typeface="Calibri"/>
                          <a:sym typeface="Calibri"/>
                        </a:rPr>
                        <a:t>Cargo Trade </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EAF6"/>
                    </a:solidFill>
                  </a:tcPr>
                </a:tc>
                <a:tc>
                  <a:txBody>
                    <a:bodyPr/>
                    <a:lstStyle/>
                    <a:p>
                      <a:pPr indent="0" lvl="0" marL="0" marR="0" rtl="0" algn="l">
                        <a:spcBef>
                          <a:spcPts val="0"/>
                        </a:spcBef>
                        <a:spcAft>
                          <a:spcPts val="0"/>
                        </a:spcAft>
                        <a:buNone/>
                      </a:pPr>
                      <a:r>
                        <a:t/>
                      </a:r>
                      <a:endParaRPr b="0" sz="800">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57925">
                <a:tc>
                  <a:txBody>
                    <a:bodyPr/>
                    <a:lstStyle/>
                    <a:p>
                      <a:pPr indent="0" lvl="0" marL="0" marR="0" rtl="0" algn="l">
                        <a:lnSpc>
                          <a:spcPct val="100000"/>
                        </a:lnSpc>
                        <a:spcBef>
                          <a:spcPts val="0"/>
                        </a:spcBef>
                        <a:spcAft>
                          <a:spcPts val="0"/>
                        </a:spcAft>
                        <a:buClr>
                          <a:schemeClr val="dk1"/>
                        </a:buClr>
                        <a:buSzPts val="800"/>
                        <a:buFont typeface="Calibri"/>
                        <a:buNone/>
                      </a:pPr>
                      <a:r>
                        <a:rPr b="0" lang="en-US" sz="800">
                          <a:latin typeface="Calibri"/>
                          <a:ea typeface="Calibri"/>
                          <a:cs typeface="Calibri"/>
                          <a:sym typeface="Calibri"/>
                        </a:rPr>
                        <a:t>Cultural Heritage </a:t>
                      </a:r>
                      <a:endParaRPr/>
                    </a:p>
                    <a:p>
                      <a:pPr indent="0" lvl="0" marL="0" marR="0" rtl="0" algn="l">
                        <a:spcBef>
                          <a:spcPts val="0"/>
                        </a:spcBef>
                        <a:spcAft>
                          <a:spcPts val="0"/>
                        </a:spcAft>
                        <a:buNone/>
                      </a:pPr>
                      <a:r>
                        <a:t/>
                      </a:r>
                      <a:endParaRPr b="0" sz="800">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EAF6"/>
                    </a:solidFill>
                  </a:tcPr>
                </a:tc>
                <a:tc>
                  <a:txBody>
                    <a:bodyPr/>
                    <a:lstStyle/>
                    <a:p>
                      <a:pPr indent="0" lvl="0" marL="0" marR="0" rtl="0" algn="l">
                        <a:spcBef>
                          <a:spcPts val="0"/>
                        </a:spcBef>
                        <a:spcAft>
                          <a:spcPts val="0"/>
                        </a:spcAft>
                        <a:buNone/>
                      </a:pPr>
                      <a:r>
                        <a:t/>
                      </a:r>
                      <a:endParaRPr b="0" sz="800">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chemeClr val="dk1"/>
                        </a:buClr>
                        <a:buSzPts val="800"/>
                        <a:buFont typeface="Calibri"/>
                        <a:buNone/>
                      </a:pPr>
                      <a:r>
                        <a:rPr b="0" lang="en-US" sz="800">
                          <a:latin typeface="Calibri"/>
                          <a:ea typeface="Calibri"/>
                          <a:cs typeface="Calibri"/>
                          <a:sym typeface="Calibri"/>
                        </a:rPr>
                        <a:t>Regeneration  </a:t>
                      </a:r>
                      <a:endParaRPr/>
                    </a:p>
                    <a:p>
                      <a:pPr indent="0" lvl="0" marL="0" marR="0" rtl="0" algn="l">
                        <a:lnSpc>
                          <a:spcPct val="100000"/>
                        </a:lnSpc>
                        <a:spcBef>
                          <a:spcPts val="0"/>
                        </a:spcBef>
                        <a:spcAft>
                          <a:spcPts val="0"/>
                        </a:spcAft>
                        <a:buClr>
                          <a:schemeClr val="dk1"/>
                        </a:buClr>
                        <a:buSzPts val="800"/>
                        <a:buFont typeface="Calibri"/>
                        <a:buNone/>
                      </a:pPr>
                      <a:r>
                        <a:t/>
                      </a:r>
                      <a:endParaRPr b="0" sz="800">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DEAF6"/>
                    </a:solidFill>
                  </a:tcPr>
                </a:tc>
                <a:tc>
                  <a:txBody>
                    <a:bodyPr/>
                    <a:lstStyle/>
                    <a:p>
                      <a:pPr indent="0" lvl="0" marL="0" marR="0" rtl="0" algn="l">
                        <a:spcBef>
                          <a:spcPts val="0"/>
                        </a:spcBef>
                        <a:spcAft>
                          <a:spcPts val="0"/>
                        </a:spcAft>
                        <a:buNone/>
                      </a:pPr>
                      <a:r>
                        <a:t/>
                      </a:r>
                      <a:endParaRPr b="0" sz="800">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133" name="Google Shape;133;p15"/>
          <p:cNvSpPr/>
          <p:nvPr/>
        </p:nvSpPr>
        <p:spPr>
          <a:xfrm>
            <a:off x="243839" y="1030570"/>
            <a:ext cx="11704321" cy="5723915"/>
          </a:xfrm>
          <a:custGeom>
            <a:rect b="b" l="l" r="r" t="t"/>
            <a:pathLst>
              <a:path extrusionOk="0" h="5723915" w="11704321">
                <a:moveTo>
                  <a:pt x="0" y="0"/>
                </a:moveTo>
                <a:cubicBezTo>
                  <a:pt x="323211" y="-13401"/>
                  <a:pt x="561046" y="13230"/>
                  <a:pt x="819302" y="0"/>
                </a:cubicBezTo>
                <a:cubicBezTo>
                  <a:pt x="1077558" y="-13230"/>
                  <a:pt x="1042383" y="25642"/>
                  <a:pt x="1170432" y="0"/>
                </a:cubicBezTo>
                <a:cubicBezTo>
                  <a:pt x="1298481" y="-25642"/>
                  <a:pt x="1430836" y="12723"/>
                  <a:pt x="1521562" y="0"/>
                </a:cubicBezTo>
                <a:cubicBezTo>
                  <a:pt x="1612288" y="-12723"/>
                  <a:pt x="1892239" y="45664"/>
                  <a:pt x="2223821" y="0"/>
                </a:cubicBezTo>
                <a:cubicBezTo>
                  <a:pt x="2555403" y="-45664"/>
                  <a:pt x="2578154" y="60071"/>
                  <a:pt x="2809037" y="0"/>
                </a:cubicBezTo>
                <a:cubicBezTo>
                  <a:pt x="3039920" y="-60071"/>
                  <a:pt x="2945844" y="7054"/>
                  <a:pt x="3043123" y="0"/>
                </a:cubicBezTo>
                <a:cubicBezTo>
                  <a:pt x="3140402" y="-7054"/>
                  <a:pt x="3324310" y="43002"/>
                  <a:pt x="3511296" y="0"/>
                </a:cubicBezTo>
                <a:cubicBezTo>
                  <a:pt x="3698282" y="-43002"/>
                  <a:pt x="3920846" y="36201"/>
                  <a:pt x="4096512" y="0"/>
                </a:cubicBezTo>
                <a:cubicBezTo>
                  <a:pt x="4272178" y="-36201"/>
                  <a:pt x="4338137" y="9039"/>
                  <a:pt x="4447642" y="0"/>
                </a:cubicBezTo>
                <a:cubicBezTo>
                  <a:pt x="4557147" y="-9039"/>
                  <a:pt x="4836736" y="65367"/>
                  <a:pt x="5149901" y="0"/>
                </a:cubicBezTo>
                <a:cubicBezTo>
                  <a:pt x="5463066" y="-65367"/>
                  <a:pt x="5639322" y="28999"/>
                  <a:pt x="5969204" y="0"/>
                </a:cubicBezTo>
                <a:cubicBezTo>
                  <a:pt x="6299086" y="-28999"/>
                  <a:pt x="6419879" y="70777"/>
                  <a:pt x="6671463" y="0"/>
                </a:cubicBezTo>
                <a:cubicBezTo>
                  <a:pt x="6923047" y="-70777"/>
                  <a:pt x="7202715" y="72104"/>
                  <a:pt x="7490765" y="0"/>
                </a:cubicBezTo>
                <a:cubicBezTo>
                  <a:pt x="7778815" y="-72104"/>
                  <a:pt x="7648140" y="15851"/>
                  <a:pt x="7724852" y="0"/>
                </a:cubicBezTo>
                <a:cubicBezTo>
                  <a:pt x="7801564" y="-15851"/>
                  <a:pt x="8200606" y="20190"/>
                  <a:pt x="8544154" y="0"/>
                </a:cubicBezTo>
                <a:cubicBezTo>
                  <a:pt x="8887702" y="-20190"/>
                  <a:pt x="8680148" y="9254"/>
                  <a:pt x="8778241" y="0"/>
                </a:cubicBezTo>
                <a:cubicBezTo>
                  <a:pt x="8876334" y="-9254"/>
                  <a:pt x="9136908" y="10537"/>
                  <a:pt x="9363457" y="0"/>
                </a:cubicBezTo>
                <a:cubicBezTo>
                  <a:pt x="9590006" y="-10537"/>
                  <a:pt x="9917553" y="22196"/>
                  <a:pt x="10065716" y="0"/>
                </a:cubicBezTo>
                <a:cubicBezTo>
                  <a:pt x="10213879" y="-22196"/>
                  <a:pt x="10524761" y="11473"/>
                  <a:pt x="10767975" y="0"/>
                </a:cubicBezTo>
                <a:cubicBezTo>
                  <a:pt x="11011189" y="-11473"/>
                  <a:pt x="11319114" y="97411"/>
                  <a:pt x="11704321" y="0"/>
                </a:cubicBezTo>
                <a:cubicBezTo>
                  <a:pt x="11737069" y="103231"/>
                  <a:pt x="11683708" y="396734"/>
                  <a:pt x="11704321" y="515152"/>
                </a:cubicBezTo>
                <a:cubicBezTo>
                  <a:pt x="11724934" y="633570"/>
                  <a:pt x="11693625" y="1017919"/>
                  <a:pt x="11704321" y="1202022"/>
                </a:cubicBezTo>
                <a:cubicBezTo>
                  <a:pt x="11715017" y="1386125"/>
                  <a:pt x="11663821" y="1458281"/>
                  <a:pt x="11704321" y="1602696"/>
                </a:cubicBezTo>
                <a:cubicBezTo>
                  <a:pt x="11744821" y="1747111"/>
                  <a:pt x="11634711" y="2030968"/>
                  <a:pt x="11704321" y="2232327"/>
                </a:cubicBezTo>
                <a:cubicBezTo>
                  <a:pt x="11773931" y="2433686"/>
                  <a:pt x="11647418" y="2623965"/>
                  <a:pt x="11704321" y="2919197"/>
                </a:cubicBezTo>
                <a:cubicBezTo>
                  <a:pt x="11761224" y="3214429"/>
                  <a:pt x="11658129" y="3457862"/>
                  <a:pt x="11704321" y="3606066"/>
                </a:cubicBezTo>
                <a:cubicBezTo>
                  <a:pt x="11750513" y="3754270"/>
                  <a:pt x="11695241" y="3903399"/>
                  <a:pt x="11704321" y="4121219"/>
                </a:cubicBezTo>
                <a:cubicBezTo>
                  <a:pt x="11713401" y="4339039"/>
                  <a:pt x="11638186" y="4549411"/>
                  <a:pt x="11704321" y="4808089"/>
                </a:cubicBezTo>
                <a:cubicBezTo>
                  <a:pt x="11770456" y="5066767"/>
                  <a:pt x="11635625" y="5335115"/>
                  <a:pt x="11704321" y="5723915"/>
                </a:cubicBezTo>
                <a:cubicBezTo>
                  <a:pt x="11529607" y="5736924"/>
                  <a:pt x="11408978" y="5708201"/>
                  <a:pt x="11119105" y="5723915"/>
                </a:cubicBezTo>
                <a:cubicBezTo>
                  <a:pt x="10829232" y="5739629"/>
                  <a:pt x="10642301" y="5645613"/>
                  <a:pt x="10416846" y="5723915"/>
                </a:cubicBezTo>
                <a:cubicBezTo>
                  <a:pt x="10191391" y="5802217"/>
                  <a:pt x="9940557" y="5671099"/>
                  <a:pt x="9597543" y="5723915"/>
                </a:cubicBezTo>
                <a:cubicBezTo>
                  <a:pt x="9254529" y="5776731"/>
                  <a:pt x="9229390" y="5697691"/>
                  <a:pt x="9012327" y="5723915"/>
                </a:cubicBezTo>
                <a:cubicBezTo>
                  <a:pt x="8795264" y="5750139"/>
                  <a:pt x="8754358" y="5704332"/>
                  <a:pt x="8544154" y="5723915"/>
                </a:cubicBezTo>
                <a:cubicBezTo>
                  <a:pt x="8333950" y="5743498"/>
                  <a:pt x="8095937" y="5665959"/>
                  <a:pt x="7958938" y="5723915"/>
                </a:cubicBezTo>
                <a:cubicBezTo>
                  <a:pt x="7821939" y="5781871"/>
                  <a:pt x="7733137" y="5713982"/>
                  <a:pt x="7607809" y="5723915"/>
                </a:cubicBezTo>
                <a:cubicBezTo>
                  <a:pt x="7482481" y="5733848"/>
                  <a:pt x="7236603" y="5662041"/>
                  <a:pt x="6905549" y="5723915"/>
                </a:cubicBezTo>
                <a:cubicBezTo>
                  <a:pt x="6574495" y="5785789"/>
                  <a:pt x="6501519" y="5715147"/>
                  <a:pt x="6320333" y="5723915"/>
                </a:cubicBezTo>
                <a:cubicBezTo>
                  <a:pt x="6139147" y="5732683"/>
                  <a:pt x="6135609" y="5716639"/>
                  <a:pt x="5969204" y="5723915"/>
                </a:cubicBezTo>
                <a:cubicBezTo>
                  <a:pt x="5802799" y="5731191"/>
                  <a:pt x="5494095" y="5643602"/>
                  <a:pt x="5149901" y="5723915"/>
                </a:cubicBezTo>
                <a:cubicBezTo>
                  <a:pt x="4805707" y="5804228"/>
                  <a:pt x="4993257" y="5699689"/>
                  <a:pt x="4915815" y="5723915"/>
                </a:cubicBezTo>
                <a:cubicBezTo>
                  <a:pt x="4838373" y="5748141"/>
                  <a:pt x="4603207" y="5705041"/>
                  <a:pt x="4330599" y="5723915"/>
                </a:cubicBezTo>
                <a:cubicBezTo>
                  <a:pt x="4057991" y="5742789"/>
                  <a:pt x="4087661" y="5715236"/>
                  <a:pt x="3862426" y="5723915"/>
                </a:cubicBezTo>
                <a:cubicBezTo>
                  <a:pt x="3637191" y="5732594"/>
                  <a:pt x="3739078" y="5702426"/>
                  <a:pt x="3628340" y="5723915"/>
                </a:cubicBezTo>
                <a:cubicBezTo>
                  <a:pt x="3517602" y="5745404"/>
                  <a:pt x="3353715" y="5686307"/>
                  <a:pt x="3277210" y="5723915"/>
                </a:cubicBezTo>
                <a:cubicBezTo>
                  <a:pt x="3200705" y="5761523"/>
                  <a:pt x="2785321" y="5629625"/>
                  <a:pt x="2457907" y="5723915"/>
                </a:cubicBezTo>
                <a:cubicBezTo>
                  <a:pt x="2130493" y="5818205"/>
                  <a:pt x="2086084" y="5663995"/>
                  <a:pt x="1755648" y="5723915"/>
                </a:cubicBezTo>
                <a:cubicBezTo>
                  <a:pt x="1425212" y="5783835"/>
                  <a:pt x="1443541" y="5662413"/>
                  <a:pt x="1170432" y="5723915"/>
                </a:cubicBezTo>
                <a:cubicBezTo>
                  <a:pt x="897323" y="5785417"/>
                  <a:pt x="904015" y="5706820"/>
                  <a:pt x="702259" y="5723915"/>
                </a:cubicBezTo>
                <a:cubicBezTo>
                  <a:pt x="500503" y="5741010"/>
                  <a:pt x="244154" y="5680938"/>
                  <a:pt x="0" y="5723915"/>
                </a:cubicBezTo>
                <a:cubicBezTo>
                  <a:pt x="-25309" y="5573860"/>
                  <a:pt x="5199" y="5373524"/>
                  <a:pt x="0" y="5266002"/>
                </a:cubicBezTo>
                <a:cubicBezTo>
                  <a:pt x="-5199" y="5158480"/>
                  <a:pt x="35172" y="4956305"/>
                  <a:pt x="0" y="4808089"/>
                </a:cubicBezTo>
                <a:cubicBezTo>
                  <a:pt x="-35172" y="4659873"/>
                  <a:pt x="63621" y="4372578"/>
                  <a:pt x="0" y="4121219"/>
                </a:cubicBezTo>
                <a:cubicBezTo>
                  <a:pt x="-63621" y="3869860"/>
                  <a:pt x="40762" y="3724143"/>
                  <a:pt x="0" y="3491588"/>
                </a:cubicBezTo>
                <a:cubicBezTo>
                  <a:pt x="-40762" y="3259033"/>
                  <a:pt x="15172" y="3085689"/>
                  <a:pt x="0" y="2976436"/>
                </a:cubicBezTo>
                <a:cubicBezTo>
                  <a:pt x="-15172" y="2867183"/>
                  <a:pt x="15664" y="2624845"/>
                  <a:pt x="0" y="2461283"/>
                </a:cubicBezTo>
                <a:cubicBezTo>
                  <a:pt x="-15664" y="2297721"/>
                  <a:pt x="32125" y="2160528"/>
                  <a:pt x="0" y="1946131"/>
                </a:cubicBezTo>
                <a:cubicBezTo>
                  <a:pt x="-32125" y="1731734"/>
                  <a:pt x="38445" y="1436257"/>
                  <a:pt x="0" y="1259261"/>
                </a:cubicBezTo>
                <a:cubicBezTo>
                  <a:pt x="-38445" y="1082265"/>
                  <a:pt x="44905" y="992384"/>
                  <a:pt x="0" y="744109"/>
                </a:cubicBezTo>
                <a:cubicBezTo>
                  <a:pt x="-44905" y="495834"/>
                  <a:pt x="7927" y="262763"/>
                  <a:pt x="0" y="0"/>
                </a:cubicBezTo>
                <a:close/>
              </a:path>
            </a:pathLst>
          </a:cu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34" name="Google Shape;134;p15"/>
          <p:cNvPicPr preferRelativeResize="0"/>
          <p:nvPr/>
        </p:nvPicPr>
        <p:blipFill rotWithShape="1">
          <a:blip r:embed="rId4">
            <a:alphaModFix/>
          </a:blip>
          <a:srcRect b="0" l="0" r="0" t="0"/>
          <a:stretch/>
        </p:blipFill>
        <p:spPr>
          <a:xfrm>
            <a:off x="10757472" y="-177155"/>
            <a:ext cx="1312608" cy="1325563"/>
          </a:xfrm>
          <a:prstGeom prst="rect">
            <a:avLst/>
          </a:prstGeom>
          <a:noFill/>
          <a:ln>
            <a:noFill/>
          </a:ln>
        </p:spPr>
      </p:pic>
      <p:sp>
        <p:nvSpPr>
          <p:cNvPr id="135" name="Google Shape;135;p15"/>
          <p:cNvSpPr/>
          <p:nvPr/>
        </p:nvSpPr>
        <p:spPr>
          <a:xfrm>
            <a:off x="1390032" y="103515"/>
            <a:ext cx="4661634" cy="646331"/>
          </a:xfrm>
          <a:custGeom>
            <a:rect b="b" l="l" r="r" t="t"/>
            <a:pathLst>
              <a:path extrusionOk="0" fill="none" h="646331" w="4661634">
                <a:moveTo>
                  <a:pt x="0" y="0"/>
                </a:moveTo>
                <a:cubicBezTo>
                  <a:pt x="211265" y="-33733"/>
                  <a:pt x="295484" y="42493"/>
                  <a:pt x="442855" y="0"/>
                </a:cubicBezTo>
                <a:cubicBezTo>
                  <a:pt x="590227" y="-42493"/>
                  <a:pt x="866971" y="9115"/>
                  <a:pt x="978943" y="0"/>
                </a:cubicBezTo>
                <a:cubicBezTo>
                  <a:pt x="1090915" y="-9115"/>
                  <a:pt x="1512783" y="5856"/>
                  <a:pt x="1654880" y="0"/>
                </a:cubicBezTo>
                <a:cubicBezTo>
                  <a:pt x="1796977" y="-5856"/>
                  <a:pt x="2101767" y="64610"/>
                  <a:pt x="2330817" y="0"/>
                </a:cubicBezTo>
                <a:cubicBezTo>
                  <a:pt x="2559867" y="-64610"/>
                  <a:pt x="2822526" y="54183"/>
                  <a:pt x="2960138" y="0"/>
                </a:cubicBezTo>
                <a:cubicBezTo>
                  <a:pt x="3097750" y="-54183"/>
                  <a:pt x="3388396" y="33627"/>
                  <a:pt x="3636075" y="0"/>
                </a:cubicBezTo>
                <a:cubicBezTo>
                  <a:pt x="3883754" y="-33627"/>
                  <a:pt x="4391801" y="8890"/>
                  <a:pt x="4661634" y="0"/>
                </a:cubicBezTo>
                <a:cubicBezTo>
                  <a:pt x="4686549" y="107486"/>
                  <a:pt x="4623138" y="233228"/>
                  <a:pt x="4661634" y="323166"/>
                </a:cubicBezTo>
                <a:cubicBezTo>
                  <a:pt x="4700130" y="413104"/>
                  <a:pt x="4633703" y="518110"/>
                  <a:pt x="4661634" y="646331"/>
                </a:cubicBezTo>
                <a:cubicBezTo>
                  <a:pt x="4491785" y="667179"/>
                  <a:pt x="4359656" y="646080"/>
                  <a:pt x="4125546" y="646331"/>
                </a:cubicBezTo>
                <a:cubicBezTo>
                  <a:pt x="3891436" y="646582"/>
                  <a:pt x="3778148" y="589744"/>
                  <a:pt x="3636075" y="646331"/>
                </a:cubicBezTo>
                <a:cubicBezTo>
                  <a:pt x="3494002" y="702918"/>
                  <a:pt x="3216147" y="640962"/>
                  <a:pt x="3053370" y="646331"/>
                </a:cubicBezTo>
                <a:cubicBezTo>
                  <a:pt x="2890593" y="651700"/>
                  <a:pt x="2737812" y="634836"/>
                  <a:pt x="2517282" y="646331"/>
                </a:cubicBezTo>
                <a:cubicBezTo>
                  <a:pt x="2296752" y="657826"/>
                  <a:pt x="2030474" y="616346"/>
                  <a:pt x="1887962" y="646331"/>
                </a:cubicBezTo>
                <a:cubicBezTo>
                  <a:pt x="1745450" y="676316"/>
                  <a:pt x="1542833" y="633365"/>
                  <a:pt x="1351874" y="646331"/>
                </a:cubicBezTo>
                <a:cubicBezTo>
                  <a:pt x="1160915" y="659297"/>
                  <a:pt x="1002379" y="624501"/>
                  <a:pt x="815786" y="646331"/>
                </a:cubicBezTo>
                <a:cubicBezTo>
                  <a:pt x="629193" y="668161"/>
                  <a:pt x="345773" y="640304"/>
                  <a:pt x="0" y="646331"/>
                </a:cubicBezTo>
                <a:cubicBezTo>
                  <a:pt x="-32727" y="540569"/>
                  <a:pt x="12556" y="450813"/>
                  <a:pt x="0" y="342555"/>
                </a:cubicBezTo>
                <a:cubicBezTo>
                  <a:pt x="-12556" y="234297"/>
                  <a:pt x="33384" y="110363"/>
                  <a:pt x="0" y="0"/>
                </a:cubicBezTo>
                <a:close/>
              </a:path>
              <a:path extrusionOk="0" h="646331" w="4661634">
                <a:moveTo>
                  <a:pt x="0" y="0"/>
                </a:moveTo>
                <a:cubicBezTo>
                  <a:pt x="199952" y="-65145"/>
                  <a:pt x="399230" y="27233"/>
                  <a:pt x="582704" y="0"/>
                </a:cubicBezTo>
                <a:cubicBezTo>
                  <a:pt x="766178" y="-27233"/>
                  <a:pt x="1074976" y="65048"/>
                  <a:pt x="1212025" y="0"/>
                </a:cubicBezTo>
                <a:cubicBezTo>
                  <a:pt x="1349074" y="-65048"/>
                  <a:pt x="1458286" y="18126"/>
                  <a:pt x="1654880" y="0"/>
                </a:cubicBezTo>
                <a:cubicBezTo>
                  <a:pt x="1851475" y="-18126"/>
                  <a:pt x="2144434" y="37614"/>
                  <a:pt x="2284201" y="0"/>
                </a:cubicBezTo>
                <a:cubicBezTo>
                  <a:pt x="2423968" y="-37614"/>
                  <a:pt x="2706032" y="5616"/>
                  <a:pt x="2960138" y="0"/>
                </a:cubicBezTo>
                <a:cubicBezTo>
                  <a:pt x="3214244" y="-5616"/>
                  <a:pt x="3283685" y="54785"/>
                  <a:pt x="3496226" y="0"/>
                </a:cubicBezTo>
                <a:cubicBezTo>
                  <a:pt x="3708767" y="-54785"/>
                  <a:pt x="3762172" y="24657"/>
                  <a:pt x="3939081" y="0"/>
                </a:cubicBezTo>
                <a:cubicBezTo>
                  <a:pt x="4115991" y="-24657"/>
                  <a:pt x="4505987" y="14470"/>
                  <a:pt x="4661634" y="0"/>
                </a:cubicBezTo>
                <a:cubicBezTo>
                  <a:pt x="4665678" y="153379"/>
                  <a:pt x="4624739" y="224067"/>
                  <a:pt x="4661634" y="323166"/>
                </a:cubicBezTo>
                <a:cubicBezTo>
                  <a:pt x="4698529" y="422265"/>
                  <a:pt x="4654286" y="562006"/>
                  <a:pt x="4661634" y="646331"/>
                </a:cubicBezTo>
                <a:cubicBezTo>
                  <a:pt x="4530829" y="704366"/>
                  <a:pt x="4324340" y="619080"/>
                  <a:pt x="4172162" y="646331"/>
                </a:cubicBezTo>
                <a:cubicBezTo>
                  <a:pt x="4019984" y="673582"/>
                  <a:pt x="3903230" y="609067"/>
                  <a:pt x="3729307" y="646331"/>
                </a:cubicBezTo>
                <a:cubicBezTo>
                  <a:pt x="3555385" y="683595"/>
                  <a:pt x="3389883" y="602317"/>
                  <a:pt x="3099987" y="646331"/>
                </a:cubicBezTo>
                <a:cubicBezTo>
                  <a:pt x="2810091" y="690345"/>
                  <a:pt x="2807958" y="616054"/>
                  <a:pt x="2517282" y="646331"/>
                </a:cubicBezTo>
                <a:cubicBezTo>
                  <a:pt x="2226606" y="676608"/>
                  <a:pt x="2259756" y="619926"/>
                  <a:pt x="2027811" y="646331"/>
                </a:cubicBezTo>
                <a:cubicBezTo>
                  <a:pt x="1795866" y="672736"/>
                  <a:pt x="1642838" y="623786"/>
                  <a:pt x="1491723" y="646331"/>
                </a:cubicBezTo>
                <a:cubicBezTo>
                  <a:pt x="1340608" y="668876"/>
                  <a:pt x="993000" y="594049"/>
                  <a:pt x="862402" y="646331"/>
                </a:cubicBezTo>
                <a:cubicBezTo>
                  <a:pt x="731804" y="698613"/>
                  <a:pt x="277066" y="589726"/>
                  <a:pt x="0" y="646331"/>
                </a:cubicBezTo>
                <a:cubicBezTo>
                  <a:pt x="-34607" y="534225"/>
                  <a:pt x="3822" y="468317"/>
                  <a:pt x="0" y="336092"/>
                </a:cubicBezTo>
                <a:cubicBezTo>
                  <a:pt x="-3822" y="203867"/>
                  <a:pt x="23987" y="155628"/>
                  <a:pt x="0"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3600">
                <a:solidFill>
                  <a:srgbClr val="00B0F0"/>
                </a:solidFill>
                <a:latin typeface="Calibri"/>
                <a:ea typeface="Calibri"/>
                <a:cs typeface="Calibri"/>
                <a:sym typeface="Calibri"/>
              </a:rPr>
              <a:t>Glossary of Key Terms </a:t>
            </a:r>
            <a:endParaRPr sz="3600">
              <a:solidFill>
                <a:srgbClr val="00B0F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6"/>
          <p:cNvSpPr/>
          <p:nvPr/>
        </p:nvSpPr>
        <p:spPr>
          <a:xfrm>
            <a:off x="0" y="0"/>
            <a:ext cx="12192000" cy="6858000"/>
          </a:xfrm>
          <a:prstGeom prst="rect">
            <a:avLst/>
          </a:prstGeom>
          <a:solidFill>
            <a:schemeClr val="lt1"/>
          </a:solidFill>
          <a:ln cap="flat" cmpd="sng" w="28575">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16"/>
          <p:cNvSpPr txBox="1"/>
          <p:nvPr/>
        </p:nvSpPr>
        <p:spPr>
          <a:xfrm>
            <a:off x="105340" y="-5569"/>
            <a:ext cx="6109518" cy="36933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rgbClr val="00B0F0"/>
                </a:solidFill>
                <a:latin typeface="Calibri"/>
                <a:ea typeface="Calibri"/>
                <a:cs typeface="Calibri"/>
                <a:sym typeface="Calibri"/>
              </a:rPr>
              <a:t>Figure 1 – Tourism &amp; Development  </a:t>
            </a:r>
            <a:endParaRPr sz="1800">
              <a:solidFill>
                <a:srgbClr val="00B0F0"/>
              </a:solidFill>
              <a:latin typeface="Calibri"/>
              <a:ea typeface="Calibri"/>
              <a:cs typeface="Calibri"/>
              <a:sym typeface="Calibri"/>
            </a:endParaRPr>
          </a:p>
        </p:txBody>
      </p:sp>
      <p:sp>
        <p:nvSpPr>
          <p:cNvPr id="142" name="Google Shape;142;p16"/>
          <p:cNvSpPr/>
          <p:nvPr/>
        </p:nvSpPr>
        <p:spPr>
          <a:xfrm>
            <a:off x="5257800" y="363763"/>
            <a:ext cx="6828860" cy="1693495"/>
          </a:xfrm>
          <a:custGeom>
            <a:rect b="b" l="l" r="r" t="t"/>
            <a:pathLst>
              <a:path extrusionOk="0" fill="none" h="1693495" w="6828860">
                <a:moveTo>
                  <a:pt x="0" y="0"/>
                </a:moveTo>
                <a:cubicBezTo>
                  <a:pt x="138128" y="-23889"/>
                  <a:pt x="253344" y="14536"/>
                  <a:pt x="364206" y="0"/>
                </a:cubicBezTo>
                <a:cubicBezTo>
                  <a:pt x="475068" y="-14536"/>
                  <a:pt x="621014" y="12172"/>
                  <a:pt x="796700" y="0"/>
                </a:cubicBezTo>
                <a:cubicBezTo>
                  <a:pt x="972386" y="-12172"/>
                  <a:pt x="1223231" y="58244"/>
                  <a:pt x="1502349" y="0"/>
                </a:cubicBezTo>
                <a:cubicBezTo>
                  <a:pt x="1781467" y="-58244"/>
                  <a:pt x="1866686" y="8600"/>
                  <a:pt x="2071421" y="0"/>
                </a:cubicBezTo>
                <a:cubicBezTo>
                  <a:pt x="2276156" y="-8600"/>
                  <a:pt x="2377000" y="2569"/>
                  <a:pt x="2503915" y="0"/>
                </a:cubicBezTo>
                <a:cubicBezTo>
                  <a:pt x="2630830" y="-2569"/>
                  <a:pt x="2840364" y="7114"/>
                  <a:pt x="3072987" y="0"/>
                </a:cubicBezTo>
                <a:cubicBezTo>
                  <a:pt x="3305610" y="-7114"/>
                  <a:pt x="3299447" y="42275"/>
                  <a:pt x="3505481" y="0"/>
                </a:cubicBezTo>
                <a:cubicBezTo>
                  <a:pt x="3711515" y="-42275"/>
                  <a:pt x="4041722" y="63309"/>
                  <a:pt x="4211130" y="0"/>
                </a:cubicBezTo>
                <a:cubicBezTo>
                  <a:pt x="4380538" y="-63309"/>
                  <a:pt x="4600340" y="54461"/>
                  <a:pt x="4848491" y="0"/>
                </a:cubicBezTo>
                <a:cubicBezTo>
                  <a:pt x="5096642" y="-54461"/>
                  <a:pt x="5084240" y="8076"/>
                  <a:pt x="5212696" y="0"/>
                </a:cubicBezTo>
                <a:cubicBezTo>
                  <a:pt x="5341152" y="-8076"/>
                  <a:pt x="5440723" y="6931"/>
                  <a:pt x="5576902" y="0"/>
                </a:cubicBezTo>
                <a:cubicBezTo>
                  <a:pt x="5713081" y="-6931"/>
                  <a:pt x="5878060" y="38372"/>
                  <a:pt x="6145974" y="0"/>
                </a:cubicBezTo>
                <a:cubicBezTo>
                  <a:pt x="6413888" y="-38372"/>
                  <a:pt x="6630753" y="2248"/>
                  <a:pt x="6828860" y="0"/>
                </a:cubicBezTo>
                <a:cubicBezTo>
                  <a:pt x="6860528" y="253368"/>
                  <a:pt x="6813855" y="347906"/>
                  <a:pt x="6828860" y="513693"/>
                </a:cubicBezTo>
                <a:cubicBezTo>
                  <a:pt x="6843865" y="679480"/>
                  <a:pt x="6784341" y="866872"/>
                  <a:pt x="6828860" y="1061257"/>
                </a:cubicBezTo>
                <a:cubicBezTo>
                  <a:pt x="6873379" y="1255642"/>
                  <a:pt x="6764134" y="1448592"/>
                  <a:pt x="6828860" y="1693495"/>
                </a:cubicBezTo>
                <a:cubicBezTo>
                  <a:pt x="6552680" y="1733037"/>
                  <a:pt x="6375806" y="1636681"/>
                  <a:pt x="6123211" y="1693495"/>
                </a:cubicBezTo>
                <a:cubicBezTo>
                  <a:pt x="5870616" y="1750309"/>
                  <a:pt x="5849376" y="1664825"/>
                  <a:pt x="5622428" y="1693495"/>
                </a:cubicBezTo>
                <a:cubicBezTo>
                  <a:pt x="5395480" y="1722165"/>
                  <a:pt x="5313774" y="1682955"/>
                  <a:pt x="5189934" y="1693495"/>
                </a:cubicBezTo>
                <a:cubicBezTo>
                  <a:pt x="5066094" y="1704035"/>
                  <a:pt x="4893542" y="1683567"/>
                  <a:pt x="4689151" y="1693495"/>
                </a:cubicBezTo>
                <a:cubicBezTo>
                  <a:pt x="4484760" y="1703423"/>
                  <a:pt x="4278180" y="1661242"/>
                  <a:pt x="3983502" y="1693495"/>
                </a:cubicBezTo>
                <a:cubicBezTo>
                  <a:pt x="3688824" y="1725748"/>
                  <a:pt x="3476187" y="1668869"/>
                  <a:pt x="3277853" y="1693495"/>
                </a:cubicBezTo>
                <a:cubicBezTo>
                  <a:pt x="3079519" y="1718121"/>
                  <a:pt x="2987435" y="1666856"/>
                  <a:pt x="2913647" y="1693495"/>
                </a:cubicBezTo>
                <a:cubicBezTo>
                  <a:pt x="2839859" y="1720134"/>
                  <a:pt x="2523840" y="1656947"/>
                  <a:pt x="2207998" y="1693495"/>
                </a:cubicBezTo>
                <a:cubicBezTo>
                  <a:pt x="1892156" y="1730043"/>
                  <a:pt x="1952866" y="1682847"/>
                  <a:pt x="1843792" y="1693495"/>
                </a:cubicBezTo>
                <a:cubicBezTo>
                  <a:pt x="1734718" y="1704143"/>
                  <a:pt x="1469843" y="1681196"/>
                  <a:pt x="1343009" y="1693495"/>
                </a:cubicBezTo>
                <a:cubicBezTo>
                  <a:pt x="1216175" y="1705794"/>
                  <a:pt x="963096" y="1670771"/>
                  <a:pt x="842226" y="1693495"/>
                </a:cubicBezTo>
                <a:cubicBezTo>
                  <a:pt x="721356" y="1716219"/>
                  <a:pt x="386630" y="1621452"/>
                  <a:pt x="0" y="1693495"/>
                </a:cubicBezTo>
                <a:cubicBezTo>
                  <a:pt x="-20121" y="1488491"/>
                  <a:pt x="13033" y="1399688"/>
                  <a:pt x="0" y="1179802"/>
                </a:cubicBezTo>
                <a:cubicBezTo>
                  <a:pt x="-13033" y="959916"/>
                  <a:pt x="24658" y="809320"/>
                  <a:pt x="0" y="598368"/>
                </a:cubicBezTo>
                <a:cubicBezTo>
                  <a:pt x="-24658" y="387416"/>
                  <a:pt x="6372" y="172356"/>
                  <a:pt x="0" y="0"/>
                </a:cubicBezTo>
                <a:close/>
              </a:path>
              <a:path extrusionOk="0" h="1693495" w="6828860">
                <a:moveTo>
                  <a:pt x="0" y="0"/>
                </a:moveTo>
                <a:cubicBezTo>
                  <a:pt x="155208" y="-48534"/>
                  <a:pt x="332471" y="832"/>
                  <a:pt x="500783" y="0"/>
                </a:cubicBezTo>
                <a:cubicBezTo>
                  <a:pt x="669095" y="-832"/>
                  <a:pt x="761651" y="41242"/>
                  <a:pt x="933278" y="0"/>
                </a:cubicBezTo>
                <a:cubicBezTo>
                  <a:pt x="1104905" y="-41242"/>
                  <a:pt x="1250815" y="59414"/>
                  <a:pt x="1434061" y="0"/>
                </a:cubicBezTo>
                <a:cubicBezTo>
                  <a:pt x="1617307" y="-59414"/>
                  <a:pt x="1834947" y="65929"/>
                  <a:pt x="2139709" y="0"/>
                </a:cubicBezTo>
                <a:cubicBezTo>
                  <a:pt x="2444471" y="-65929"/>
                  <a:pt x="2323665" y="16648"/>
                  <a:pt x="2503915" y="0"/>
                </a:cubicBezTo>
                <a:cubicBezTo>
                  <a:pt x="2684165" y="-16648"/>
                  <a:pt x="3059615" y="55580"/>
                  <a:pt x="3209564" y="0"/>
                </a:cubicBezTo>
                <a:cubicBezTo>
                  <a:pt x="3359513" y="-55580"/>
                  <a:pt x="3576436" y="48576"/>
                  <a:pt x="3778636" y="0"/>
                </a:cubicBezTo>
                <a:cubicBezTo>
                  <a:pt x="3980836" y="-48576"/>
                  <a:pt x="4038384" y="37407"/>
                  <a:pt x="4142842" y="0"/>
                </a:cubicBezTo>
                <a:cubicBezTo>
                  <a:pt x="4247300" y="-37407"/>
                  <a:pt x="4514164" y="51346"/>
                  <a:pt x="4711913" y="0"/>
                </a:cubicBezTo>
                <a:cubicBezTo>
                  <a:pt x="4909662" y="-51346"/>
                  <a:pt x="5051748" y="25138"/>
                  <a:pt x="5144408" y="0"/>
                </a:cubicBezTo>
                <a:cubicBezTo>
                  <a:pt x="5237068" y="-25138"/>
                  <a:pt x="5691361" y="15281"/>
                  <a:pt x="5850057" y="0"/>
                </a:cubicBezTo>
                <a:cubicBezTo>
                  <a:pt x="6008753" y="-15281"/>
                  <a:pt x="6536540" y="75517"/>
                  <a:pt x="6828860" y="0"/>
                </a:cubicBezTo>
                <a:cubicBezTo>
                  <a:pt x="6886475" y="164681"/>
                  <a:pt x="6798440" y="360133"/>
                  <a:pt x="6828860" y="530628"/>
                </a:cubicBezTo>
                <a:cubicBezTo>
                  <a:pt x="6859280" y="701123"/>
                  <a:pt x="6814135" y="842765"/>
                  <a:pt x="6828860" y="1078192"/>
                </a:cubicBezTo>
                <a:cubicBezTo>
                  <a:pt x="6843585" y="1313619"/>
                  <a:pt x="6826807" y="1400737"/>
                  <a:pt x="6828860" y="1693495"/>
                </a:cubicBezTo>
                <a:cubicBezTo>
                  <a:pt x="6642152" y="1709380"/>
                  <a:pt x="6578153" y="1670381"/>
                  <a:pt x="6328077" y="1693495"/>
                </a:cubicBezTo>
                <a:cubicBezTo>
                  <a:pt x="6078001" y="1716609"/>
                  <a:pt x="5815397" y="1664026"/>
                  <a:pt x="5622428" y="1693495"/>
                </a:cubicBezTo>
                <a:cubicBezTo>
                  <a:pt x="5429459" y="1722964"/>
                  <a:pt x="5282384" y="1658204"/>
                  <a:pt x="5121645" y="1693495"/>
                </a:cubicBezTo>
                <a:cubicBezTo>
                  <a:pt x="4960906" y="1728786"/>
                  <a:pt x="4848128" y="1651084"/>
                  <a:pt x="4757439" y="1693495"/>
                </a:cubicBezTo>
                <a:cubicBezTo>
                  <a:pt x="4666750" y="1735906"/>
                  <a:pt x="4531085" y="1654120"/>
                  <a:pt x="4393233" y="1693495"/>
                </a:cubicBezTo>
                <a:cubicBezTo>
                  <a:pt x="4255381" y="1732870"/>
                  <a:pt x="4079815" y="1659127"/>
                  <a:pt x="3960739" y="1693495"/>
                </a:cubicBezTo>
                <a:cubicBezTo>
                  <a:pt x="3841663" y="1727863"/>
                  <a:pt x="3729696" y="1670465"/>
                  <a:pt x="3596533" y="1693495"/>
                </a:cubicBezTo>
                <a:cubicBezTo>
                  <a:pt x="3463370" y="1716525"/>
                  <a:pt x="3273584" y="1691959"/>
                  <a:pt x="2959173" y="1693495"/>
                </a:cubicBezTo>
                <a:cubicBezTo>
                  <a:pt x="2644762" y="1695031"/>
                  <a:pt x="2670515" y="1661418"/>
                  <a:pt x="2458390" y="1693495"/>
                </a:cubicBezTo>
                <a:cubicBezTo>
                  <a:pt x="2246265" y="1725572"/>
                  <a:pt x="2179412" y="1667206"/>
                  <a:pt x="2025895" y="1693495"/>
                </a:cubicBezTo>
                <a:cubicBezTo>
                  <a:pt x="1872379" y="1719784"/>
                  <a:pt x="1804848" y="1666026"/>
                  <a:pt x="1661689" y="1693495"/>
                </a:cubicBezTo>
                <a:cubicBezTo>
                  <a:pt x="1518530" y="1720964"/>
                  <a:pt x="1390914" y="1654502"/>
                  <a:pt x="1160906" y="1693495"/>
                </a:cubicBezTo>
                <a:cubicBezTo>
                  <a:pt x="930898" y="1732488"/>
                  <a:pt x="556979" y="1683513"/>
                  <a:pt x="0" y="1693495"/>
                </a:cubicBezTo>
                <a:cubicBezTo>
                  <a:pt x="-49915" y="1514580"/>
                  <a:pt x="47232" y="1344174"/>
                  <a:pt x="0" y="1162867"/>
                </a:cubicBezTo>
                <a:cubicBezTo>
                  <a:pt x="-47232" y="981560"/>
                  <a:pt x="26408" y="832248"/>
                  <a:pt x="0" y="649173"/>
                </a:cubicBezTo>
                <a:cubicBezTo>
                  <a:pt x="-26408" y="466098"/>
                  <a:pt x="9403" y="180111"/>
                  <a:pt x="0" y="0"/>
                </a:cubicBezTo>
                <a:close/>
              </a:path>
            </a:pathLst>
          </a:cu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00B0F0"/>
              </a:solidFill>
              <a:latin typeface="Calibri"/>
              <a:ea typeface="Calibri"/>
              <a:cs typeface="Calibri"/>
              <a:sym typeface="Calibri"/>
            </a:endParaRPr>
          </a:p>
          <a:p>
            <a:pPr indent="0" lvl="0" marL="0" marR="0" rtl="0" algn="l">
              <a:spcBef>
                <a:spcPts val="0"/>
              </a:spcBef>
              <a:spcAft>
                <a:spcPts val="0"/>
              </a:spcAft>
              <a:buNone/>
            </a:pPr>
            <a:r>
              <a:t/>
            </a:r>
            <a:endParaRPr sz="1200">
              <a:solidFill>
                <a:srgbClr val="00B0F0"/>
              </a:solidFill>
              <a:latin typeface="Calibri"/>
              <a:ea typeface="Calibri"/>
              <a:cs typeface="Calibri"/>
              <a:sym typeface="Calibri"/>
            </a:endParaRPr>
          </a:p>
          <a:p>
            <a:pPr indent="0" lvl="0" marL="0" marR="0" rtl="0" algn="l">
              <a:spcBef>
                <a:spcPts val="0"/>
              </a:spcBef>
              <a:spcAft>
                <a:spcPts val="0"/>
              </a:spcAft>
              <a:buNone/>
            </a:pPr>
            <a:r>
              <a:t/>
            </a:r>
            <a:endParaRPr sz="1200">
              <a:solidFill>
                <a:srgbClr val="00B0F0"/>
              </a:solidFill>
              <a:latin typeface="Calibri"/>
              <a:ea typeface="Calibri"/>
              <a:cs typeface="Calibri"/>
              <a:sym typeface="Calibri"/>
            </a:endParaRPr>
          </a:p>
          <a:p>
            <a:pPr indent="0" lvl="0" marL="0" marR="0" rtl="0" algn="l">
              <a:spcBef>
                <a:spcPts val="0"/>
              </a:spcBef>
              <a:spcAft>
                <a:spcPts val="0"/>
              </a:spcAft>
              <a:buNone/>
            </a:pPr>
            <a:r>
              <a:t/>
            </a:r>
            <a:endParaRPr sz="1200">
              <a:solidFill>
                <a:srgbClr val="00B0F0"/>
              </a:solidFill>
              <a:latin typeface="Calibri"/>
              <a:ea typeface="Calibri"/>
              <a:cs typeface="Calibri"/>
              <a:sym typeface="Calibri"/>
            </a:endParaRPr>
          </a:p>
          <a:p>
            <a:pPr indent="0" lvl="0" marL="0" marR="0" rtl="0" algn="l">
              <a:spcBef>
                <a:spcPts val="0"/>
              </a:spcBef>
              <a:spcAft>
                <a:spcPts val="0"/>
              </a:spcAft>
              <a:buNone/>
            </a:pPr>
            <a:r>
              <a:rPr lang="en-US" sz="1200">
                <a:solidFill>
                  <a:srgbClr val="00B0F0"/>
                </a:solidFill>
                <a:latin typeface="Calibri"/>
                <a:ea typeface="Calibri"/>
                <a:cs typeface="Calibri"/>
                <a:sym typeface="Calibri"/>
              </a:rPr>
              <a:t>Summarise the information in 3 key points: </a:t>
            </a:r>
            <a:endParaRPr/>
          </a:p>
          <a:p>
            <a:pPr indent="0" lvl="0" marL="0" marR="0" rtl="0" algn="l">
              <a:spcBef>
                <a:spcPts val="0"/>
              </a:spcBef>
              <a:spcAft>
                <a:spcPts val="0"/>
              </a:spcAft>
              <a:buNone/>
            </a:pPr>
            <a:r>
              <a:t/>
            </a:r>
            <a:endParaRPr sz="1200">
              <a:solidFill>
                <a:srgbClr val="00B0F0"/>
              </a:solidFill>
              <a:latin typeface="Calibri"/>
              <a:ea typeface="Calibri"/>
              <a:cs typeface="Calibri"/>
              <a:sym typeface="Calibri"/>
            </a:endParaRPr>
          </a:p>
          <a:p>
            <a:pPr indent="0" lvl="0" marL="0" marR="0" rtl="0" algn="l">
              <a:spcBef>
                <a:spcPts val="0"/>
              </a:spcBef>
              <a:spcAft>
                <a:spcPts val="0"/>
              </a:spcAft>
              <a:buNone/>
            </a:pPr>
            <a:r>
              <a:rPr lang="en-US" sz="1200">
                <a:solidFill>
                  <a:srgbClr val="00B0F0"/>
                </a:solidFill>
                <a:latin typeface="Calibri"/>
                <a:ea typeface="Calibri"/>
                <a:cs typeface="Calibri"/>
                <a:sym typeface="Calibri"/>
              </a:rPr>
              <a:t>-</a:t>
            </a:r>
            <a:endParaRPr/>
          </a:p>
          <a:p>
            <a:pPr indent="0" lvl="0" marL="0" marR="0" rtl="0" algn="l">
              <a:spcBef>
                <a:spcPts val="0"/>
              </a:spcBef>
              <a:spcAft>
                <a:spcPts val="0"/>
              </a:spcAft>
              <a:buNone/>
            </a:pPr>
            <a:r>
              <a:t/>
            </a:r>
            <a:endParaRPr sz="1200">
              <a:solidFill>
                <a:srgbClr val="00B0F0"/>
              </a:solidFill>
              <a:latin typeface="Calibri"/>
              <a:ea typeface="Calibri"/>
              <a:cs typeface="Calibri"/>
              <a:sym typeface="Calibri"/>
            </a:endParaRPr>
          </a:p>
          <a:p>
            <a:pPr indent="0" lvl="0" marL="0" marR="0" rtl="0" algn="l">
              <a:spcBef>
                <a:spcPts val="0"/>
              </a:spcBef>
              <a:spcAft>
                <a:spcPts val="0"/>
              </a:spcAft>
              <a:buNone/>
            </a:pPr>
            <a:r>
              <a:rPr lang="en-US" sz="1200">
                <a:solidFill>
                  <a:srgbClr val="00B0F0"/>
                </a:solidFill>
                <a:latin typeface="Calibri"/>
                <a:ea typeface="Calibri"/>
                <a:cs typeface="Calibri"/>
                <a:sym typeface="Calibri"/>
              </a:rPr>
              <a:t>-</a:t>
            </a:r>
            <a:endParaRPr/>
          </a:p>
          <a:p>
            <a:pPr indent="0" lvl="0" marL="0" marR="0" rtl="0" algn="l">
              <a:spcBef>
                <a:spcPts val="0"/>
              </a:spcBef>
              <a:spcAft>
                <a:spcPts val="0"/>
              </a:spcAft>
              <a:buNone/>
            </a:pPr>
            <a:r>
              <a:t/>
            </a:r>
            <a:endParaRPr sz="1200">
              <a:solidFill>
                <a:srgbClr val="00B0F0"/>
              </a:solidFill>
              <a:latin typeface="Calibri"/>
              <a:ea typeface="Calibri"/>
              <a:cs typeface="Calibri"/>
              <a:sym typeface="Calibri"/>
            </a:endParaRPr>
          </a:p>
          <a:p>
            <a:pPr indent="0" lvl="0" marL="0" marR="0" rtl="0" algn="l">
              <a:spcBef>
                <a:spcPts val="0"/>
              </a:spcBef>
              <a:spcAft>
                <a:spcPts val="0"/>
              </a:spcAft>
              <a:buNone/>
            </a:pPr>
            <a:r>
              <a:rPr lang="en-US" sz="1200">
                <a:solidFill>
                  <a:srgbClr val="00B0F0"/>
                </a:solidFill>
                <a:latin typeface="Calibri"/>
                <a:ea typeface="Calibri"/>
                <a:cs typeface="Calibri"/>
                <a:sym typeface="Calibri"/>
              </a:rPr>
              <a:t>-</a:t>
            </a:r>
            <a:endParaRPr/>
          </a:p>
          <a:p>
            <a:pPr indent="0" lvl="0" marL="0" marR="0" rtl="0" algn="ctr">
              <a:spcBef>
                <a:spcPts val="0"/>
              </a:spcBef>
              <a:spcAft>
                <a:spcPts val="0"/>
              </a:spcAft>
              <a:buNone/>
            </a:pPr>
            <a:r>
              <a:t/>
            </a:r>
            <a:endParaRPr sz="1200">
              <a:solidFill>
                <a:srgbClr val="00B0F0"/>
              </a:solidFill>
              <a:latin typeface="Calibri"/>
              <a:ea typeface="Calibri"/>
              <a:cs typeface="Calibri"/>
              <a:sym typeface="Calibri"/>
            </a:endParaRPr>
          </a:p>
          <a:p>
            <a:pPr indent="0" lvl="0" marL="0" marR="0" rtl="0" algn="ctr">
              <a:spcBef>
                <a:spcPts val="0"/>
              </a:spcBef>
              <a:spcAft>
                <a:spcPts val="0"/>
              </a:spcAft>
              <a:buNone/>
            </a:pPr>
            <a:r>
              <a:t/>
            </a:r>
            <a:endParaRPr sz="1200">
              <a:solidFill>
                <a:srgbClr val="00B0F0"/>
              </a:solidFill>
              <a:latin typeface="Calibri"/>
              <a:ea typeface="Calibri"/>
              <a:cs typeface="Calibri"/>
              <a:sym typeface="Calibri"/>
            </a:endParaRPr>
          </a:p>
          <a:p>
            <a:pPr indent="0" lvl="0" marL="0" marR="0" rtl="0" algn="l">
              <a:spcBef>
                <a:spcPts val="0"/>
              </a:spcBef>
              <a:spcAft>
                <a:spcPts val="0"/>
              </a:spcAft>
              <a:buNone/>
            </a:pPr>
            <a:r>
              <a:t/>
            </a:r>
            <a:endParaRPr sz="1200">
              <a:solidFill>
                <a:srgbClr val="00B0F0"/>
              </a:solidFill>
              <a:latin typeface="Calibri"/>
              <a:ea typeface="Calibri"/>
              <a:cs typeface="Calibri"/>
              <a:sym typeface="Calibri"/>
            </a:endParaRPr>
          </a:p>
          <a:p>
            <a:pPr indent="0" lvl="0" marL="0" marR="0" rtl="0" algn="l">
              <a:spcBef>
                <a:spcPts val="0"/>
              </a:spcBef>
              <a:spcAft>
                <a:spcPts val="0"/>
              </a:spcAft>
              <a:buNone/>
            </a:pPr>
            <a:r>
              <a:t/>
            </a:r>
            <a:endParaRPr sz="1200">
              <a:solidFill>
                <a:srgbClr val="00B0F0"/>
              </a:solidFill>
              <a:latin typeface="Calibri"/>
              <a:ea typeface="Calibri"/>
              <a:cs typeface="Calibri"/>
              <a:sym typeface="Calibri"/>
            </a:endParaRPr>
          </a:p>
          <a:p>
            <a:pPr indent="0" lvl="0" marL="0" marR="0" rtl="0" algn="l">
              <a:spcBef>
                <a:spcPts val="0"/>
              </a:spcBef>
              <a:spcAft>
                <a:spcPts val="0"/>
              </a:spcAft>
              <a:buNone/>
            </a:pPr>
            <a:r>
              <a:t/>
            </a:r>
            <a:endParaRPr sz="1200">
              <a:solidFill>
                <a:srgbClr val="00B0F0"/>
              </a:solidFill>
              <a:latin typeface="Calibri"/>
              <a:ea typeface="Calibri"/>
              <a:cs typeface="Calibri"/>
              <a:sym typeface="Calibri"/>
            </a:endParaRPr>
          </a:p>
          <a:p>
            <a:pPr indent="0" lvl="0" marL="0" marR="0" rtl="0" algn="l">
              <a:spcBef>
                <a:spcPts val="0"/>
              </a:spcBef>
              <a:spcAft>
                <a:spcPts val="0"/>
              </a:spcAft>
              <a:buNone/>
            </a:pPr>
            <a:r>
              <a:t/>
            </a:r>
            <a:endParaRPr sz="1200">
              <a:solidFill>
                <a:srgbClr val="00B0F0"/>
              </a:solidFill>
              <a:latin typeface="Calibri"/>
              <a:ea typeface="Calibri"/>
              <a:cs typeface="Calibri"/>
              <a:sym typeface="Calibri"/>
            </a:endParaRPr>
          </a:p>
        </p:txBody>
      </p:sp>
      <p:sp>
        <p:nvSpPr>
          <p:cNvPr id="143" name="Google Shape;143;p16"/>
          <p:cNvSpPr/>
          <p:nvPr/>
        </p:nvSpPr>
        <p:spPr>
          <a:xfrm>
            <a:off x="3850658" y="2335068"/>
            <a:ext cx="2753033" cy="696437"/>
          </a:xfrm>
          <a:custGeom>
            <a:rect b="b" l="l" r="r" t="t"/>
            <a:pathLst>
              <a:path extrusionOk="0" fill="none" h="696437" w="2753033">
                <a:moveTo>
                  <a:pt x="0" y="0"/>
                </a:moveTo>
                <a:cubicBezTo>
                  <a:pt x="245470" y="-41528"/>
                  <a:pt x="357870" y="28295"/>
                  <a:pt x="523076" y="0"/>
                </a:cubicBezTo>
                <a:cubicBezTo>
                  <a:pt x="688282" y="-28295"/>
                  <a:pt x="968047" y="61237"/>
                  <a:pt x="1101213" y="0"/>
                </a:cubicBezTo>
                <a:cubicBezTo>
                  <a:pt x="1234379" y="-61237"/>
                  <a:pt x="1386457" y="27061"/>
                  <a:pt x="1651820" y="0"/>
                </a:cubicBezTo>
                <a:cubicBezTo>
                  <a:pt x="1917183" y="-27061"/>
                  <a:pt x="2021710" y="19331"/>
                  <a:pt x="2229957" y="0"/>
                </a:cubicBezTo>
                <a:cubicBezTo>
                  <a:pt x="2438204" y="-19331"/>
                  <a:pt x="2609458" y="4807"/>
                  <a:pt x="2753033" y="0"/>
                </a:cubicBezTo>
                <a:cubicBezTo>
                  <a:pt x="2764768" y="107891"/>
                  <a:pt x="2719199" y="238068"/>
                  <a:pt x="2753033" y="362147"/>
                </a:cubicBezTo>
                <a:cubicBezTo>
                  <a:pt x="2786867" y="486226"/>
                  <a:pt x="2720142" y="602083"/>
                  <a:pt x="2753033" y="696437"/>
                </a:cubicBezTo>
                <a:cubicBezTo>
                  <a:pt x="2545716" y="751438"/>
                  <a:pt x="2494630" y="676382"/>
                  <a:pt x="2285017" y="696437"/>
                </a:cubicBezTo>
                <a:cubicBezTo>
                  <a:pt x="2075404" y="716492"/>
                  <a:pt x="1937417" y="644042"/>
                  <a:pt x="1706880" y="696437"/>
                </a:cubicBezTo>
                <a:cubicBezTo>
                  <a:pt x="1476343" y="748832"/>
                  <a:pt x="1248312" y="660609"/>
                  <a:pt x="1101213" y="696437"/>
                </a:cubicBezTo>
                <a:cubicBezTo>
                  <a:pt x="954114" y="732265"/>
                  <a:pt x="709133" y="665307"/>
                  <a:pt x="523076" y="696437"/>
                </a:cubicBezTo>
                <a:cubicBezTo>
                  <a:pt x="337019" y="727567"/>
                  <a:pt x="186760" y="673548"/>
                  <a:pt x="0" y="696437"/>
                </a:cubicBezTo>
                <a:cubicBezTo>
                  <a:pt x="-6876" y="573165"/>
                  <a:pt x="29163" y="442984"/>
                  <a:pt x="0" y="348219"/>
                </a:cubicBezTo>
                <a:cubicBezTo>
                  <a:pt x="-29163" y="253454"/>
                  <a:pt x="41478" y="156442"/>
                  <a:pt x="0" y="0"/>
                </a:cubicBezTo>
                <a:close/>
              </a:path>
              <a:path extrusionOk="0" h="696437" w="2753033">
                <a:moveTo>
                  <a:pt x="0" y="0"/>
                </a:moveTo>
                <a:cubicBezTo>
                  <a:pt x="189994" y="-45079"/>
                  <a:pt x="326944" y="23702"/>
                  <a:pt x="578137" y="0"/>
                </a:cubicBezTo>
                <a:cubicBezTo>
                  <a:pt x="829330" y="-23702"/>
                  <a:pt x="1016663" y="713"/>
                  <a:pt x="1183804" y="0"/>
                </a:cubicBezTo>
                <a:cubicBezTo>
                  <a:pt x="1350945" y="-713"/>
                  <a:pt x="1577833" y="27928"/>
                  <a:pt x="1789471" y="0"/>
                </a:cubicBezTo>
                <a:cubicBezTo>
                  <a:pt x="2001109" y="-27928"/>
                  <a:pt x="2065891" y="16199"/>
                  <a:pt x="2257487" y="0"/>
                </a:cubicBezTo>
                <a:cubicBezTo>
                  <a:pt x="2449083" y="-16199"/>
                  <a:pt x="2525512" y="9479"/>
                  <a:pt x="2753033" y="0"/>
                </a:cubicBezTo>
                <a:cubicBezTo>
                  <a:pt x="2788007" y="84818"/>
                  <a:pt x="2730626" y="245538"/>
                  <a:pt x="2753033" y="327325"/>
                </a:cubicBezTo>
                <a:cubicBezTo>
                  <a:pt x="2775440" y="409112"/>
                  <a:pt x="2717435" y="519591"/>
                  <a:pt x="2753033" y="696437"/>
                </a:cubicBezTo>
                <a:cubicBezTo>
                  <a:pt x="2526934" y="740373"/>
                  <a:pt x="2464499" y="633994"/>
                  <a:pt x="2229957" y="696437"/>
                </a:cubicBezTo>
                <a:cubicBezTo>
                  <a:pt x="1995415" y="758880"/>
                  <a:pt x="1750084" y="631134"/>
                  <a:pt x="1624289" y="696437"/>
                </a:cubicBezTo>
                <a:cubicBezTo>
                  <a:pt x="1498494" y="761740"/>
                  <a:pt x="1314027" y="653092"/>
                  <a:pt x="1073683" y="696437"/>
                </a:cubicBezTo>
                <a:cubicBezTo>
                  <a:pt x="833339" y="739782"/>
                  <a:pt x="763452" y="679242"/>
                  <a:pt x="550607" y="696437"/>
                </a:cubicBezTo>
                <a:cubicBezTo>
                  <a:pt x="337762" y="713632"/>
                  <a:pt x="216511" y="631724"/>
                  <a:pt x="0" y="696437"/>
                </a:cubicBezTo>
                <a:cubicBezTo>
                  <a:pt x="-8034" y="557418"/>
                  <a:pt x="26092" y="493114"/>
                  <a:pt x="0" y="341254"/>
                </a:cubicBezTo>
                <a:cubicBezTo>
                  <a:pt x="-26092" y="189394"/>
                  <a:pt x="39563" y="136530"/>
                  <a:pt x="0" y="0"/>
                </a:cubicBezTo>
                <a:close/>
              </a:path>
            </a:pathLst>
          </a:cu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Calibri"/>
                <a:ea typeface="Calibri"/>
                <a:cs typeface="Calibri"/>
                <a:sym typeface="Calibri"/>
              </a:rPr>
              <a:t>Overseas visitors are attracted to an area</a:t>
            </a:r>
            <a:endParaRPr sz="1200">
              <a:solidFill>
                <a:schemeClr val="dk1"/>
              </a:solidFill>
              <a:latin typeface="Calibri"/>
              <a:ea typeface="Calibri"/>
              <a:cs typeface="Calibri"/>
              <a:sym typeface="Calibri"/>
            </a:endParaRPr>
          </a:p>
        </p:txBody>
      </p:sp>
      <p:sp>
        <p:nvSpPr>
          <p:cNvPr id="144" name="Google Shape;144;p16"/>
          <p:cNvSpPr/>
          <p:nvPr/>
        </p:nvSpPr>
        <p:spPr>
          <a:xfrm>
            <a:off x="3856037" y="3513824"/>
            <a:ext cx="2753033" cy="1019383"/>
          </a:xfrm>
          <a:custGeom>
            <a:rect b="b" l="l" r="r" t="t"/>
            <a:pathLst>
              <a:path extrusionOk="0" fill="none" h="1019383" w="2753033">
                <a:moveTo>
                  <a:pt x="0" y="0"/>
                </a:moveTo>
                <a:cubicBezTo>
                  <a:pt x="140283" y="-33478"/>
                  <a:pt x="396135" y="30101"/>
                  <a:pt x="550607" y="0"/>
                </a:cubicBezTo>
                <a:cubicBezTo>
                  <a:pt x="705079" y="-30101"/>
                  <a:pt x="884491" y="17649"/>
                  <a:pt x="1156274" y="0"/>
                </a:cubicBezTo>
                <a:cubicBezTo>
                  <a:pt x="1428057" y="-17649"/>
                  <a:pt x="1469793" y="65788"/>
                  <a:pt x="1706880" y="0"/>
                </a:cubicBezTo>
                <a:cubicBezTo>
                  <a:pt x="1943967" y="-65788"/>
                  <a:pt x="2239095" y="13997"/>
                  <a:pt x="2753033" y="0"/>
                </a:cubicBezTo>
                <a:cubicBezTo>
                  <a:pt x="2804453" y="203077"/>
                  <a:pt x="2743983" y="366600"/>
                  <a:pt x="2753033" y="509692"/>
                </a:cubicBezTo>
                <a:cubicBezTo>
                  <a:pt x="2762083" y="652784"/>
                  <a:pt x="2750530" y="786136"/>
                  <a:pt x="2753033" y="1019383"/>
                </a:cubicBezTo>
                <a:cubicBezTo>
                  <a:pt x="2545717" y="1053836"/>
                  <a:pt x="2508185" y="988910"/>
                  <a:pt x="2285017" y="1019383"/>
                </a:cubicBezTo>
                <a:cubicBezTo>
                  <a:pt x="2061849" y="1049856"/>
                  <a:pt x="1976260" y="989062"/>
                  <a:pt x="1789471" y="1019383"/>
                </a:cubicBezTo>
                <a:cubicBezTo>
                  <a:pt x="1602682" y="1049704"/>
                  <a:pt x="1419995" y="1009993"/>
                  <a:pt x="1266395" y="1019383"/>
                </a:cubicBezTo>
                <a:cubicBezTo>
                  <a:pt x="1112795" y="1028773"/>
                  <a:pt x="976273" y="1009551"/>
                  <a:pt x="798380" y="1019383"/>
                </a:cubicBezTo>
                <a:cubicBezTo>
                  <a:pt x="620487" y="1029215"/>
                  <a:pt x="387040" y="1003855"/>
                  <a:pt x="0" y="1019383"/>
                </a:cubicBezTo>
                <a:cubicBezTo>
                  <a:pt x="-9908" y="802351"/>
                  <a:pt x="38565" y="649287"/>
                  <a:pt x="0" y="519885"/>
                </a:cubicBezTo>
                <a:cubicBezTo>
                  <a:pt x="-38565" y="390483"/>
                  <a:pt x="14824" y="197842"/>
                  <a:pt x="0" y="0"/>
                </a:cubicBezTo>
                <a:close/>
              </a:path>
              <a:path extrusionOk="0" h="1019383" w="2753033">
                <a:moveTo>
                  <a:pt x="0" y="0"/>
                </a:moveTo>
                <a:cubicBezTo>
                  <a:pt x="98425" y="-52889"/>
                  <a:pt x="263005" y="1506"/>
                  <a:pt x="468016" y="0"/>
                </a:cubicBezTo>
                <a:cubicBezTo>
                  <a:pt x="673027" y="-1506"/>
                  <a:pt x="875591" y="25083"/>
                  <a:pt x="1018622" y="0"/>
                </a:cubicBezTo>
                <a:cubicBezTo>
                  <a:pt x="1161653" y="-25083"/>
                  <a:pt x="1356208" y="17175"/>
                  <a:pt x="1541698" y="0"/>
                </a:cubicBezTo>
                <a:cubicBezTo>
                  <a:pt x="1727188" y="-17175"/>
                  <a:pt x="1856584" y="11800"/>
                  <a:pt x="2119835" y="0"/>
                </a:cubicBezTo>
                <a:cubicBezTo>
                  <a:pt x="2383086" y="-11800"/>
                  <a:pt x="2453860" y="4567"/>
                  <a:pt x="2753033" y="0"/>
                </a:cubicBezTo>
                <a:cubicBezTo>
                  <a:pt x="2757077" y="242940"/>
                  <a:pt x="2746948" y="254619"/>
                  <a:pt x="2753033" y="489304"/>
                </a:cubicBezTo>
                <a:cubicBezTo>
                  <a:pt x="2759118" y="723989"/>
                  <a:pt x="2740975" y="807290"/>
                  <a:pt x="2753033" y="1019383"/>
                </a:cubicBezTo>
                <a:cubicBezTo>
                  <a:pt x="2625626" y="1074424"/>
                  <a:pt x="2451093" y="988290"/>
                  <a:pt x="2174896" y="1019383"/>
                </a:cubicBezTo>
                <a:cubicBezTo>
                  <a:pt x="1898699" y="1050476"/>
                  <a:pt x="1824457" y="1002203"/>
                  <a:pt x="1651820" y="1019383"/>
                </a:cubicBezTo>
                <a:cubicBezTo>
                  <a:pt x="1479183" y="1036563"/>
                  <a:pt x="1192701" y="1015122"/>
                  <a:pt x="1046153" y="1019383"/>
                </a:cubicBezTo>
                <a:cubicBezTo>
                  <a:pt x="899605" y="1023644"/>
                  <a:pt x="790994" y="968091"/>
                  <a:pt x="578137" y="1019383"/>
                </a:cubicBezTo>
                <a:cubicBezTo>
                  <a:pt x="365280" y="1070675"/>
                  <a:pt x="165435" y="991146"/>
                  <a:pt x="0" y="1019383"/>
                </a:cubicBezTo>
                <a:cubicBezTo>
                  <a:pt x="-37671" y="882974"/>
                  <a:pt x="33945" y="745706"/>
                  <a:pt x="0" y="540273"/>
                </a:cubicBezTo>
                <a:cubicBezTo>
                  <a:pt x="-33945" y="334840"/>
                  <a:pt x="17163" y="117305"/>
                  <a:pt x="0" y="0"/>
                </a:cubicBezTo>
                <a:close/>
              </a:path>
            </a:pathLst>
          </a:cu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6"/>
          <p:cNvSpPr/>
          <p:nvPr/>
        </p:nvSpPr>
        <p:spPr>
          <a:xfrm>
            <a:off x="10454347" y="2151473"/>
            <a:ext cx="1618954" cy="4436975"/>
          </a:xfrm>
          <a:custGeom>
            <a:rect b="b" l="l" r="r" t="t"/>
            <a:pathLst>
              <a:path extrusionOk="0" fill="none" h="4436975" w="1618954">
                <a:moveTo>
                  <a:pt x="0" y="0"/>
                </a:moveTo>
                <a:cubicBezTo>
                  <a:pt x="172071" y="-25557"/>
                  <a:pt x="454844" y="1866"/>
                  <a:pt x="572030" y="0"/>
                </a:cubicBezTo>
                <a:cubicBezTo>
                  <a:pt x="689216" y="-1866"/>
                  <a:pt x="1002431" y="30940"/>
                  <a:pt x="1144061" y="0"/>
                </a:cubicBezTo>
                <a:cubicBezTo>
                  <a:pt x="1285691" y="-30940"/>
                  <a:pt x="1386138" y="7564"/>
                  <a:pt x="1618954" y="0"/>
                </a:cubicBezTo>
                <a:cubicBezTo>
                  <a:pt x="1650588" y="151532"/>
                  <a:pt x="1596874" y="309572"/>
                  <a:pt x="1618954" y="554622"/>
                </a:cubicBezTo>
                <a:cubicBezTo>
                  <a:pt x="1641034" y="799672"/>
                  <a:pt x="1609483" y="845242"/>
                  <a:pt x="1618954" y="1064874"/>
                </a:cubicBezTo>
                <a:cubicBezTo>
                  <a:pt x="1628425" y="1284506"/>
                  <a:pt x="1588142" y="1311374"/>
                  <a:pt x="1618954" y="1530756"/>
                </a:cubicBezTo>
                <a:cubicBezTo>
                  <a:pt x="1649766" y="1750138"/>
                  <a:pt x="1607476" y="1853933"/>
                  <a:pt x="1618954" y="1952269"/>
                </a:cubicBezTo>
                <a:cubicBezTo>
                  <a:pt x="1630432" y="2050605"/>
                  <a:pt x="1598534" y="2285846"/>
                  <a:pt x="1618954" y="2595630"/>
                </a:cubicBezTo>
                <a:cubicBezTo>
                  <a:pt x="1639374" y="2905414"/>
                  <a:pt x="1566867" y="2947568"/>
                  <a:pt x="1618954" y="3194622"/>
                </a:cubicBezTo>
                <a:cubicBezTo>
                  <a:pt x="1671041" y="3441676"/>
                  <a:pt x="1617500" y="3456487"/>
                  <a:pt x="1618954" y="3660504"/>
                </a:cubicBezTo>
                <a:cubicBezTo>
                  <a:pt x="1620408" y="3864521"/>
                  <a:pt x="1601631" y="4164468"/>
                  <a:pt x="1618954" y="4436975"/>
                </a:cubicBezTo>
                <a:cubicBezTo>
                  <a:pt x="1438202" y="4455614"/>
                  <a:pt x="1311277" y="4434712"/>
                  <a:pt x="1079303" y="4436975"/>
                </a:cubicBezTo>
                <a:cubicBezTo>
                  <a:pt x="847329" y="4439238"/>
                  <a:pt x="777376" y="4415781"/>
                  <a:pt x="572030" y="4436975"/>
                </a:cubicBezTo>
                <a:cubicBezTo>
                  <a:pt x="366684" y="4458169"/>
                  <a:pt x="173043" y="4425066"/>
                  <a:pt x="0" y="4436975"/>
                </a:cubicBezTo>
                <a:cubicBezTo>
                  <a:pt x="-13557" y="4182324"/>
                  <a:pt x="13985" y="4136007"/>
                  <a:pt x="0" y="3926723"/>
                </a:cubicBezTo>
                <a:cubicBezTo>
                  <a:pt x="-13985" y="3717439"/>
                  <a:pt x="22551" y="3614457"/>
                  <a:pt x="0" y="3372101"/>
                </a:cubicBezTo>
                <a:cubicBezTo>
                  <a:pt x="-22551" y="3129745"/>
                  <a:pt x="22927" y="2952582"/>
                  <a:pt x="0" y="2773109"/>
                </a:cubicBezTo>
                <a:cubicBezTo>
                  <a:pt x="-22927" y="2593636"/>
                  <a:pt x="370" y="2446534"/>
                  <a:pt x="0" y="2307227"/>
                </a:cubicBezTo>
                <a:cubicBezTo>
                  <a:pt x="-370" y="2167920"/>
                  <a:pt x="20323" y="1888041"/>
                  <a:pt x="0" y="1752605"/>
                </a:cubicBezTo>
                <a:cubicBezTo>
                  <a:pt x="-20323" y="1617169"/>
                  <a:pt x="22085" y="1467640"/>
                  <a:pt x="0" y="1242353"/>
                </a:cubicBezTo>
                <a:cubicBezTo>
                  <a:pt x="-22085" y="1017066"/>
                  <a:pt x="10776" y="908223"/>
                  <a:pt x="0" y="820840"/>
                </a:cubicBezTo>
                <a:cubicBezTo>
                  <a:pt x="-10776" y="733457"/>
                  <a:pt x="29765" y="364071"/>
                  <a:pt x="0" y="0"/>
                </a:cubicBezTo>
                <a:close/>
              </a:path>
              <a:path extrusionOk="0" h="4436975" w="1618954">
                <a:moveTo>
                  <a:pt x="0" y="0"/>
                </a:moveTo>
                <a:cubicBezTo>
                  <a:pt x="167326" y="-22049"/>
                  <a:pt x="261375" y="18915"/>
                  <a:pt x="491083" y="0"/>
                </a:cubicBezTo>
                <a:cubicBezTo>
                  <a:pt x="720791" y="-18915"/>
                  <a:pt x="886100" y="2904"/>
                  <a:pt x="998355" y="0"/>
                </a:cubicBezTo>
                <a:cubicBezTo>
                  <a:pt x="1110610" y="-2904"/>
                  <a:pt x="1457764" y="55610"/>
                  <a:pt x="1618954" y="0"/>
                </a:cubicBezTo>
                <a:cubicBezTo>
                  <a:pt x="1628455" y="105544"/>
                  <a:pt x="1568304" y="239306"/>
                  <a:pt x="1618954" y="465882"/>
                </a:cubicBezTo>
                <a:cubicBezTo>
                  <a:pt x="1669604" y="692458"/>
                  <a:pt x="1584439" y="754425"/>
                  <a:pt x="1618954" y="887395"/>
                </a:cubicBezTo>
                <a:cubicBezTo>
                  <a:pt x="1653469" y="1020365"/>
                  <a:pt x="1560185" y="1181038"/>
                  <a:pt x="1618954" y="1397647"/>
                </a:cubicBezTo>
                <a:cubicBezTo>
                  <a:pt x="1677723" y="1614256"/>
                  <a:pt x="1581791" y="1817673"/>
                  <a:pt x="1618954" y="2041008"/>
                </a:cubicBezTo>
                <a:cubicBezTo>
                  <a:pt x="1656117" y="2264343"/>
                  <a:pt x="1601033" y="2351540"/>
                  <a:pt x="1618954" y="2462521"/>
                </a:cubicBezTo>
                <a:cubicBezTo>
                  <a:pt x="1636875" y="2573502"/>
                  <a:pt x="1592476" y="2797275"/>
                  <a:pt x="1618954" y="2928403"/>
                </a:cubicBezTo>
                <a:cubicBezTo>
                  <a:pt x="1645432" y="3059531"/>
                  <a:pt x="1591303" y="3303301"/>
                  <a:pt x="1618954" y="3527395"/>
                </a:cubicBezTo>
                <a:cubicBezTo>
                  <a:pt x="1646605" y="3751489"/>
                  <a:pt x="1526201" y="4172005"/>
                  <a:pt x="1618954" y="4436975"/>
                </a:cubicBezTo>
                <a:cubicBezTo>
                  <a:pt x="1507187" y="4469705"/>
                  <a:pt x="1218007" y="4411361"/>
                  <a:pt x="1079303" y="4436975"/>
                </a:cubicBezTo>
                <a:cubicBezTo>
                  <a:pt x="940599" y="4462589"/>
                  <a:pt x="651024" y="4371525"/>
                  <a:pt x="523462" y="4436975"/>
                </a:cubicBezTo>
                <a:cubicBezTo>
                  <a:pt x="395900" y="4502425"/>
                  <a:pt x="146095" y="4394342"/>
                  <a:pt x="0" y="4436975"/>
                </a:cubicBezTo>
                <a:cubicBezTo>
                  <a:pt x="-47127" y="4206483"/>
                  <a:pt x="53333" y="4042503"/>
                  <a:pt x="0" y="3882353"/>
                </a:cubicBezTo>
                <a:cubicBezTo>
                  <a:pt x="-53333" y="3722203"/>
                  <a:pt x="27576" y="3670350"/>
                  <a:pt x="0" y="3460841"/>
                </a:cubicBezTo>
                <a:cubicBezTo>
                  <a:pt x="-27576" y="3251332"/>
                  <a:pt x="26291" y="3211492"/>
                  <a:pt x="0" y="3039328"/>
                </a:cubicBezTo>
                <a:cubicBezTo>
                  <a:pt x="-26291" y="2867164"/>
                  <a:pt x="10859" y="2781988"/>
                  <a:pt x="0" y="2617815"/>
                </a:cubicBezTo>
                <a:cubicBezTo>
                  <a:pt x="-10859" y="2453642"/>
                  <a:pt x="58060" y="2113675"/>
                  <a:pt x="0" y="1974454"/>
                </a:cubicBezTo>
                <a:cubicBezTo>
                  <a:pt x="-58060" y="1835233"/>
                  <a:pt x="26887" y="1726875"/>
                  <a:pt x="0" y="1508571"/>
                </a:cubicBezTo>
                <a:cubicBezTo>
                  <a:pt x="-26887" y="1290267"/>
                  <a:pt x="32059" y="1145101"/>
                  <a:pt x="0" y="1042689"/>
                </a:cubicBezTo>
                <a:cubicBezTo>
                  <a:pt x="-32059" y="940277"/>
                  <a:pt x="88456" y="396743"/>
                  <a:pt x="0" y="0"/>
                </a:cubicBezTo>
                <a:close/>
              </a:path>
            </a:pathLst>
          </a:custGeom>
          <a:solidFill>
            <a:srgbClr val="00B0F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t/>
            </a:r>
            <a:endParaRPr sz="900">
              <a:solidFill>
                <a:schemeClr val="lt1"/>
              </a:solidFill>
              <a:latin typeface="Calibri"/>
              <a:ea typeface="Calibri"/>
              <a:cs typeface="Calibri"/>
              <a:sym typeface="Calibri"/>
            </a:endParaRPr>
          </a:p>
          <a:p>
            <a:pPr indent="0" lvl="0" marL="0" marR="0" rtl="0" algn="just">
              <a:spcBef>
                <a:spcPts val="0"/>
              </a:spcBef>
              <a:spcAft>
                <a:spcPts val="0"/>
              </a:spcAft>
              <a:buNone/>
            </a:pPr>
            <a:r>
              <a:t/>
            </a:r>
            <a:endParaRPr sz="1100">
              <a:solidFill>
                <a:schemeClr val="lt1"/>
              </a:solidFill>
              <a:latin typeface="Calibri"/>
              <a:ea typeface="Calibri"/>
              <a:cs typeface="Calibri"/>
              <a:sym typeface="Calibri"/>
            </a:endParaRPr>
          </a:p>
          <a:p>
            <a:pPr indent="0" lvl="0" marL="0" marR="0" rtl="0" algn="just">
              <a:spcBef>
                <a:spcPts val="0"/>
              </a:spcBef>
              <a:spcAft>
                <a:spcPts val="0"/>
              </a:spcAft>
              <a:buNone/>
            </a:pPr>
            <a:r>
              <a:rPr b="1" lang="en-US" sz="1100">
                <a:solidFill>
                  <a:schemeClr val="dk1"/>
                </a:solidFill>
                <a:latin typeface="Calibri"/>
                <a:ea typeface="Calibri"/>
                <a:cs typeface="Calibri"/>
                <a:sym typeface="Calibri"/>
              </a:rPr>
              <a:t>Match the correct element of the multiplier effect to the correct box:</a:t>
            </a:r>
            <a:endParaRPr/>
          </a:p>
          <a:p>
            <a:pPr indent="0" lvl="0" marL="0" marR="0" rtl="0" algn="just">
              <a:spcBef>
                <a:spcPts val="0"/>
              </a:spcBef>
              <a:spcAft>
                <a:spcPts val="0"/>
              </a:spcAft>
              <a:buNone/>
            </a:pPr>
            <a:r>
              <a:t/>
            </a:r>
            <a:endParaRPr sz="1050">
              <a:solidFill>
                <a:schemeClr val="lt1"/>
              </a:solidFill>
              <a:latin typeface="Calibri"/>
              <a:ea typeface="Calibri"/>
              <a:cs typeface="Calibri"/>
              <a:sym typeface="Calibri"/>
            </a:endParaRPr>
          </a:p>
          <a:p>
            <a:pPr indent="0" lvl="0" marL="0" marR="0" rtl="0" algn="just">
              <a:spcBef>
                <a:spcPts val="0"/>
              </a:spcBef>
              <a:spcAft>
                <a:spcPts val="0"/>
              </a:spcAft>
              <a:buNone/>
            </a:pPr>
            <a:r>
              <a:rPr lang="en-US" sz="1050">
                <a:solidFill>
                  <a:schemeClr val="lt1"/>
                </a:solidFill>
                <a:latin typeface="Calibri"/>
                <a:ea typeface="Calibri"/>
                <a:cs typeface="Calibri"/>
                <a:sym typeface="Calibri"/>
              </a:rPr>
              <a:t>Workers spend wages locally </a:t>
            </a:r>
            <a:endParaRPr/>
          </a:p>
          <a:p>
            <a:pPr indent="0" lvl="0" marL="0" marR="0" rtl="0" algn="just">
              <a:spcBef>
                <a:spcPts val="0"/>
              </a:spcBef>
              <a:spcAft>
                <a:spcPts val="0"/>
              </a:spcAft>
              <a:buNone/>
            </a:pPr>
            <a:r>
              <a:t/>
            </a:r>
            <a:endParaRPr sz="1050">
              <a:solidFill>
                <a:schemeClr val="lt1"/>
              </a:solidFill>
              <a:latin typeface="Calibri"/>
              <a:ea typeface="Calibri"/>
              <a:cs typeface="Calibri"/>
              <a:sym typeface="Calibri"/>
            </a:endParaRPr>
          </a:p>
          <a:p>
            <a:pPr indent="0" lvl="0" marL="0" marR="0" rtl="0" algn="just">
              <a:spcBef>
                <a:spcPts val="0"/>
              </a:spcBef>
              <a:spcAft>
                <a:spcPts val="0"/>
              </a:spcAft>
              <a:buNone/>
            </a:pPr>
            <a:r>
              <a:rPr lang="en-US" sz="1050">
                <a:solidFill>
                  <a:schemeClr val="lt1"/>
                </a:solidFill>
                <a:latin typeface="Calibri"/>
                <a:ea typeface="Calibri"/>
                <a:cs typeface="Calibri"/>
                <a:sym typeface="Calibri"/>
              </a:rPr>
              <a:t>Employment increases in tourist industries such as hotels and restaurants </a:t>
            </a:r>
            <a:endParaRPr/>
          </a:p>
          <a:p>
            <a:pPr indent="0" lvl="0" marL="0" marR="0" rtl="0" algn="just">
              <a:spcBef>
                <a:spcPts val="0"/>
              </a:spcBef>
              <a:spcAft>
                <a:spcPts val="0"/>
              </a:spcAft>
              <a:buNone/>
            </a:pPr>
            <a:r>
              <a:t/>
            </a:r>
            <a:endParaRPr sz="1050">
              <a:solidFill>
                <a:schemeClr val="lt1"/>
              </a:solidFill>
              <a:latin typeface="Calibri"/>
              <a:ea typeface="Calibri"/>
              <a:cs typeface="Calibri"/>
              <a:sym typeface="Calibri"/>
            </a:endParaRPr>
          </a:p>
          <a:p>
            <a:pPr indent="0" lvl="0" marL="0" marR="0" rtl="0" algn="just">
              <a:spcBef>
                <a:spcPts val="0"/>
              </a:spcBef>
              <a:spcAft>
                <a:spcPts val="0"/>
              </a:spcAft>
              <a:buNone/>
            </a:pPr>
            <a:r>
              <a:rPr lang="en-US" sz="1050">
                <a:solidFill>
                  <a:schemeClr val="lt1"/>
                </a:solidFill>
                <a:latin typeface="Calibri"/>
                <a:ea typeface="Calibri"/>
                <a:cs typeface="Calibri"/>
                <a:sym typeface="Calibri"/>
              </a:rPr>
              <a:t>Taxes paid increases </a:t>
            </a:r>
            <a:endParaRPr/>
          </a:p>
          <a:p>
            <a:pPr indent="0" lvl="0" marL="0" marR="0" rtl="0" algn="just">
              <a:spcBef>
                <a:spcPts val="0"/>
              </a:spcBef>
              <a:spcAft>
                <a:spcPts val="0"/>
              </a:spcAft>
              <a:buNone/>
            </a:pPr>
            <a:r>
              <a:t/>
            </a:r>
            <a:endParaRPr sz="1050">
              <a:solidFill>
                <a:schemeClr val="lt1"/>
              </a:solidFill>
              <a:latin typeface="Calibri"/>
              <a:ea typeface="Calibri"/>
              <a:cs typeface="Calibri"/>
              <a:sym typeface="Calibri"/>
            </a:endParaRPr>
          </a:p>
          <a:p>
            <a:pPr indent="0" lvl="0" marL="0" marR="0" rtl="0" algn="just">
              <a:spcBef>
                <a:spcPts val="0"/>
              </a:spcBef>
              <a:spcAft>
                <a:spcPts val="0"/>
              </a:spcAft>
              <a:buNone/>
            </a:pPr>
            <a:r>
              <a:rPr lang="en-US" sz="1050">
                <a:solidFill>
                  <a:schemeClr val="lt1"/>
                </a:solidFill>
                <a:latin typeface="Calibri"/>
                <a:ea typeface="Calibri"/>
                <a:cs typeface="Calibri"/>
                <a:sym typeface="Calibri"/>
              </a:rPr>
              <a:t>Work increases for businesses supplying the tourist industry such as the construction sector </a:t>
            </a:r>
            <a:endParaRPr/>
          </a:p>
          <a:p>
            <a:pPr indent="0" lvl="0" marL="0" marR="0" rtl="0" algn="just">
              <a:spcBef>
                <a:spcPts val="0"/>
              </a:spcBef>
              <a:spcAft>
                <a:spcPts val="0"/>
              </a:spcAft>
              <a:buNone/>
            </a:pPr>
            <a:r>
              <a:t/>
            </a:r>
            <a:endParaRPr sz="1050">
              <a:solidFill>
                <a:schemeClr val="lt1"/>
              </a:solidFill>
              <a:latin typeface="Calibri"/>
              <a:ea typeface="Calibri"/>
              <a:cs typeface="Calibri"/>
              <a:sym typeface="Calibri"/>
            </a:endParaRPr>
          </a:p>
          <a:p>
            <a:pPr indent="0" lvl="0" marL="0" marR="0" rtl="0" algn="just">
              <a:spcBef>
                <a:spcPts val="0"/>
              </a:spcBef>
              <a:spcAft>
                <a:spcPts val="0"/>
              </a:spcAft>
              <a:buNone/>
            </a:pPr>
            <a:r>
              <a:rPr lang="en-US" sz="1050">
                <a:solidFill>
                  <a:schemeClr val="lt1"/>
                </a:solidFill>
                <a:latin typeface="Calibri"/>
                <a:ea typeface="Calibri"/>
                <a:cs typeface="Calibri"/>
                <a:sym typeface="Calibri"/>
              </a:rPr>
              <a:t>Increased income for government spending </a:t>
            </a:r>
            <a:endParaRPr/>
          </a:p>
          <a:p>
            <a:pPr indent="0" lvl="0" marL="0" marR="0" rtl="0" algn="just">
              <a:spcBef>
                <a:spcPts val="0"/>
              </a:spcBef>
              <a:spcAft>
                <a:spcPts val="0"/>
              </a:spcAft>
              <a:buNone/>
            </a:pPr>
            <a:r>
              <a:t/>
            </a:r>
            <a:endParaRPr sz="1050">
              <a:solidFill>
                <a:schemeClr val="lt1"/>
              </a:solidFill>
              <a:latin typeface="Calibri"/>
              <a:ea typeface="Calibri"/>
              <a:cs typeface="Calibri"/>
              <a:sym typeface="Calibri"/>
            </a:endParaRPr>
          </a:p>
          <a:p>
            <a:pPr indent="0" lvl="0" marL="0" marR="0" rtl="0" algn="just">
              <a:spcBef>
                <a:spcPts val="0"/>
              </a:spcBef>
              <a:spcAft>
                <a:spcPts val="0"/>
              </a:spcAft>
              <a:buNone/>
            </a:pPr>
            <a:r>
              <a:rPr lang="en-US" sz="1050">
                <a:solidFill>
                  <a:schemeClr val="lt1"/>
                </a:solidFill>
                <a:latin typeface="Calibri"/>
                <a:ea typeface="Calibri"/>
                <a:cs typeface="Calibri"/>
                <a:sym typeface="Calibri"/>
              </a:rPr>
              <a:t>Other local businesses are supported by their spending </a:t>
            </a:r>
            <a:endParaRPr/>
          </a:p>
          <a:p>
            <a:pPr indent="0" lvl="0" marL="0" marR="0" rtl="0" algn="just">
              <a:spcBef>
                <a:spcPts val="0"/>
              </a:spcBef>
              <a:spcAft>
                <a:spcPts val="0"/>
              </a:spcAft>
              <a:buNone/>
            </a:pPr>
            <a:r>
              <a:t/>
            </a:r>
            <a:endParaRPr sz="1050">
              <a:solidFill>
                <a:schemeClr val="lt1"/>
              </a:solidFill>
              <a:latin typeface="Calibri"/>
              <a:ea typeface="Calibri"/>
              <a:cs typeface="Calibri"/>
              <a:sym typeface="Calibri"/>
            </a:endParaRPr>
          </a:p>
          <a:p>
            <a:pPr indent="0" lvl="0" marL="0" marR="0" rtl="0" algn="just">
              <a:spcBef>
                <a:spcPts val="0"/>
              </a:spcBef>
              <a:spcAft>
                <a:spcPts val="0"/>
              </a:spcAft>
              <a:buNone/>
            </a:pPr>
            <a:r>
              <a:rPr lang="en-US" sz="1050">
                <a:solidFill>
                  <a:schemeClr val="lt1"/>
                </a:solidFill>
                <a:latin typeface="Calibri"/>
                <a:ea typeface="Calibri"/>
                <a:cs typeface="Calibri"/>
                <a:sym typeface="Calibri"/>
              </a:rPr>
              <a:t> </a:t>
            </a:r>
            <a:endParaRPr/>
          </a:p>
          <a:p>
            <a:pPr indent="0" lvl="0" marL="0" marR="0" rtl="0" algn="just">
              <a:spcBef>
                <a:spcPts val="0"/>
              </a:spcBef>
              <a:spcAft>
                <a:spcPts val="0"/>
              </a:spcAft>
              <a:buNone/>
            </a:pPr>
            <a:r>
              <a:t/>
            </a:r>
            <a:endParaRPr sz="900">
              <a:solidFill>
                <a:schemeClr val="lt1"/>
              </a:solidFill>
              <a:latin typeface="Calibri"/>
              <a:ea typeface="Calibri"/>
              <a:cs typeface="Calibri"/>
              <a:sym typeface="Calibri"/>
            </a:endParaRPr>
          </a:p>
          <a:p>
            <a:pPr indent="0" lvl="0" marL="0" marR="0" rtl="0" algn="just">
              <a:spcBef>
                <a:spcPts val="0"/>
              </a:spcBef>
              <a:spcAft>
                <a:spcPts val="0"/>
              </a:spcAft>
              <a:buNone/>
            </a:pPr>
            <a:r>
              <a:t/>
            </a:r>
            <a:endParaRPr sz="900">
              <a:solidFill>
                <a:schemeClr val="lt1"/>
              </a:solidFill>
              <a:latin typeface="Calibri"/>
              <a:ea typeface="Calibri"/>
              <a:cs typeface="Calibri"/>
              <a:sym typeface="Calibri"/>
            </a:endParaRPr>
          </a:p>
        </p:txBody>
      </p:sp>
      <p:sp>
        <p:nvSpPr>
          <p:cNvPr id="146" name="Google Shape;146;p16"/>
          <p:cNvSpPr/>
          <p:nvPr/>
        </p:nvSpPr>
        <p:spPr>
          <a:xfrm>
            <a:off x="407066" y="3513824"/>
            <a:ext cx="2753033" cy="1019383"/>
          </a:xfrm>
          <a:custGeom>
            <a:rect b="b" l="l" r="r" t="t"/>
            <a:pathLst>
              <a:path extrusionOk="0" fill="none" h="1019383" w="2753033">
                <a:moveTo>
                  <a:pt x="0" y="0"/>
                </a:moveTo>
                <a:cubicBezTo>
                  <a:pt x="120928" y="-52678"/>
                  <a:pt x="350232" y="7749"/>
                  <a:pt x="468016" y="0"/>
                </a:cubicBezTo>
                <a:cubicBezTo>
                  <a:pt x="585800" y="-7749"/>
                  <a:pt x="820552" y="3643"/>
                  <a:pt x="1018622" y="0"/>
                </a:cubicBezTo>
                <a:cubicBezTo>
                  <a:pt x="1216692" y="-3643"/>
                  <a:pt x="1342183" y="55434"/>
                  <a:pt x="1514168" y="0"/>
                </a:cubicBezTo>
                <a:cubicBezTo>
                  <a:pt x="1686153" y="-55434"/>
                  <a:pt x="1865369" y="28802"/>
                  <a:pt x="2064775" y="0"/>
                </a:cubicBezTo>
                <a:cubicBezTo>
                  <a:pt x="2264181" y="-28802"/>
                  <a:pt x="2530492" y="21024"/>
                  <a:pt x="2753033" y="0"/>
                </a:cubicBezTo>
                <a:cubicBezTo>
                  <a:pt x="2800195" y="226841"/>
                  <a:pt x="2720011" y="337296"/>
                  <a:pt x="2753033" y="479110"/>
                </a:cubicBezTo>
                <a:cubicBezTo>
                  <a:pt x="2786055" y="620924"/>
                  <a:pt x="2721065" y="871137"/>
                  <a:pt x="2753033" y="1019383"/>
                </a:cubicBezTo>
                <a:cubicBezTo>
                  <a:pt x="2611097" y="1038092"/>
                  <a:pt x="2422326" y="974949"/>
                  <a:pt x="2285017" y="1019383"/>
                </a:cubicBezTo>
                <a:cubicBezTo>
                  <a:pt x="2147708" y="1063817"/>
                  <a:pt x="1939430" y="969790"/>
                  <a:pt x="1734411" y="1019383"/>
                </a:cubicBezTo>
                <a:cubicBezTo>
                  <a:pt x="1529392" y="1068976"/>
                  <a:pt x="1367501" y="1013028"/>
                  <a:pt x="1266395" y="1019383"/>
                </a:cubicBezTo>
                <a:cubicBezTo>
                  <a:pt x="1165289" y="1025738"/>
                  <a:pt x="843362" y="964075"/>
                  <a:pt x="715789" y="1019383"/>
                </a:cubicBezTo>
                <a:cubicBezTo>
                  <a:pt x="588216" y="1074691"/>
                  <a:pt x="328293" y="950755"/>
                  <a:pt x="0" y="1019383"/>
                </a:cubicBezTo>
                <a:cubicBezTo>
                  <a:pt x="-57574" y="801786"/>
                  <a:pt x="9070" y="730265"/>
                  <a:pt x="0" y="509692"/>
                </a:cubicBezTo>
                <a:cubicBezTo>
                  <a:pt x="-9070" y="289119"/>
                  <a:pt x="17322" y="212244"/>
                  <a:pt x="0" y="0"/>
                </a:cubicBezTo>
                <a:close/>
              </a:path>
              <a:path extrusionOk="0" h="1019383" w="2753033">
                <a:moveTo>
                  <a:pt x="0" y="0"/>
                </a:moveTo>
                <a:cubicBezTo>
                  <a:pt x="146967" y="-31748"/>
                  <a:pt x="362806" y="8976"/>
                  <a:pt x="605667" y="0"/>
                </a:cubicBezTo>
                <a:cubicBezTo>
                  <a:pt x="848528" y="-8976"/>
                  <a:pt x="889200" y="3053"/>
                  <a:pt x="1101213" y="0"/>
                </a:cubicBezTo>
                <a:cubicBezTo>
                  <a:pt x="1313226" y="-3053"/>
                  <a:pt x="1407763" y="18181"/>
                  <a:pt x="1569229" y="0"/>
                </a:cubicBezTo>
                <a:cubicBezTo>
                  <a:pt x="1730695" y="-18181"/>
                  <a:pt x="1822941" y="7710"/>
                  <a:pt x="2037244" y="0"/>
                </a:cubicBezTo>
                <a:cubicBezTo>
                  <a:pt x="2251548" y="-7710"/>
                  <a:pt x="2477392" y="38365"/>
                  <a:pt x="2753033" y="0"/>
                </a:cubicBezTo>
                <a:cubicBezTo>
                  <a:pt x="2811641" y="101197"/>
                  <a:pt x="2711245" y="258505"/>
                  <a:pt x="2753033" y="489304"/>
                </a:cubicBezTo>
                <a:cubicBezTo>
                  <a:pt x="2794821" y="720103"/>
                  <a:pt x="2689918" y="764086"/>
                  <a:pt x="2753033" y="1019383"/>
                </a:cubicBezTo>
                <a:cubicBezTo>
                  <a:pt x="2483967" y="1077397"/>
                  <a:pt x="2440349" y="1007074"/>
                  <a:pt x="2147366" y="1019383"/>
                </a:cubicBezTo>
                <a:cubicBezTo>
                  <a:pt x="1854383" y="1031692"/>
                  <a:pt x="1690263" y="951213"/>
                  <a:pt x="1569229" y="1019383"/>
                </a:cubicBezTo>
                <a:cubicBezTo>
                  <a:pt x="1448195" y="1087553"/>
                  <a:pt x="1183790" y="998681"/>
                  <a:pt x="963562" y="1019383"/>
                </a:cubicBezTo>
                <a:cubicBezTo>
                  <a:pt x="743334" y="1040085"/>
                  <a:pt x="625671" y="980053"/>
                  <a:pt x="495546" y="1019383"/>
                </a:cubicBezTo>
                <a:cubicBezTo>
                  <a:pt x="365421" y="1058713"/>
                  <a:pt x="163397" y="1012300"/>
                  <a:pt x="0" y="1019383"/>
                </a:cubicBezTo>
                <a:cubicBezTo>
                  <a:pt x="-46269" y="812011"/>
                  <a:pt x="33446" y="617662"/>
                  <a:pt x="0" y="489304"/>
                </a:cubicBezTo>
                <a:cubicBezTo>
                  <a:pt x="-33446" y="360946"/>
                  <a:pt x="6037" y="239326"/>
                  <a:pt x="0" y="0"/>
                </a:cubicBezTo>
                <a:close/>
              </a:path>
            </a:pathLst>
          </a:cu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16"/>
          <p:cNvSpPr/>
          <p:nvPr/>
        </p:nvSpPr>
        <p:spPr>
          <a:xfrm>
            <a:off x="7294250" y="3513823"/>
            <a:ext cx="2753033" cy="1019383"/>
          </a:xfrm>
          <a:custGeom>
            <a:rect b="b" l="l" r="r" t="t"/>
            <a:pathLst>
              <a:path extrusionOk="0" fill="none" h="1019383" w="2753033">
                <a:moveTo>
                  <a:pt x="0" y="0"/>
                </a:moveTo>
                <a:cubicBezTo>
                  <a:pt x="263972" y="-54565"/>
                  <a:pt x="276272" y="52656"/>
                  <a:pt x="550607" y="0"/>
                </a:cubicBezTo>
                <a:cubicBezTo>
                  <a:pt x="824942" y="-52656"/>
                  <a:pt x="929533" y="25351"/>
                  <a:pt x="1046153" y="0"/>
                </a:cubicBezTo>
                <a:cubicBezTo>
                  <a:pt x="1162773" y="-25351"/>
                  <a:pt x="1415061" y="19556"/>
                  <a:pt x="1624289" y="0"/>
                </a:cubicBezTo>
                <a:cubicBezTo>
                  <a:pt x="1833517" y="-19556"/>
                  <a:pt x="1985106" y="64290"/>
                  <a:pt x="2229957" y="0"/>
                </a:cubicBezTo>
                <a:cubicBezTo>
                  <a:pt x="2474808" y="-64290"/>
                  <a:pt x="2630226" y="44826"/>
                  <a:pt x="2753033" y="0"/>
                </a:cubicBezTo>
                <a:cubicBezTo>
                  <a:pt x="2773073" y="171003"/>
                  <a:pt x="2726675" y="299674"/>
                  <a:pt x="2753033" y="489304"/>
                </a:cubicBezTo>
                <a:cubicBezTo>
                  <a:pt x="2779391" y="678934"/>
                  <a:pt x="2731670" y="812266"/>
                  <a:pt x="2753033" y="1019383"/>
                </a:cubicBezTo>
                <a:cubicBezTo>
                  <a:pt x="2648808" y="1028366"/>
                  <a:pt x="2393743" y="981246"/>
                  <a:pt x="2285017" y="1019383"/>
                </a:cubicBezTo>
                <a:cubicBezTo>
                  <a:pt x="2176291" y="1057520"/>
                  <a:pt x="1934476" y="1007747"/>
                  <a:pt x="1789471" y="1019383"/>
                </a:cubicBezTo>
                <a:cubicBezTo>
                  <a:pt x="1644466" y="1031019"/>
                  <a:pt x="1477646" y="1000468"/>
                  <a:pt x="1293926" y="1019383"/>
                </a:cubicBezTo>
                <a:cubicBezTo>
                  <a:pt x="1110206" y="1038298"/>
                  <a:pt x="976706" y="957493"/>
                  <a:pt x="743319" y="1019383"/>
                </a:cubicBezTo>
                <a:cubicBezTo>
                  <a:pt x="509932" y="1081273"/>
                  <a:pt x="313484" y="945245"/>
                  <a:pt x="0" y="1019383"/>
                </a:cubicBezTo>
                <a:cubicBezTo>
                  <a:pt x="-46203" y="847322"/>
                  <a:pt x="47520" y="647883"/>
                  <a:pt x="0" y="509692"/>
                </a:cubicBezTo>
                <a:cubicBezTo>
                  <a:pt x="-47520" y="371501"/>
                  <a:pt x="17934" y="226035"/>
                  <a:pt x="0" y="0"/>
                </a:cubicBezTo>
                <a:close/>
              </a:path>
              <a:path extrusionOk="0" h="1019383" w="2753033">
                <a:moveTo>
                  <a:pt x="0" y="0"/>
                </a:moveTo>
                <a:cubicBezTo>
                  <a:pt x="213143" y="-36265"/>
                  <a:pt x="376442" y="19066"/>
                  <a:pt x="523076" y="0"/>
                </a:cubicBezTo>
                <a:cubicBezTo>
                  <a:pt x="669710" y="-19066"/>
                  <a:pt x="938513" y="28276"/>
                  <a:pt x="1046153" y="0"/>
                </a:cubicBezTo>
                <a:cubicBezTo>
                  <a:pt x="1153793" y="-28276"/>
                  <a:pt x="1321456" y="5328"/>
                  <a:pt x="1514168" y="0"/>
                </a:cubicBezTo>
                <a:cubicBezTo>
                  <a:pt x="1706881" y="-5328"/>
                  <a:pt x="1873934" y="24456"/>
                  <a:pt x="2037244" y="0"/>
                </a:cubicBezTo>
                <a:cubicBezTo>
                  <a:pt x="2200554" y="-24456"/>
                  <a:pt x="2589954" y="70499"/>
                  <a:pt x="2753033" y="0"/>
                </a:cubicBezTo>
                <a:cubicBezTo>
                  <a:pt x="2766823" y="130401"/>
                  <a:pt x="2700520" y="255836"/>
                  <a:pt x="2753033" y="499498"/>
                </a:cubicBezTo>
                <a:cubicBezTo>
                  <a:pt x="2805546" y="743160"/>
                  <a:pt x="2737314" y="813730"/>
                  <a:pt x="2753033" y="1019383"/>
                </a:cubicBezTo>
                <a:cubicBezTo>
                  <a:pt x="2569045" y="1038728"/>
                  <a:pt x="2475650" y="966798"/>
                  <a:pt x="2202426" y="1019383"/>
                </a:cubicBezTo>
                <a:cubicBezTo>
                  <a:pt x="1929202" y="1071968"/>
                  <a:pt x="1747572" y="999382"/>
                  <a:pt x="1624289" y="1019383"/>
                </a:cubicBezTo>
                <a:cubicBezTo>
                  <a:pt x="1501006" y="1039384"/>
                  <a:pt x="1288264" y="997659"/>
                  <a:pt x="1101213" y="1019383"/>
                </a:cubicBezTo>
                <a:cubicBezTo>
                  <a:pt x="914162" y="1041107"/>
                  <a:pt x="706673" y="949931"/>
                  <a:pt x="495546" y="1019383"/>
                </a:cubicBezTo>
                <a:cubicBezTo>
                  <a:pt x="284419" y="1088835"/>
                  <a:pt x="158620" y="965084"/>
                  <a:pt x="0" y="1019383"/>
                </a:cubicBezTo>
                <a:cubicBezTo>
                  <a:pt x="-59250" y="828758"/>
                  <a:pt x="59518" y="614655"/>
                  <a:pt x="0" y="489304"/>
                </a:cubicBezTo>
                <a:cubicBezTo>
                  <a:pt x="-59518" y="363953"/>
                  <a:pt x="46180" y="180763"/>
                  <a:pt x="0" y="0"/>
                </a:cubicBezTo>
                <a:close/>
              </a:path>
            </a:pathLst>
          </a:cu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16"/>
          <p:cNvSpPr/>
          <p:nvPr/>
        </p:nvSpPr>
        <p:spPr>
          <a:xfrm>
            <a:off x="3856037" y="5081491"/>
            <a:ext cx="2753033" cy="1019383"/>
          </a:xfrm>
          <a:custGeom>
            <a:rect b="b" l="l" r="r" t="t"/>
            <a:pathLst>
              <a:path extrusionOk="0" fill="none" h="1019383" w="2753033">
                <a:moveTo>
                  <a:pt x="0" y="0"/>
                </a:moveTo>
                <a:cubicBezTo>
                  <a:pt x="225319" y="-43177"/>
                  <a:pt x="396216" y="59058"/>
                  <a:pt x="550607" y="0"/>
                </a:cubicBezTo>
                <a:cubicBezTo>
                  <a:pt x="704998" y="-59058"/>
                  <a:pt x="820405" y="52810"/>
                  <a:pt x="1073683" y="0"/>
                </a:cubicBezTo>
                <a:cubicBezTo>
                  <a:pt x="1326961" y="-52810"/>
                  <a:pt x="1366558" y="3636"/>
                  <a:pt x="1651820" y="0"/>
                </a:cubicBezTo>
                <a:cubicBezTo>
                  <a:pt x="1937082" y="-3636"/>
                  <a:pt x="1953158" y="48696"/>
                  <a:pt x="2119835" y="0"/>
                </a:cubicBezTo>
                <a:cubicBezTo>
                  <a:pt x="2286512" y="-48696"/>
                  <a:pt x="2578753" y="8437"/>
                  <a:pt x="2753033" y="0"/>
                </a:cubicBezTo>
                <a:cubicBezTo>
                  <a:pt x="2764510" y="260386"/>
                  <a:pt x="2736597" y="329439"/>
                  <a:pt x="2753033" y="530079"/>
                </a:cubicBezTo>
                <a:cubicBezTo>
                  <a:pt x="2769469" y="730719"/>
                  <a:pt x="2703775" y="874032"/>
                  <a:pt x="2753033" y="1019383"/>
                </a:cubicBezTo>
                <a:cubicBezTo>
                  <a:pt x="2518264" y="1057482"/>
                  <a:pt x="2421273" y="988294"/>
                  <a:pt x="2257487" y="1019383"/>
                </a:cubicBezTo>
                <a:cubicBezTo>
                  <a:pt x="2093701" y="1050472"/>
                  <a:pt x="1991070" y="979379"/>
                  <a:pt x="1789471" y="1019383"/>
                </a:cubicBezTo>
                <a:cubicBezTo>
                  <a:pt x="1587872" y="1059387"/>
                  <a:pt x="1463859" y="1011104"/>
                  <a:pt x="1321456" y="1019383"/>
                </a:cubicBezTo>
                <a:cubicBezTo>
                  <a:pt x="1179054" y="1027662"/>
                  <a:pt x="956968" y="959742"/>
                  <a:pt x="798380" y="1019383"/>
                </a:cubicBezTo>
                <a:cubicBezTo>
                  <a:pt x="639792" y="1079024"/>
                  <a:pt x="169314" y="961579"/>
                  <a:pt x="0" y="1019383"/>
                </a:cubicBezTo>
                <a:cubicBezTo>
                  <a:pt x="-7515" y="796908"/>
                  <a:pt x="3154" y="695608"/>
                  <a:pt x="0" y="489304"/>
                </a:cubicBezTo>
                <a:cubicBezTo>
                  <a:pt x="-3154" y="283000"/>
                  <a:pt x="21678" y="202040"/>
                  <a:pt x="0" y="0"/>
                </a:cubicBezTo>
                <a:close/>
              </a:path>
              <a:path extrusionOk="0" h="1019383" w="2753033">
                <a:moveTo>
                  <a:pt x="0" y="0"/>
                </a:moveTo>
                <a:cubicBezTo>
                  <a:pt x="243545" y="-65010"/>
                  <a:pt x="315957" y="35603"/>
                  <a:pt x="578137" y="0"/>
                </a:cubicBezTo>
                <a:cubicBezTo>
                  <a:pt x="840317" y="-35603"/>
                  <a:pt x="953118" y="63926"/>
                  <a:pt x="1156274" y="0"/>
                </a:cubicBezTo>
                <a:cubicBezTo>
                  <a:pt x="1359430" y="-63926"/>
                  <a:pt x="1519322" y="55040"/>
                  <a:pt x="1651820" y="0"/>
                </a:cubicBezTo>
                <a:cubicBezTo>
                  <a:pt x="1784318" y="-55040"/>
                  <a:pt x="2002527" y="55747"/>
                  <a:pt x="2119835" y="0"/>
                </a:cubicBezTo>
                <a:cubicBezTo>
                  <a:pt x="2237143" y="-55747"/>
                  <a:pt x="2594938" y="2689"/>
                  <a:pt x="2753033" y="0"/>
                </a:cubicBezTo>
                <a:cubicBezTo>
                  <a:pt x="2755224" y="153213"/>
                  <a:pt x="2713425" y="271957"/>
                  <a:pt x="2753033" y="479110"/>
                </a:cubicBezTo>
                <a:cubicBezTo>
                  <a:pt x="2792641" y="686263"/>
                  <a:pt x="2712492" y="868502"/>
                  <a:pt x="2753033" y="1019383"/>
                </a:cubicBezTo>
                <a:cubicBezTo>
                  <a:pt x="2451970" y="1059401"/>
                  <a:pt x="2350135" y="976010"/>
                  <a:pt x="2147366" y="1019383"/>
                </a:cubicBezTo>
                <a:cubicBezTo>
                  <a:pt x="1944597" y="1062756"/>
                  <a:pt x="1851274" y="971363"/>
                  <a:pt x="1624289" y="1019383"/>
                </a:cubicBezTo>
                <a:cubicBezTo>
                  <a:pt x="1397304" y="1067403"/>
                  <a:pt x="1302551" y="996960"/>
                  <a:pt x="1073683" y="1019383"/>
                </a:cubicBezTo>
                <a:cubicBezTo>
                  <a:pt x="844815" y="1041806"/>
                  <a:pt x="671963" y="1000679"/>
                  <a:pt x="523076" y="1019383"/>
                </a:cubicBezTo>
                <a:cubicBezTo>
                  <a:pt x="374189" y="1038087"/>
                  <a:pt x="108353" y="1017355"/>
                  <a:pt x="0" y="1019383"/>
                </a:cubicBezTo>
                <a:cubicBezTo>
                  <a:pt x="-30591" y="810143"/>
                  <a:pt x="38602" y="638775"/>
                  <a:pt x="0" y="499498"/>
                </a:cubicBezTo>
                <a:cubicBezTo>
                  <a:pt x="-38602" y="360222"/>
                  <a:pt x="24013" y="171983"/>
                  <a:pt x="0" y="0"/>
                </a:cubicBezTo>
                <a:close/>
              </a:path>
            </a:pathLst>
          </a:cu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6"/>
          <p:cNvSpPr/>
          <p:nvPr/>
        </p:nvSpPr>
        <p:spPr>
          <a:xfrm>
            <a:off x="407066" y="5081491"/>
            <a:ext cx="2753033" cy="1019383"/>
          </a:xfrm>
          <a:custGeom>
            <a:rect b="b" l="l" r="r" t="t"/>
            <a:pathLst>
              <a:path extrusionOk="0" fill="none" h="1019383" w="2753033">
                <a:moveTo>
                  <a:pt x="0" y="0"/>
                </a:moveTo>
                <a:cubicBezTo>
                  <a:pt x="137107" y="-58525"/>
                  <a:pt x="328305" y="35454"/>
                  <a:pt x="605667" y="0"/>
                </a:cubicBezTo>
                <a:cubicBezTo>
                  <a:pt x="883029" y="-35454"/>
                  <a:pt x="1004260" y="32261"/>
                  <a:pt x="1128744" y="0"/>
                </a:cubicBezTo>
                <a:cubicBezTo>
                  <a:pt x="1253228" y="-32261"/>
                  <a:pt x="1524261" y="38549"/>
                  <a:pt x="1734411" y="0"/>
                </a:cubicBezTo>
                <a:cubicBezTo>
                  <a:pt x="1944561" y="-38549"/>
                  <a:pt x="2484445" y="100564"/>
                  <a:pt x="2753033" y="0"/>
                </a:cubicBezTo>
                <a:cubicBezTo>
                  <a:pt x="2798469" y="184342"/>
                  <a:pt x="2730833" y="299378"/>
                  <a:pt x="2753033" y="530079"/>
                </a:cubicBezTo>
                <a:cubicBezTo>
                  <a:pt x="2775233" y="760780"/>
                  <a:pt x="2698406" y="830920"/>
                  <a:pt x="2753033" y="1019383"/>
                </a:cubicBezTo>
                <a:cubicBezTo>
                  <a:pt x="2621130" y="1043872"/>
                  <a:pt x="2358512" y="1001440"/>
                  <a:pt x="2174896" y="1019383"/>
                </a:cubicBezTo>
                <a:cubicBezTo>
                  <a:pt x="1991280" y="1037326"/>
                  <a:pt x="1828037" y="967336"/>
                  <a:pt x="1624289" y="1019383"/>
                </a:cubicBezTo>
                <a:cubicBezTo>
                  <a:pt x="1420541" y="1071430"/>
                  <a:pt x="1225254" y="984835"/>
                  <a:pt x="1018622" y="1019383"/>
                </a:cubicBezTo>
                <a:cubicBezTo>
                  <a:pt x="811990" y="1053931"/>
                  <a:pt x="757259" y="996368"/>
                  <a:pt x="550607" y="1019383"/>
                </a:cubicBezTo>
                <a:cubicBezTo>
                  <a:pt x="343955" y="1042398"/>
                  <a:pt x="139520" y="993230"/>
                  <a:pt x="0" y="1019383"/>
                </a:cubicBezTo>
                <a:cubicBezTo>
                  <a:pt x="-49744" y="850075"/>
                  <a:pt x="2439" y="629621"/>
                  <a:pt x="0" y="509692"/>
                </a:cubicBezTo>
                <a:cubicBezTo>
                  <a:pt x="-2439" y="389763"/>
                  <a:pt x="5677" y="248801"/>
                  <a:pt x="0" y="0"/>
                </a:cubicBezTo>
                <a:close/>
              </a:path>
              <a:path extrusionOk="0" h="1019383" w="2753033">
                <a:moveTo>
                  <a:pt x="0" y="0"/>
                </a:moveTo>
                <a:cubicBezTo>
                  <a:pt x="196068" y="-32044"/>
                  <a:pt x="334708" y="55427"/>
                  <a:pt x="550607" y="0"/>
                </a:cubicBezTo>
                <a:cubicBezTo>
                  <a:pt x="766506" y="-55427"/>
                  <a:pt x="873127" y="3814"/>
                  <a:pt x="1073683" y="0"/>
                </a:cubicBezTo>
                <a:cubicBezTo>
                  <a:pt x="1274239" y="-3814"/>
                  <a:pt x="1415967" y="36020"/>
                  <a:pt x="1541698" y="0"/>
                </a:cubicBezTo>
                <a:cubicBezTo>
                  <a:pt x="1667429" y="-36020"/>
                  <a:pt x="1877743" y="54242"/>
                  <a:pt x="2092305" y="0"/>
                </a:cubicBezTo>
                <a:cubicBezTo>
                  <a:pt x="2306867" y="-54242"/>
                  <a:pt x="2589967" y="16665"/>
                  <a:pt x="2753033" y="0"/>
                </a:cubicBezTo>
                <a:cubicBezTo>
                  <a:pt x="2794481" y="193452"/>
                  <a:pt x="2747203" y="365972"/>
                  <a:pt x="2753033" y="519885"/>
                </a:cubicBezTo>
                <a:cubicBezTo>
                  <a:pt x="2758863" y="673798"/>
                  <a:pt x="2713262" y="794089"/>
                  <a:pt x="2753033" y="1019383"/>
                </a:cubicBezTo>
                <a:cubicBezTo>
                  <a:pt x="2635095" y="1069858"/>
                  <a:pt x="2418647" y="1018479"/>
                  <a:pt x="2229957" y="1019383"/>
                </a:cubicBezTo>
                <a:cubicBezTo>
                  <a:pt x="2041267" y="1020287"/>
                  <a:pt x="1908111" y="957828"/>
                  <a:pt x="1651820" y="1019383"/>
                </a:cubicBezTo>
                <a:cubicBezTo>
                  <a:pt x="1395529" y="1080938"/>
                  <a:pt x="1262313" y="963296"/>
                  <a:pt x="1128744" y="1019383"/>
                </a:cubicBezTo>
                <a:cubicBezTo>
                  <a:pt x="995175" y="1075470"/>
                  <a:pt x="795248" y="973629"/>
                  <a:pt x="633198" y="1019383"/>
                </a:cubicBezTo>
                <a:cubicBezTo>
                  <a:pt x="471148" y="1065137"/>
                  <a:pt x="223204" y="949895"/>
                  <a:pt x="0" y="1019383"/>
                </a:cubicBezTo>
                <a:cubicBezTo>
                  <a:pt x="-38511" y="782465"/>
                  <a:pt x="3333" y="750573"/>
                  <a:pt x="0" y="499498"/>
                </a:cubicBezTo>
                <a:cubicBezTo>
                  <a:pt x="-3333" y="248424"/>
                  <a:pt x="14805" y="200836"/>
                  <a:pt x="0" y="0"/>
                </a:cubicBezTo>
                <a:close/>
              </a:path>
            </a:pathLst>
          </a:cu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6"/>
          <p:cNvSpPr/>
          <p:nvPr/>
        </p:nvSpPr>
        <p:spPr>
          <a:xfrm>
            <a:off x="7305008" y="5081491"/>
            <a:ext cx="2753033" cy="1019383"/>
          </a:xfrm>
          <a:custGeom>
            <a:rect b="b" l="l" r="r" t="t"/>
            <a:pathLst>
              <a:path extrusionOk="0" fill="none" h="1019383" w="2753033">
                <a:moveTo>
                  <a:pt x="0" y="0"/>
                </a:moveTo>
                <a:cubicBezTo>
                  <a:pt x="160709" y="-61033"/>
                  <a:pt x="428537" y="64943"/>
                  <a:pt x="605667" y="0"/>
                </a:cubicBezTo>
                <a:cubicBezTo>
                  <a:pt x="782797" y="-64943"/>
                  <a:pt x="858898" y="29310"/>
                  <a:pt x="1073683" y="0"/>
                </a:cubicBezTo>
                <a:cubicBezTo>
                  <a:pt x="1288468" y="-29310"/>
                  <a:pt x="1435865" y="13463"/>
                  <a:pt x="1569229" y="0"/>
                </a:cubicBezTo>
                <a:cubicBezTo>
                  <a:pt x="1702593" y="-13463"/>
                  <a:pt x="1868639" y="15442"/>
                  <a:pt x="2092305" y="0"/>
                </a:cubicBezTo>
                <a:cubicBezTo>
                  <a:pt x="2315971" y="-15442"/>
                  <a:pt x="2582797" y="65600"/>
                  <a:pt x="2753033" y="0"/>
                </a:cubicBezTo>
                <a:cubicBezTo>
                  <a:pt x="2780617" y="151075"/>
                  <a:pt x="2742065" y="354792"/>
                  <a:pt x="2753033" y="530079"/>
                </a:cubicBezTo>
                <a:cubicBezTo>
                  <a:pt x="2764001" y="705366"/>
                  <a:pt x="2716885" y="905999"/>
                  <a:pt x="2753033" y="1019383"/>
                </a:cubicBezTo>
                <a:cubicBezTo>
                  <a:pt x="2510710" y="1055390"/>
                  <a:pt x="2434442" y="973225"/>
                  <a:pt x="2229957" y="1019383"/>
                </a:cubicBezTo>
                <a:cubicBezTo>
                  <a:pt x="2025472" y="1065541"/>
                  <a:pt x="1842060" y="961660"/>
                  <a:pt x="1706880" y="1019383"/>
                </a:cubicBezTo>
                <a:cubicBezTo>
                  <a:pt x="1571700" y="1077106"/>
                  <a:pt x="1321315" y="1015410"/>
                  <a:pt x="1156274" y="1019383"/>
                </a:cubicBezTo>
                <a:cubicBezTo>
                  <a:pt x="991233" y="1023356"/>
                  <a:pt x="877081" y="992525"/>
                  <a:pt x="633198" y="1019383"/>
                </a:cubicBezTo>
                <a:cubicBezTo>
                  <a:pt x="389315" y="1046241"/>
                  <a:pt x="136722" y="963147"/>
                  <a:pt x="0" y="1019383"/>
                </a:cubicBezTo>
                <a:cubicBezTo>
                  <a:pt x="-46389" y="855053"/>
                  <a:pt x="15619" y="658631"/>
                  <a:pt x="0" y="509692"/>
                </a:cubicBezTo>
                <a:cubicBezTo>
                  <a:pt x="-15619" y="360753"/>
                  <a:pt x="7490" y="142009"/>
                  <a:pt x="0" y="0"/>
                </a:cubicBezTo>
                <a:close/>
              </a:path>
              <a:path extrusionOk="0" h="1019383" w="2753033">
                <a:moveTo>
                  <a:pt x="0" y="0"/>
                </a:moveTo>
                <a:cubicBezTo>
                  <a:pt x="261326" y="-46160"/>
                  <a:pt x="373260" y="65836"/>
                  <a:pt x="605667" y="0"/>
                </a:cubicBezTo>
                <a:cubicBezTo>
                  <a:pt x="838074" y="-65836"/>
                  <a:pt x="887093" y="16875"/>
                  <a:pt x="1128744" y="0"/>
                </a:cubicBezTo>
                <a:cubicBezTo>
                  <a:pt x="1370395" y="-16875"/>
                  <a:pt x="1556347" y="13396"/>
                  <a:pt x="1679350" y="0"/>
                </a:cubicBezTo>
                <a:cubicBezTo>
                  <a:pt x="1802353" y="-13396"/>
                  <a:pt x="1956524" y="26802"/>
                  <a:pt x="2174896" y="0"/>
                </a:cubicBezTo>
                <a:cubicBezTo>
                  <a:pt x="2393268" y="-26802"/>
                  <a:pt x="2599432" y="43353"/>
                  <a:pt x="2753033" y="0"/>
                </a:cubicBezTo>
                <a:cubicBezTo>
                  <a:pt x="2773474" y="214186"/>
                  <a:pt x="2726495" y="265649"/>
                  <a:pt x="2753033" y="519885"/>
                </a:cubicBezTo>
                <a:cubicBezTo>
                  <a:pt x="2779571" y="774121"/>
                  <a:pt x="2724603" y="832930"/>
                  <a:pt x="2753033" y="1019383"/>
                </a:cubicBezTo>
                <a:cubicBezTo>
                  <a:pt x="2574834" y="1049141"/>
                  <a:pt x="2499247" y="968651"/>
                  <a:pt x="2257487" y="1019383"/>
                </a:cubicBezTo>
                <a:cubicBezTo>
                  <a:pt x="2015727" y="1070115"/>
                  <a:pt x="1882221" y="1007748"/>
                  <a:pt x="1679350" y="1019383"/>
                </a:cubicBezTo>
                <a:cubicBezTo>
                  <a:pt x="1476479" y="1031018"/>
                  <a:pt x="1313773" y="1010453"/>
                  <a:pt x="1128744" y="1019383"/>
                </a:cubicBezTo>
                <a:cubicBezTo>
                  <a:pt x="943715" y="1028313"/>
                  <a:pt x="874683" y="975084"/>
                  <a:pt x="660728" y="1019383"/>
                </a:cubicBezTo>
                <a:cubicBezTo>
                  <a:pt x="446773" y="1063682"/>
                  <a:pt x="184630" y="1003128"/>
                  <a:pt x="0" y="1019383"/>
                </a:cubicBezTo>
                <a:cubicBezTo>
                  <a:pt x="-29256" y="806768"/>
                  <a:pt x="34553" y="699631"/>
                  <a:pt x="0" y="499498"/>
                </a:cubicBezTo>
                <a:cubicBezTo>
                  <a:pt x="-34553" y="299365"/>
                  <a:pt x="3541" y="149584"/>
                  <a:pt x="0" y="0"/>
                </a:cubicBezTo>
                <a:close/>
              </a:path>
            </a:pathLst>
          </a:cu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51" name="Google Shape;151;p16"/>
          <p:cNvCxnSpPr/>
          <p:nvPr/>
        </p:nvCxnSpPr>
        <p:spPr>
          <a:xfrm>
            <a:off x="5227175" y="3031505"/>
            <a:ext cx="0" cy="532430"/>
          </a:xfrm>
          <a:prstGeom prst="straightConnector1">
            <a:avLst/>
          </a:prstGeom>
          <a:noFill/>
          <a:ln cap="flat" cmpd="sng" w="12700">
            <a:solidFill>
              <a:schemeClr val="accent1"/>
            </a:solidFill>
            <a:prstDash val="solid"/>
            <a:miter lim="800000"/>
            <a:headEnd len="sm" w="sm" type="none"/>
            <a:tailEnd len="sm" w="sm" type="none"/>
          </a:ln>
        </p:spPr>
      </p:cxnSp>
      <p:sp>
        <p:nvSpPr>
          <p:cNvPr id="152" name="Google Shape;152;p16"/>
          <p:cNvSpPr/>
          <p:nvPr/>
        </p:nvSpPr>
        <p:spPr>
          <a:xfrm rot="10800000">
            <a:off x="5165507" y="3429293"/>
            <a:ext cx="123333" cy="123154"/>
          </a:xfrm>
          <a:prstGeom prst="triangle">
            <a:avLst>
              <a:gd fmla="val 50000"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53" name="Google Shape;153;p16"/>
          <p:cNvCxnSpPr/>
          <p:nvPr/>
        </p:nvCxnSpPr>
        <p:spPr>
          <a:xfrm>
            <a:off x="3154720" y="3796301"/>
            <a:ext cx="695938" cy="0"/>
          </a:xfrm>
          <a:prstGeom prst="straightConnector1">
            <a:avLst/>
          </a:prstGeom>
          <a:noFill/>
          <a:ln cap="flat" cmpd="sng" w="12700">
            <a:solidFill>
              <a:schemeClr val="accent1"/>
            </a:solidFill>
            <a:prstDash val="solid"/>
            <a:miter lim="800000"/>
            <a:headEnd len="sm" w="sm" type="none"/>
            <a:tailEnd len="sm" w="sm" type="none"/>
          </a:ln>
        </p:spPr>
      </p:cxnSp>
      <p:cxnSp>
        <p:nvCxnSpPr>
          <p:cNvPr id="154" name="Google Shape;154;p16"/>
          <p:cNvCxnSpPr/>
          <p:nvPr/>
        </p:nvCxnSpPr>
        <p:spPr>
          <a:xfrm>
            <a:off x="6603691" y="3793686"/>
            <a:ext cx="695938" cy="0"/>
          </a:xfrm>
          <a:prstGeom prst="straightConnector1">
            <a:avLst/>
          </a:prstGeom>
          <a:noFill/>
          <a:ln cap="flat" cmpd="sng" w="12700">
            <a:solidFill>
              <a:schemeClr val="accent1"/>
            </a:solidFill>
            <a:prstDash val="solid"/>
            <a:miter lim="800000"/>
            <a:headEnd len="sm" w="sm" type="none"/>
            <a:tailEnd len="sm" w="sm" type="none"/>
          </a:ln>
        </p:spPr>
      </p:cxnSp>
      <p:cxnSp>
        <p:nvCxnSpPr>
          <p:cNvPr id="155" name="Google Shape;155;p16"/>
          <p:cNvCxnSpPr/>
          <p:nvPr/>
        </p:nvCxnSpPr>
        <p:spPr>
          <a:xfrm>
            <a:off x="1649931" y="4549061"/>
            <a:ext cx="0" cy="532430"/>
          </a:xfrm>
          <a:prstGeom prst="straightConnector1">
            <a:avLst/>
          </a:prstGeom>
          <a:noFill/>
          <a:ln cap="flat" cmpd="sng" w="12700">
            <a:solidFill>
              <a:schemeClr val="accent1"/>
            </a:solidFill>
            <a:prstDash val="solid"/>
            <a:miter lim="800000"/>
            <a:headEnd len="sm" w="sm" type="none"/>
            <a:tailEnd len="sm" w="sm" type="none"/>
          </a:ln>
        </p:spPr>
      </p:cxnSp>
      <p:cxnSp>
        <p:nvCxnSpPr>
          <p:cNvPr id="156" name="Google Shape;156;p16"/>
          <p:cNvCxnSpPr/>
          <p:nvPr/>
        </p:nvCxnSpPr>
        <p:spPr>
          <a:xfrm>
            <a:off x="3154720" y="5591182"/>
            <a:ext cx="695938" cy="0"/>
          </a:xfrm>
          <a:prstGeom prst="straightConnector1">
            <a:avLst/>
          </a:prstGeom>
          <a:noFill/>
          <a:ln cap="flat" cmpd="sng" w="12700">
            <a:solidFill>
              <a:schemeClr val="accent1"/>
            </a:solidFill>
            <a:prstDash val="solid"/>
            <a:miter lim="800000"/>
            <a:headEnd len="sm" w="sm" type="none"/>
            <a:tailEnd len="sm" w="sm" type="none"/>
          </a:ln>
        </p:spPr>
      </p:cxnSp>
      <p:cxnSp>
        <p:nvCxnSpPr>
          <p:cNvPr id="157" name="Google Shape;157;p16"/>
          <p:cNvCxnSpPr/>
          <p:nvPr/>
        </p:nvCxnSpPr>
        <p:spPr>
          <a:xfrm>
            <a:off x="6598312" y="5591182"/>
            <a:ext cx="695938" cy="0"/>
          </a:xfrm>
          <a:prstGeom prst="straightConnector1">
            <a:avLst/>
          </a:prstGeom>
          <a:noFill/>
          <a:ln cap="flat" cmpd="sng" w="12700">
            <a:solidFill>
              <a:schemeClr val="accent1"/>
            </a:solidFill>
            <a:prstDash val="solid"/>
            <a:miter lim="800000"/>
            <a:headEnd len="sm" w="sm" type="none"/>
            <a:tailEnd len="sm" w="sm" type="none"/>
          </a:ln>
        </p:spPr>
      </p:cxnSp>
      <p:cxnSp>
        <p:nvCxnSpPr>
          <p:cNvPr id="158" name="Google Shape;158;p16"/>
          <p:cNvCxnSpPr/>
          <p:nvPr/>
        </p:nvCxnSpPr>
        <p:spPr>
          <a:xfrm>
            <a:off x="3154720" y="4541674"/>
            <a:ext cx="695938" cy="539817"/>
          </a:xfrm>
          <a:prstGeom prst="straightConnector1">
            <a:avLst/>
          </a:prstGeom>
          <a:noFill/>
          <a:ln cap="flat" cmpd="sng" w="12700">
            <a:solidFill>
              <a:schemeClr val="accent1"/>
            </a:solidFill>
            <a:prstDash val="solid"/>
            <a:miter lim="800000"/>
            <a:headEnd len="sm" w="sm" type="none"/>
            <a:tailEnd len="sm" w="sm" type="none"/>
          </a:ln>
        </p:spPr>
      </p:cxnSp>
      <p:cxnSp>
        <p:nvCxnSpPr>
          <p:cNvPr id="159" name="Google Shape;159;p16"/>
          <p:cNvCxnSpPr/>
          <p:nvPr/>
        </p:nvCxnSpPr>
        <p:spPr>
          <a:xfrm flipH="1" rot="10800000">
            <a:off x="6609070" y="4541674"/>
            <a:ext cx="685180" cy="531349"/>
          </a:xfrm>
          <a:prstGeom prst="straightConnector1">
            <a:avLst/>
          </a:prstGeom>
          <a:noFill/>
          <a:ln cap="flat" cmpd="sng" w="12700">
            <a:solidFill>
              <a:schemeClr val="accent1"/>
            </a:solidFill>
            <a:prstDash val="solid"/>
            <a:miter lim="800000"/>
            <a:headEnd len="sm" w="sm" type="none"/>
            <a:tailEnd len="sm" w="sm" type="none"/>
          </a:ln>
        </p:spPr>
      </p:cxnSp>
      <p:sp>
        <p:nvSpPr>
          <p:cNvPr id="160" name="Google Shape;160;p16"/>
          <p:cNvSpPr/>
          <p:nvPr/>
        </p:nvSpPr>
        <p:spPr>
          <a:xfrm rot="-5400000">
            <a:off x="3086724" y="3732108"/>
            <a:ext cx="123333" cy="123154"/>
          </a:xfrm>
          <a:prstGeom prst="triangle">
            <a:avLst>
              <a:gd fmla="val 50000"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6"/>
          <p:cNvSpPr/>
          <p:nvPr/>
        </p:nvSpPr>
        <p:spPr>
          <a:xfrm rot="5400000">
            <a:off x="7243341" y="3732108"/>
            <a:ext cx="123333" cy="123154"/>
          </a:xfrm>
          <a:prstGeom prst="triangle">
            <a:avLst>
              <a:gd fmla="val 50000"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16"/>
          <p:cNvSpPr/>
          <p:nvPr/>
        </p:nvSpPr>
        <p:spPr>
          <a:xfrm rot="5400000">
            <a:off x="3798417" y="5523204"/>
            <a:ext cx="123333" cy="123154"/>
          </a:xfrm>
          <a:prstGeom prst="triangle">
            <a:avLst>
              <a:gd fmla="val 50000"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6"/>
          <p:cNvSpPr/>
          <p:nvPr/>
        </p:nvSpPr>
        <p:spPr>
          <a:xfrm rot="5400000">
            <a:off x="7277239" y="5529605"/>
            <a:ext cx="123333" cy="123154"/>
          </a:xfrm>
          <a:prstGeom prst="triangle">
            <a:avLst>
              <a:gd fmla="val 50000"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16"/>
          <p:cNvSpPr/>
          <p:nvPr/>
        </p:nvSpPr>
        <p:spPr>
          <a:xfrm rot="10800000">
            <a:off x="1590515" y="5011446"/>
            <a:ext cx="123333" cy="123154"/>
          </a:xfrm>
          <a:prstGeom prst="triangle">
            <a:avLst>
              <a:gd fmla="val 50000"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6"/>
          <p:cNvSpPr/>
          <p:nvPr/>
        </p:nvSpPr>
        <p:spPr>
          <a:xfrm rot="8293518">
            <a:off x="3824669" y="5036874"/>
            <a:ext cx="123333" cy="123154"/>
          </a:xfrm>
          <a:prstGeom prst="triangle">
            <a:avLst>
              <a:gd fmla="val 50000"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6"/>
          <p:cNvSpPr/>
          <p:nvPr/>
        </p:nvSpPr>
        <p:spPr>
          <a:xfrm rot="-7987198">
            <a:off x="6498101" y="5066995"/>
            <a:ext cx="123333" cy="123154"/>
          </a:xfrm>
          <a:prstGeom prst="triangle">
            <a:avLst>
              <a:gd fmla="val 50000"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6"/>
          <p:cNvSpPr/>
          <p:nvPr/>
        </p:nvSpPr>
        <p:spPr>
          <a:xfrm>
            <a:off x="155850" y="348713"/>
            <a:ext cx="5034993" cy="1693494"/>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Insert ‘tourism and development and ‘income distribution effect of tourism’ info box here </a:t>
            </a: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74" name="Google Shape;174;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
        <p:nvSpPr>
          <p:cNvPr id="175" name="Google Shape;175;p17"/>
          <p:cNvSpPr/>
          <p:nvPr/>
        </p:nvSpPr>
        <p:spPr>
          <a:xfrm>
            <a:off x="0" y="0"/>
            <a:ext cx="12192000" cy="6858000"/>
          </a:xfrm>
          <a:prstGeom prst="rect">
            <a:avLst/>
          </a:prstGeom>
          <a:solidFill>
            <a:schemeClr val="lt1"/>
          </a:solidFill>
          <a:ln cap="flat" cmpd="sng" w="28575">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7"/>
          <p:cNvSpPr txBox="1"/>
          <p:nvPr/>
        </p:nvSpPr>
        <p:spPr>
          <a:xfrm>
            <a:off x="105340" y="-5569"/>
            <a:ext cx="6109518" cy="36933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rgbClr val="00B0F0"/>
                </a:solidFill>
                <a:latin typeface="Calibri"/>
                <a:ea typeface="Calibri"/>
                <a:cs typeface="Calibri"/>
                <a:sym typeface="Calibri"/>
              </a:rPr>
              <a:t>Figure 1 – Tourism &amp; Development  </a:t>
            </a:r>
            <a:endParaRPr sz="1800">
              <a:solidFill>
                <a:srgbClr val="00B0F0"/>
              </a:solidFill>
              <a:latin typeface="Calibri"/>
              <a:ea typeface="Calibri"/>
              <a:cs typeface="Calibri"/>
              <a:sym typeface="Calibri"/>
            </a:endParaRPr>
          </a:p>
        </p:txBody>
      </p:sp>
      <p:sp>
        <p:nvSpPr>
          <p:cNvPr id="177" name="Google Shape;177;p17"/>
          <p:cNvSpPr/>
          <p:nvPr/>
        </p:nvSpPr>
        <p:spPr>
          <a:xfrm>
            <a:off x="5031376" y="435429"/>
            <a:ext cx="7055283" cy="1809008"/>
          </a:xfrm>
          <a:custGeom>
            <a:rect b="b" l="l" r="r" t="t"/>
            <a:pathLst>
              <a:path extrusionOk="0" fill="none" h="1809008" w="7055283">
                <a:moveTo>
                  <a:pt x="0" y="0"/>
                </a:moveTo>
                <a:cubicBezTo>
                  <a:pt x="199933" y="-18039"/>
                  <a:pt x="454422" y="69646"/>
                  <a:pt x="587940" y="0"/>
                </a:cubicBezTo>
                <a:cubicBezTo>
                  <a:pt x="721458" y="-69646"/>
                  <a:pt x="999018" y="21849"/>
                  <a:pt x="1105328" y="0"/>
                </a:cubicBezTo>
                <a:cubicBezTo>
                  <a:pt x="1211638" y="-21849"/>
                  <a:pt x="1510704" y="38784"/>
                  <a:pt x="1693268" y="0"/>
                </a:cubicBezTo>
                <a:cubicBezTo>
                  <a:pt x="1875832" y="-38784"/>
                  <a:pt x="1949500" y="5674"/>
                  <a:pt x="2140103" y="0"/>
                </a:cubicBezTo>
                <a:cubicBezTo>
                  <a:pt x="2330706" y="-5674"/>
                  <a:pt x="2428598" y="17953"/>
                  <a:pt x="2657490" y="0"/>
                </a:cubicBezTo>
                <a:cubicBezTo>
                  <a:pt x="2886382" y="-17953"/>
                  <a:pt x="2995185" y="54368"/>
                  <a:pt x="3174877" y="0"/>
                </a:cubicBezTo>
                <a:cubicBezTo>
                  <a:pt x="3354569" y="-54368"/>
                  <a:pt x="3470110" y="4639"/>
                  <a:pt x="3551159" y="0"/>
                </a:cubicBezTo>
                <a:cubicBezTo>
                  <a:pt x="3632208" y="-4639"/>
                  <a:pt x="3780089" y="37228"/>
                  <a:pt x="3997994" y="0"/>
                </a:cubicBezTo>
                <a:cubicBezTo>
                  <a:pt x="4215900" y="-37228"/>
                  <a:pt x="4444260" y="35447"/>
                  <a:pt x="4656487" y="0"/>
                </a:cubicBezTo>
                <a:cubicBezTo>
                  <a:pt x="4868714" y="-35447"/>
                  <a:pt x="5107236" y="17522"/>
                  <a:pt x="5385533" y="0"/>
                </a:cubicBezTo>
                <a:cubicBezTo>
                  <a:pt x="5663830" y="-17522"/>
                  <a:pt x="5683972" y="534"/>
                  <a:pt x="5761814" y="0"/>
                </a:cubicBezTo>
                <a:cubicBezTo>
                  <a:pt x="5839656" y="-534"/>
                  <a:pt x="6040372" y="21473"/>
                  <a:pt x="6138096" y="0"/>
                </a:cubicBezTo>
                <a:cubicBezTo>
                  <a:pt x="6235820" y="-21473"/>
                  <a:pt x="6769539" y="49934"/>
                  <a:pt x="7055283" y="0"/>
                </a:cubicBezTo>
                <a:cubicBezTo>
                  <a:pt x="7110843" y="216873"/>
                  <a:pt x="7019993" y="314613"/>
                  <a:pt x="7055283" y="488432"/>
                </a:cubicBezTo>
                <a:cubicBezTo>
                  <a:pt x="7090573" y="662251"/>
                  <a:pt x="7025947" y="758027"/>
                  <a:pt x="7055283" y="958774"/>
                </a:cubicBezTo>
                <a:cubicBezTo>
                  <a:pt x="7084619" y="1159521"/>
                  <a:pt x="6964417" y="1561050"/>
                  <a:pt x="7055283" y="1809008"/>
                </a:cubicBezTo>
                <a:cubicBezTo>
                  <a:pt x="6814249" y="1818533"/>
                  <a:pt x="6597104" y="1778817"/>
                  <a:pt x="6467343" y="1809008"/>
                </a:cubicBezTo>
                <a:cubicBezTo>
                  <a:pt x="6337582" y="1839199"/>
                  <a:pt x="6225553" y="1775131"/>
                  <a:pt x="6020508" y="1809008"/>
                </a:cubicBezTo>
                <a:cubicBezTo>
                  <a:pt x="5815464" y="1842885"/>
                  <a:pt x="5603484" y="1765161"/>
                  <a:pt x="5362015" y="1809008"/>
                </a:cubicBezTo>
                <a:cubicBezTo>
                  <a:pt x="5120546" y="1852855"/>
                  <a:pt x="4941804" y="1740404"/>
                  <a:pt x="4632969" y="1809008"/>
                </a:cubicBezTo>
                <a:cubicBezTo>
                  <a:pt x="4324134" y="1877612"/>
                  <a:pt x="4415993" y="1793988"/>
                  <a:pt x="4256687" y="1809008"/>
                </a:cubicBezTo>
                <a:cubicBezTo>
                  <a:pt x="4097381" y="1824028"/>
                  <a:pt x="3857202" y="1778099"/>
                  <a:pt x="3598194" y="1809008"/>
                </a:cubicBezTo>
                <a:cubicBezTo>
                  <a:pt x="3339186" y="1839917"/>
                  <a:pt x="3065741" y="1775814"/>
                  <a:pt x="2869148" y="1809008"/>
                </a:cubicBezTo>
                <a:cubicBezTo>
                  <a:pt x="2672555" y="1842202"/>
                  <a:pt x="2468808" y="1734241"/>
                  <a:pt x="2140103" y="1809008"/>
                </a:cubicBezTo>
                <a:cubicBezTo>
                  <a:pt x="1811399" y="1883775"/>
                  <a:pt x="1589172" y="1759377"/>
                  <a:pt x="1411057" y="1809008"/>
                </a:cubicBezTo>
                <a:cubicBezTo>
                  <a:pt x="1232942" y="1858639"/>
                  <a:pt x="964110" y="1784702"/>
                  <a:pt x="752564" y="1809008"/>
                </a:cubicBezTo>
                <a:cubicBezTo>
                  <a:pt x="541018" y="1833314"/>
                  <a:pt x="232059" y="1736496"/>
                  <a:pt x="0" y="1809008"/>
                </a:cubicBezTo>
                <a:cubicBezTo>
                  <a:pt x="-14854" y="1623048"/>
                  <a:pt x="27211" y="1551553"/>
                  <a:pt x="0" y="1356756"/>
                </a:cubicBezTo>
                <a:cubicBezTo>
                  <a:pt x="-27211" y="1161959"/>
                  <a:pt x="10282" y="1103578"/>
                  <a:pt x="0" y="886414"/>
                </a:cubicBezTo>
                <a:cubicBezTo>
                  <a:pt x="-10282" y="669250"/>
                  <a:pt x="20897" y="587819"/>
                  <a:pt x="0" y="434162"/>
                </a:cubicBezTo>
                <a:cubicBezTo>
                  <a:pt x="-20897" y="280505"/>
                  <a:pt x="46333" y="94179"/>
                  <a:pt x="0" y="0"/>
                </a:cubicBezTo>
                <a:close/>
              </a:path>
              <a:path extrusionOk="0" h="1809008" w="7055283">
                <a:moveTo>
                  <a:pt x="0" y="0"/>
                </a:moveTo>
                <a:cubicBezTo>
                  <a:pt x="195565" y="-56943"/>
                  <a:pt x="424062" y="29683"/>
                  <a:pt x="587940" y="0"/>
                </a:cubicBezTo>
                <a:cubicBezTo>
                  <a:pt x="751818" y="-29683"/>
                  <a:pt x="828046" y="32960"/>
                  <a:pt x="1034775" y="0"/>
                </a:cubicBezTo>
                <a:cubicBezTo>
                  <a:pt x="1241504" y="-32960"/>
                  <a:pt x="1413088" y="21490"/>
                  <a:pt x="1552162" y="0"/>
                </a:cubicBezTo>
                <a:cubicBezTo>
                  <a:pt x="1691236" y="-21490"/>
                  <a:pt x="1953100" y="16317"/>
                  <a:pt x="2069550" y="0"/>
                </a:cubicBezTo>
                <a:cubicBezTo>
                  <a:pt x="2186000" y="-16317"/>
                  <a:pt x="2462366" y="46938"/>
                  <a:pt x="2586937" y="0"/>
                </a:cubicBezTo>
                <a:cubicBezTo>
                  <a:pt x="2711508" y="-46938"/>
                  <a:pt x="2992838" y="4038"/>
                  <a:pt x="3104325" y="0"/>
                </a:cubicBezTo>
                <a:cubicBezTo>
                  <a:pt x="3215812" y="-4038"/>
                  <a:pt x="3370626" y="37018"/>
                  <a:pt x="3621712" y="0"/>
                </a:cubicBezTo>
                <a:cubicBezTo>
                  <a:pt x="3872798" y="-37018"/>
                  <a:pt x="3846174" y="6669"/>
                  <a:pt x="4068547" y="0"/>
                </a:cubicBezTo>
                <a:cubicBezTo>
                  <a:pt x="4290921" y="-6669"/>
                  <a:pt x="4384959" y="46205"/>
                  <a:pt x="4515381" y="0"/>
                </a:cubicBezTo>
                <a:cubicBezTo>
                  <a:pt x="4645803" y="-46205"/>
                  <a:pt x="4835094" y="8171"/>
                  <a:pt x="4962216" y="0"/>
                </a:cubicBezTo>
                <a:cubicBezTo>
                  <a:pt x="5089339" y="-8171"/>
                  <a:pt x="5423869" y="9783"/>
                  <a:pt x="5691262" y="0"/>
                </a:cubicBezTo>
                <a:cubicBezTo>
                  <a:pt x="5958655" y="-9783"/>
                  <a:pt x="6150018" y="82908"/>
                  <a:pt x="6420308" y="0"/>
                </a:cubicBezTo>
                <a:cubicBezTo>
                  <a:pt x="6690598" y="-82908"/>
                  <a:pt x="6893330" y="73875"/>
                  <a:pt x="7055283" y="0"/>
                </a:cubicBezTo>
                <a:cubicBezTo>
                  <a:pt x="7063473" y="232700"/>
                  <a:pt x="7025735" y="344738"/>
                  <a:pt x="7055283" y="488432"/>
                </a:cubicBezTo>
                <a:cubicBezTo>
                  <a:pt x="7084831" y="632126"/>
                  <a:pt x="7019579" y="772703"/>
                  <a:pt x="7055283" y="958774"/>
                </a:cubicBezTo>
                <a:cubicBezTo>
                  <a:pt x="7090987" y="1144845"/>
                  <a:pt x="7041908" y="1182215"/>
                  <a:pt x="7055283" y="1374846"/>
                </a:cubicBezTo>
                <a:cubicBezTo>
                  <a:pt x="7068658" y="1567477"/>
                  <a:pt x="7019274" y="1696659"/>
                  <a:pt x="7055283" y="1809008"/>
                </a:cubicBezTo>
                <a:cubicBezTo>
                  <a:pt x="6838570" y="1835687"/>
                  <a:pt x="6580949" y="1772618"/>
                  <a:pt x="6396790" y="1809008"/>
                </a:cubicBezTo>
                <a:cubicBezTo>
                  <a:pt x="6212631" y="1845398"/>
                  <a:pt x="5999568" y="1754562"/>
                  <a:pt x="5808850" y="1809008"/>
                </a:cubicBezTo>
                <a:cubicBezTo>
                  <a:pt x="5618132" y="1863454"/>
                  <a:pt x="5327859" y="1752787"/>
                  <a:pt x="5150357" y="1809008"/>
                </a:cubicBezTo>
                <a:cubicBezTo>
                  <a:pt x="4972855" y="1865229"/>
                  <a:pt x="4712822" y="1808100"/>
                  <a:pt x="4491864" y="1809008"/>
                </a:cubicBezTo>
                <a:cubicBezTo>
                  <a:pt x="4270906" y="1809916"/>
                  <a:pt x="4122429" y="1765406"/>
                  <a:pt x="3974476" y="1809008"/>
                </a:cubicBezTo>
                <a:cubicBezTo>
                  <a:pt x="3826523" y="1852610"/>
                  <a:pt x="3585688" y="1732417"/>
                  <a:pt x="3245430" y="1809008"/>
                </a:cubicBezTo>
                <a:cubicBezTo>
                  <a:pt x="2905172" y="1885599"/>
                  <a:pt x="2902587" y="1784485"/>
                  <a:pt x="2657490" y="1809008"/>
                </a:cubicBezTo>
                <a:cubicBezTo>
                  <a:pt x="2412393" y="1833531"/>
                  <a:pt x="2365038" y="1783123"/>
                  <a:pt x="2210655" y="1809008"/>
                </a:cubicBezTo>
                <a:cubicBezTo>
                  <a:pt x="2056272" y="1834893"/>
                  <a:pt x="1912519" y="1783322"/>
                  <a:pt x="1763821" y="1809008"/>
                </a:cubicBezTo>
                <a:cubicBezTo>
                  <a:pt x="1615123" y="1834694"/>
                  <a:pt x="1230550" y="1741456"/>
                  <a:pt x="1034775" y="1809008"/>
                </a:cubicBezTo>
                <a:cubicBezTo>
                  <a:pt x="839000" y="1876560"/>
                  <a:pt x="712778" y="1788499"/>
                  <a:pt x="517387" y="1809008"/>
                </a:cubicBezTo>
                <a:cubicBezTo>
                  <a:pt x="321996" y="1829517"/>
                  <a:pt x="170006" y="1770587"/>
                  <a:pt x="0" y="1809008"/>
                </a:cubicBezTo>
                <a:cubicBezTo>
                  <a:pt x="-45551" y="1713116"/>
                  <a:pt x="20915" y="1556075"/>
                  <a:pt x="0" y="1411026"/>
                </a:cubicBezTo>
                <a:cubicBezTo>
                  <a:pt x="-20915" y="1265977"/>
                  <a:pt x="14754" y="1072466"/>
                  <a:pt x="0" y="976864"/>
                </a:cubicBezTo>
                <a:cubicBezTo>
                  <a:pt x="-14754" y="881262"/>
                  <a:pt x="1014" y="679353"/>
                  <a:pt x="0" y="524612"/>
                </a:cubicBezTo>
                <a:cubicBezTo>
                  <a:pt x="-1014" y="369871"/>
                  <a:pt x="276" y="240101"/>
                  <a:pt x="0" y="0"/>
                </a:cubicBezTo>
                <a:close/>
              </a:path>
            </a:pathLst>
          </a:cu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rgbClr val="FF33CC"/>
                </a:solidFill>
                <a:latin typeface="Calibri"/>
                <a:ea typeface="Calibri"/>
                <a:cs typeface="Calibri"/>
                <a:sym typeface="Calibri"/>
              </a:rPr>
              <a:t>Describe the pattern of international tourist arrivals by world region [3 marks]  </a:t>
            </a:r>
            <a:endParaRPr/>
          </a:p>
          <a:p>
            <a:pPr indent="0" lvl="0" marL="0" marR="0" rtl="0" algn="l">
              <a:spcBef>
                <a:spcPts val="0"/>
              </a:spcBef>
              <a:spcAft>
                <a:spcPts val="0"/>
              </a:spcAft>
              <a:buNone/>
            </a:pPr>
            <a:r>
              <a:t/>
            </a:r>
            <a:endParaRPr sz="1200">
              <a:solidFill>
                <a:srgbClr val="FF33CC"/>
              </a:solidFill>
              <a:latin typeface="Calibri"/>
              <a:ea typeface="Calibri"/>
              <a:cs typeface="Calibri"/>
              <a:sym typeface="Calibri"/>
            </a:endParaRPr>
          </a:p>
          <a:p>
            <a:pPr indent="0" lvl="0" marL="0" marR="0" rtl="0" algn="l">
              <a:spcBef>
                <a:spcPts val="0"/>
              </a:spcBef>
              <a:spcAft>
                <a:spcPts val="0"/>
              </a:spcAft>
              <a:buNone/>
            </a:pPr>
            <a:r>
              <a:t/>
            </a:r>
            <a:endParaRPr sz="1200">
              <a:solidFill>
                <a:srgbClr val="FF33CC"/>
              </a:solidFill>
              <a:latin typeface="Calibri"/>
              <a:ea typeface="Calibri"/>
              <a:cs typeface="Calibri"/>
              <a:sym typeface="Calibri"/>
            </a:endParaRPr>
          </a:p>
          <a:p>
            <a:pPr indent="0" lvl="0" marL="0" marR="0" rtl="0" algn="l">
              <a:spcBef>
                <a:spcPts val="0"/>
              </a:spcBef>
              <a:spcAft>
                <a:spcPts val="0"/>
              </a:spcAft>
              <a:buNone/>
            </a:pPr>
            <a:r>
              <a:t/>
            </a:r>
            <a:endParaRPr sz="1200">
              <a:solidFill>
                <a:srgbClr val="FF33CC"/>
              </a:solidFill>
              <a:latin typeface="Calibri"/>
              <a:ea typeface="Calibri"/>
              <a:cs typeface="Calibri"/>
              <a:sym typeface="Calibri"/>
            </a:endParaRPr>
          </a:p>
          <a:p>
            <a:pPr indent="0" lvl="0" marL="0" marR="0" rtl="0" algn="l">
              <a:spcBef>
                <a:spcPts val="0"/>
              </a:spcBef>
              <a:spcAft>
                <a:spcPts val="0"/>
              </a:spcAft>
              <a:buNone/>
            </a:pPr>
            <a:r>
              <a:t/>
            </a:r>
            <a:endParaRPr sz="1200">
              <a:solidFill>
                <a:srgbClr val="FF33CC"/>
              </a:solidFill>
              <a:latin typeface="Calibri"/>
              <a:ea typeface="Calibri"/>
              <a:cs typeface="Calibri"/>
              <a:sym typeface="Calibri"/>
            </a:endParaRPr>
          </a:p>
          <a:p>
            <a:pPr indent="0" lvl="0" marL="0" marR="0" rtl="0" algn="l">
              <a:spcBef>
                <a:spcPts val="0"/>
              </a:spcBef>
              <a:spcAft>
                <a:spcPts val="0"/>
              </a:spcAft>
              <a:buNone/>
            </a:pPr>
            <a:r>
              <a:t/>
            </a:r>
            <a:endParaRPr sz="1200">
              <a:solidFill>
                <a:srgbClr val="FF33CC"/>
              </a:solidFill>
              <a:latin typeface="Calibri"/>
              <a:ea typeface="Calibri"/>
              <a:cs typeface="Calibri"/>
              <a:sym typeface="Calibri"/>
            </a:endParaRPr>
          </a:p>
          <a:p>
            <a:pPr indent="0" lvl="0" marL="0" marR="0" rtl="0" algn="l">
              <a:spcBef>
                <a:spcPts val="0"/>
              </a:spcBef>
              <a:spcAft>
                <a:spcPts val="0"/>
              </a:spcAft>
              <a:buNone/>
            </a:pPr>
            <a:r>
              <a:t/>
            </a:r>
            <a:endParaRPr sz="1200">
              <a:solidFill>
                <a:srgbClr val="FF33CC"/>
              </a:solidFill>
              <a:latin typeface="Calibri"/>
              <a:ea typeface="Calibri"/>
              <a:cs typeface="Calibri"/>
              <a:sym typeface="Calibri"/>
            </a:endParaRPr>
          </a:p>
          <a:p>
            <a:pPr indent="0" lvl="0" marL="0" marR="0" rtl="0" algn="l">
              <a:spcBef>
                <a:spcPts val="0"/>
              </a:spcBef>
              <a:spcAft>
                <a:spcPts val="0"/>
              </a:spcAft>
              <a:buNone/>
            </a:pPr>
            <a:r>
              <a:t/>
            </a:r>
            <a:endParaRPr sz="1200">
              <a:solidFill>
                <a:srgbClr val="FF33CC"/>
              </a:solidFill>
              <a:latin typeface="Calibri"/>
              <a:ea typeface="Calibri"/>
              <a:cs typeface="Calibri"/>
              <a:sym typeface="Calibri"/>
            </a:endParaRPr>
          </a:p>
          <a:p>
            <a:pPr indent="0" lvl="0" marL="0" marR="0" rtl="0" algn="l">
              <a:spcBef>
                <a:spcPts val="0"/>
              </a:spcBef>
              <a:spcAft>
                <a:spcPts val="0"/>
              </a:spcAft>
              <a:buNone/>
            </a:pPr>
            <a:r>
              <a:t/>
            </a:r>
            <a:endParaRPr sz="1200">
              <a:solidFill>
                <a:srgbClr val="FF33CC"/>
              </a:solidFill>
              <a:latin typeface="Calibri"/>
              <a:ea typeface="Calibri"/>
              <a:cs typeface="Calibri"/>
              <a:sym typeface="Calibri"/>
            </a:endParaRPr>
          </a:p>
          <a:p>
            <a:pPr indent="0" lvl="0" marL="0" marR="0" rtl="0" algn="l">
              <a:spcBef>
                <a:spcPts val="0"/>
              </a:spcBef>
              <a:spcAft>
                <a:spcPts val="0"/>
              </a:spcAft>
              <a:buNone/>
            </a:pPr>
            <a:r>
              <a:t/>
            </a:r>
            <a:endParaRPr sz="1200">
              <a:solidFill>
                <a:srgbClr val="FF33CC"/>
              </a:solidFill>
              <a:latin typeface="Calibri"/>
              <a:ea typeface="Calibri"/>
              <a:cs typeface="Calibri"/>
              <a:sym typeface="Calibri"/>
            </a:endParaRPr>
          </a:p>
        </p:txBody>
      </p:sp>
      <p:sp>
        <p:nvSpPr>
          <p:cNvPr id="178" name="Google Shape;178;p17"/>
          <p:cNvSpPr/>
          <p:nvPr/>
        </p:nvSpPr>
        <p:spPr>
          <a:xfrm>
            <a:off x="166301" y="4079920"/>
            <a:ext cx="6905060" cy="2660910"/>
          </a:xfrm>
          <a:custGeom>
            <a:rect b="b" l="l" r="r" t="t"/>
            <a:pathLst>
              <a:path extrusionOk="0" fill="none" h="2660910" w="6905060">
                <a:moveTo>
                  <a:pt x="0" y="0"/>
                </a:moveTo>
                <a:cubicBezTo>
                  <a:pt x="132381" y="-27337"/>
                  <a:pt x="344941" y="20944"/>
                  <a:pt x="437320" y="0"/>
                </a:cubicBezTo>
                <a:cubicBezTo>
                  <a:pt x="529699" y="-20944"/>
                  <a:pt x="836906" y="34631"/>
                  <a:pt x="1150843" y="0"/>
                </a:cubicBezTo>
                <a:cubicBezTo>
                  <a:pt x="1464780" y="-34631"/>
                  <a:pt x="1375485" y="27488"/>
                  <a:pt x="1588164" y="0"/>
                </a:cubicBezTo>
                <a:cubicBezTo>
                  <a:pt x="1800843" y="-27488"/>
                  <a:pt x="2107209" y="11465"/>
                  <a:pt x="2301687" y="0"/>
                </a:cubicBezTo>
                <a:cubicBezTo>
                  <a:pt x="2496165" y="-11465"/>
                  <a:pt x="2669090" y="20800"/>
                  <a:pt x="2808058" y="0"/>
                </a:cubicBezTo>
                <a:cubicBezTo>
                  <a:pt x="2947026" y="-20800"/>
                  <a:pt x="3188562" y="21356"/>
                  <a:pt x="3521581" y="0"/>
                </a:cubicBezTo>
                <a:cubicBezTo>
                  <a:pt x="3854600" y="-21356"/>
                  <a:pt x="3906225" y="10757"/>
                  <a:pt x="4097002" y="0"/>
                </a:cubicBezTo>
                <a:cubicBezTo>
                  <a:pt x="4287779" y="-10757"/>
                  <a:pt x="4443708" y="7085"/>
                  <a:pt x="4741475" y="0"/>
                </a:cubicBezTo>
                <a:cubicBezTo>
                  <a:pt x="5039242" y="-7085"/>
                  <a:pt x="5040739" y="9667"/>
                  <a:pt x="5247846" y="0"/>
                </a:cubicBezTo>
                <a:cubicBezTo>
                  <a:pt x="5454953" y="-9667"/>
                  <a:pt x="5666785" y="2454"/>
                  <a:pt x="5961368" y="0"/>
                </a:cubicBezTo>
                <a:cubicBezTo>
                  <a:pt x="6255951" y="-2454"/>
                  <a:pt x="6685946" y="52667"/>
                  <a:pt x="6905060" y="0"/>
                </a:cubicBezTo>
                <a:cubicBezTo>
                  <a:pt x="6922264" y="229054"/>
                  <a:pt x="6884222" y="265401"/>
                  <a:pt x="6905060" y="505573"/>
                </a:cubicBezTo>
                <a:cubicBezTo>
                  <a:pt x="6925898" y="745745"/>
                  <a:pt x="6844234" y="878164"/>
                  <a:pt x="6905060" y="1064364"/>
                </a:cubicBezTo>
                <a:cubicBezTo>
                  <a:pt x="6965886" y="1250564"/>
                  <a:pt x="6866094" y="1398070"/>
                  <a:pt x="6905060" y="1596546"/>
                </a:cubicBezTo>
                <a:cubicBezTo>
                  <a:pt x="6944026" y="1795022"/>
                  <a:pt x="6885231" y="1888543"/>
                  <a:pt x="6905060" y="2075510"/>
                </a:cubicBezTo>
                <a:cubicBezTo>
                  <a:pt x="6924889" y="2262477"/>
                  <a:pt x="6866181" y="2530080"/>
                  <a:pt x="6905060" y="2660910"/>
                </a:cubicBezTo>
                <a:cubicBezTo>
                  <a:pt x="6705975" y="2691575"/>
                  <a:pt x="6445022" y="2596626"/>
                  <a:pt x="6329638" y="2660910"/>
                </a:cubicBezTo>
                <a:cubicBezTo>
                  <a:pt x="6214254" y="2725194"/>
                  <a:pt x="6037027" y="2621351"/>
                  <a:pt x="5892318" y="2660910"/>
                </a:cubicBezTo>
                <a:cubicBezTo>
                  <a:pt x="5747609" y="2700469"/>
                  <a:pt x="5555800" y="2616921"/>
                  <a:pt x="5385947" y="2660910"/>
                </a:cubicBezTo>
                <a:cubicBezTo>
                  <a:pt x="5216094" y="2704899"/>
                  <a:pt x="4872084" y="2626066"/>
                  <a:pt x="4741475" y="2660910"/>
                </a:cubicBezTo>
                <a:cubicBezTo>
                  <a:pt x="4610866" y="2695754"/>
                  <a:pt x="4556877" y="2624320"/>
                  <a:pt x="4373205" y="2660910"/>
                </a:cubicBezTo>
                <a:cubicBezTo>
                  <a:pt x="4189533" y="2697500"/>
                  <a:pt x="3985784" y="2595196"/>
                  <a:pt x="3797783" y="2660910"/>
                </a:cubicBezTo>
                <a:cubicBezTo>
                  <a:pt x="3609782" y="2726624"/>
                  <a:pt x="3452353" y="2620235"/>
                  <a:pt x="3222361" y="2660910"/>
                </a:cubicBezTo>
                <a:cubicBezTo>
                  <a:pt x="2992369" y="2701585"/>
                  <a:pt x="3018993" y="2653280"/>
                  <a:pt x="2854091" y="2660910"/>
                </a:cubicBezTo>
                <a:cubicBezTo>
                  <a:pt x="2689189" y="2668540"/>
                  <a:pt x="2566412" y="2624624"/>
                  <a:pt x="2347720" y="2660910"/>
                </a:cubicBezTo>
                <a:cubicBezTo>
                  <a:pt x="2129028" y="2697196"/>
                  <a:pt x="1967211" y="2653452"/>
                  <a:pt x="1634198" y="2660910"/>
                </a:cubicBezTo>
                <a:cubicBezTo>
                  <a:pt x="1301185" y="2668368"/>
                  <a:pt x="1208055" y="2634676"/>
                  <a:pt x="989725" y="2660910"/>
                </a:cubicBezTo>
                <a:cubicBezTo>
                  <a:pt x="771395" y="2687144"/>
                  <a:pt x="241863" y="2585355"/>
                  <a:pt x="0" y="2660910"/>
                </a:cubicBezTo>
                <a:cubicBezTo>
                  <a:pt x="-29350" y="2494991"/>
                  <a:pt x="47006" y="2384386"/>
                  <a:pt x="0" y="2181946"/>
                </a:cubicBezTo>
                <a:cubicBezTo>
                  <a:pt x="-47006" y="1979506"/>
                  <a:pt x="37724" y="1937454"/>
                  <a:pt x="0" y="1729591"/>
                </a:cubicBezTo>
                <a:cubicBezTo>
                  <a:pt x="-37724" y="1521729"/>
                  <a:pt x="45652" y="1357386"/>
                  <a:pt x="0" y="1250628"/>
                </a:cubicBezTo>
                <a:cubicBezTo>
                  <a:pt x="-45652" y="1143870"/>
                  <a:pt x="30652" y="985363"/>
                  <a:pt x="0" y="771664"/>
                </a:cubicBezTo>
                <a:cubicBezTo>
                  <a:pt x="-30652" y="557965"/>
                  <a:pt x="29988" y="264297"/>
                  <a:pt x="0" y="0"/>
                </a:cubicBezTo>
                <a:close/>
              </a:path>
              <a:path extrusionOk="0" h="2660910" w="6905060">
                <a:moveTo>
                  <a:pt x="0" y="0"/>
                </a:moveTo>
                <a:cubicBezTo>
                  <a:pt x="215119" y="-11177"/>
                  <a:pt x="460360" y="707"/>
                  <a:pt x="713523" y="0"/>
                </a:cubicBezTo>
                <a:cubicBezTo>
                  <a:pt x="966686" y="-707"/>
                  <a:pt x="1037950" y="38721"/>
                  <a:pt x="1219894" y="0"/>
                </a:cubicBezTo>
                <a:cubicBezTo>
                  <a:pt x="1401838" y="-38721"/>
                  <a:pt x="1646812" y="44771"/>
                  <a:pt x="1795316" y="0"/>
                </a:cubicBezTo>
                <a:cubicBezTo>
                  <a:pt x="1943820" y="-44771"/>
                  <a:pt x="2208822" y="47904"/>
                  <a:pt x="2370737" y="0"/>
                </a:cubicBezTo>
                <a:cubicBezTo>
                  <a:pt x="2532652" y="-47904"/>
                  <a:pt x="2934452" y="73745"/>
                  <a:pt x="3084260" y="0"/>
                </a:cubicBezTo>
                <a:cubicBezTo>
                  <a:pt x="3234068" y="-73745"/>
                  <a:pt x="3457688" y="23350"/>
                  <a:pt x="3590631" y="0"/>
                </a:cubicBezTo>
                <a:cubicBezTo>
                  <a:pt x="3723574" y="-23350"/>
                  <a:pt x="3862213" y="23800"/>
                  <a:pt x="4027952" y="0"/>
                </a:cubicBezTo>
                <a:cubicBezTo>
                  <a:pt x="4193691" y="-23800"/>
                  <a:pt x="4351177" y="37653"/>
                  <a:pt x="4465272" y="0"/>
                </a:cubicBezTo>
                <a:cubicBezTo>
                  <a:pt x="4579367" y="-37653"/>
                  <a:pt x="4689433" y="35642"/>
                  <a:pt x="4833542" y="0"/>
                </a:cubicBezTo>
                <a:cubicBezTo>
                  <a:pt x="4977651" y="-35642"/>
                  <a:pt x="5224264" y="6263"/>
                  <a:pt x="5547065" y="0"/>
                </a:cubicBezTo>
                <a:cubicBezTo>
                  <a:pt x="5869866" y="-6263"/>
                  <a:pt x="5813082" y="10174"/>
                  <a:pt x="5984385" y="0"/>
                </a:cubicBezTo>
                <a:cubicBezTo>
                  <a:pt x="6155688" y="-10174"/>
                  <a:pt x="6678220" y="21786"/>
                  <a:pt x="6905060" y="0"/>
                </a:cubicBezTo>
                <a:cubicBezTo>
                  <a:pt x="6961504" y="201700"/>
                  <a:pt x="6888243" y="426130"/>
                  <a:pt x="6905060" y="558791"/>
                </a:cubicBezTo>
                <a:cubicBezTo>
                  <a:pt x="6921877" y="691452"/>
                  <a:pt x="6862191" y="889784"/>
                  <a:pt x="6905060" y="1064364"/>
                </a:cubicBezTo>
                <a:cubicBezTo>
                  <a:pt x="6947929" y="1238944"/>
                  <a:pt x="6901347" y="1361987"/>
                  <a:pt x="6905060" y="1516719"/>
                </a:cubicBezTo>
                <a:cubicBezTo>
                  <a:pt x="6908773" y="1671452"/>
                  <a:pt x="6846156" y="1915832"/>
                  <a:pt x="6905060" y="2075510"/>
                </a:cubicBezTo>
                <a:cubicBezTo>
                  <a:pt x="6963964" y="2235188"/>
                  <a:pt x="6881112" y="2533275"/>
                  <a:pt x="6905060" y="2660910"/>
                </a:cubicBezTo>
                <a:cubicBezTo>
                  <a:pt x="6816649" y="2690257"/>
                  <a:pt x="6626723" y="2654034"/>
                  <a:pt x="6536790" y="2660910"/>
                </a:cubicBezTo>
                <a:cubicBezTo>
                  <a:pt x="6446857" y="2667786"/>
                  <a:pt x="6127886" y="2617139"/>
                  <a:pt x="5892318" y="2660910"/>
                </a:cubicBezTo>
                <a:cubicBezTo>
                  <a:pt x="5656750" y="2704681"/>
                  <a:pt x="5478777" y="2628814"/>
                  <a:pt x="5247846" y="2660910"/>
                </a:cubicBezTo>
                <a:cubicBezTo>
                  <a:pt x="5016915" y="2693006"/>
                  <a:pt x="5009090" y="2634022"/>
                  <a:pt x="4879576" y="2660910"/>
                </a:cubicBezTo>
                <a:cubicBezTo>
                  <a:pt x="4750062" y="2687798"/>
                  <a:pt x="4520611" y="2647333"/>
                  <a:pt x="4373205" y="2660910"/>
                </a:cubicBezTo>
                <a:cubicBezTo>
                  <a:pt x="4225799" y="2674487"/>
                  <a:pt x="3994809" y="2640642"/>
                  <a:pt x="3866834" y="2660910"/>
                </a:cubicBezTo>
                <a:cubicBezTo>
                  <a:pt x="3738859" y="2681178"/>
                  <a:pt x="3675266" y="2617651"/>
                  <a:pt x="3498564" y="2660910"/>
                </a:cubicBezTo>
                <a:cubicBezTo>
                  <a:pt x="3321862" y="2704169"/>
                  <a:pt x="3161123" y="2635407"/>
                  <a:pt x="3061243" y="2660910"/>
                </a:cubicBezTo>
                <a:cubicBezTo>
                  <a:pt x="2961363" y="2686413"/>
                  <a:pt x="2692043" y="2630234"/>
                  <a:pt x="2347720" y="2660910"/>
                </a:cubicBezTo>
                <a:cubicBezTo>
                  <a:pt x="2003397" y="2691586"/>
                  <a:pt x="2135984" y="2647082"/>
                  <a:pt x="1979451" y="2660910"/>
                </a:cubicBezTo>
                <a:cubicBezTo>
                  <a:pt x="1822918" y="2674738"/>
                  <a:pt x="1645214" y="2641690"/>
                  <a:pt x="1473079" y="2660910"/>
                </a:cubicBezTo>
                <a:cubicBezTo>
                  <a:pt x="1300944" y="2680130"/>
                  <a:pt x="984076" y="2586652"/>
                  <a:pt x="828607" y="2660910"/>
                </a:cubicBezTo>
                <a:cubicBezTo>
                  <a:pt x="673138" y="2735168"/>
                  <a:pt x="209697" y="2607724"/>
                  <a:pt x="0" y="2660910"/>
                </a:cubicBezTo>
                <a:cubicBezTo>
                  <a:pt x="-27586" y="2523926"/>
                  <a:pt x="37553" y="2427451"/>
                  <a:pt x="0" y="2208555"/>
                </a:cubicBezTo>
                <a:cubicBezTo>
                  <a:pt x="-37553" y="1989659"/>
                  <a:pt x="36142" y="1840901"/>
                  <a:pt x="0" y="1649764"/>
                </a:cubicBezTo>
                <a:cubicBezTo>
                  <a:pt x="-36142" y="1458627"/>
                  <a:pt x="35288" y="1257226"/>
                  <a:pt x="0" y="1090973"/>
                </a:cubicBezTo>
                <a:cubicBezTo>
                  <a:pt x="-35288" y="924720"/>
                  <a:pt x="39481" y="784720"/>
                  <a:pt x="0" y="558791"/>
                </a:cubicBezTo>
                <a:cubicBezTo>
                  <a:pt x="-39481" y="332862"/>
                  <a:pt x="25657" y="115876"/>
                  <a:pt x="0" y="0"/>
                </a:cubicBezTo>
                <a:close/>
              </a:path>
            </a:pathLst>
          </a:cu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00">
              <a:solidFill>
                <a:srgbClr val="00B0F0"/>
              </a:solidFill>
              <a:latin typeface="Calibri"/>
              <a:ea typeface="Calibri"/>
              <a:cs typeface="Calibri"/>
              <a:sym typeface="Calibri"/>
            </a:endParaRPr>
          </a:p>
          <a:p>
            <a:pPr indent="0" lvl="0" marL="0" marR="0" rtl="0" algn="l">
              <a:spcBef>
                <a:spcPts val="0"/>
              </a:spcBef>
              <a:spcAft>
                <a:spcPts val="0"/>
              </a:spcAft>
              <a:buNone/>
            </a:pPr>
            <a:r>
              <a:rPr lang="en-US" sz="1200">
                <a:solidFill>
                  <a:srgbClr val="00B0F0"/>
                </a:solidFill>
                <a:latin typeface="Calibri"/>
                <a:ea typeface="Calibri"/>
                <a:cs typeface="Calibri"/>
                <a:sym typeface="Calibri"/>
              </a:rPr>
              <a:t>Suggest reasons why international tourism has increased since 1950. Use the picture clues to help. </a:t>
            </a:r>
            <a:endParaRPr/>
          </a:p>
          <a:p>
            <a:pPr indent="0" lvl="0" marL="0" marR="0" rtl="0" algn="l">
              <a:spcBef>
                <a:spcPts val="0"/>
              </a:spcBef>
              <a:spcAft>
                <a:spcPts val="0"/>
              </a:spcAft>
              <a:buNone/>
            </a:pPr>
            <a:r>
              <a:t/>
            </a:r>
            <a:endParaRPr sz="1200">
              <a:solidFill>
                <a:srgbClr val="00B0F0"/>
              </a:solidFill>
              <a:latin typeface="Calibri"/>
              <a:ea typeface="Calibri"/>
              <a:cs typeface="Calibri"/>
              <a:sym typeface="Calibri"/>
            </a:endParaRPr>
          </a:p>
          <a:p>
            <a:pPr indent="0" lvl="0" marL="0" marR="0" rtl="0" algn="l">
              <a:spcBef>
                <a:spcPts val="0"/>
              </a:spcBef>
              <a:spcAft>
                <a:spcPts val="0"/>
              </a:spcAft>
              <a:buNone/>
            </a:pPr>
            <a:r>
              <a:t/>
            </a:r>
            <a:endParaRPr sz="1200">
              <a:solidFill>
                <a:srgbClr val="00B0F0"/>
              </a:solidFill>
              <a:latin typeface="Calibri"/>
              <a:ea typeface="Calibri"/>
              <a:cs typeface="Calibri"/>
              <a:sym typeface="Calibri"/>
            </a:endParaRPr>
          </a:p>
          <a:p>
            <a:pPr indent="0" lvl="0" marL="0" marR="0" rtl="0" algn="l">
              <a:spcBef>
                <a:spcPts val="0"/>
              </a:spcBef>
              <a:spcAft>
                <a:spcPts val="0"/>
              </a:spcAft>
              <a:buNone/>
            </a:pPr>
            <a:r>
              <a:t/>
            </a:r>
            <a:endParaRPr sz="1200">
              <a:solidFill>
                <a:srgbClr val="00B0F0"/>
              </a:solidFill>
              <a:latin typeface="Calibri"/>
              <a:ea typeface="Calibri"/>
              <a:cs typeface="Calibri"/>
              <a:sym typeface="Calibri"/>
            </a:endParaRPr>
          </a:p>
          <a:p>
            <a:pPr indent="0" lvl="0" marL="0" marR="0" rtl="0" algn="l">
              <a:spcBef>
                <a:spcPts val="0"/>
              </a:spcBef>
              <a:spcAft>
                <a:spcPts val="0"/>
              </a:spcAft>
              <a:buNone/>
            </a:pPr>
            <a:r>
              <a:t/>
            </a:r>
            <a:endParaRPr sz="1200">
              <a:solidFill>
                <a:srgbClr val="00B0F0"/>
              </a:solidFill>
              <a:latin typeface="Calibri"/>
              <a:ea typeface="Calibri"/>
              <a:cs typeface="Calibri"/>
              <a:sym typeface="Calibri"/>
            </a:endParaRPr>
          </a:p>
          <a:p>
            <a:pPr indent="0" lvl="0" marL="0" marR="0" rtl="0" algn="l">
              <a:spcBef>
                <a:spcPts val="0"/>
              </a:spcBef>
              <a:spcAft>
                <a:spcPts val="0"/>
              </a:spcAft>
              <a:buNone/>
            </a:pPr>
            <a:r>
              <a:t/>
            </a:r>
            <a:endParaRPr sz="1200">
              <a:solidFill>
                <a:srgbClr val="00B0F0"/>
              </a:solidFill>
              <a:latin typeface="Calibri"/>
              <a:ea typeface="Calibri"/>
              <a:cs typeface="Calibri"/>
              <a:sym typeface="Calibri"/>
            </a:endParaRPr>
          </a:p>
          <a:p>
            <a:pPr indent="0" lvl="0" marL="0" marR="0" rtl="0" algn="l">
              <a:spcBef>
                <a:spcPts val="0"/>
              </a:spcBef>
              <a:spcAft>
                <a:spcPts val="0"/>
              </a:spcAft>
              <a:buNone/>
            </a:pPr>
            <a:r>
              <a:t/>
            </a:r>
            <a:endParaRPr sz="1200">
              <a:solidFill>
                <a:srgbClr val="00B0F0"/>
              </a:solidFill>
              <a:latin typeface="Calibri"/>
              <a:ea typeface="Calibri"/>
              <a:cs typeface="Calibri"/>
              <a:sym typeface="Calibri"/>
            </a:endParaRPr>
          </a:p>
          <a:p>
            <a:pPr indent="0" lvl="0" marL="0" marR="0" rtl="0" algn="l">
              <a:spcBef>
                <a:spcPts val="0"/>
              </a:spcBef>
              <a:spcAft>
                <a:spcPts val="0"/>
              </a:spcAft>
              <a:buNone/>
            </a:pPr>
            <a:r>
              <a:t/>
            </a:r>
            <a:endParaRPr sz="1200">
              <a:solidFill>
                <a:srgbClr val="00B0F0"/>
              </a:solidFill>
              <a:latin typeface="Calibri"/>
              <a:ea typeface="Calibri"/>
              <a:cs typeface="Calibri"/>
              <a:sym typeface="Calibri"/>
            </a:endParaRPr>
          </a:p>
          <a:p>
            <a:pPr indent="0" lvl="0" marL="0" marR="0" rtl="0" algn="l">
              <a:spcBef>
                <a:spcPts val="0"/>
              </a:spcBef>
              <a:spcAft>
                <a:spcPts val="0"/>
              </a:spcAft>
              <a:buNone/>
            </a:pPr>
            <a:r>
              <a:t/>
            </a:r>
            <a:endParaRPr sz="1200">
              <a:solidFill>
                <a:srgbClr val="00B0F0"/>
              </a:solidFill>
              <a:latin typeface="Calibri"/>
              <a:ea typeface="Calibri"/>
              <a:cs typeface="Calibri"/>
              <a:sym typeface="Calibri"/>
            </a:endParaRPr>
          </a:p>
          <a:p>
            <a:pPr indent="0" lvl="0" marL="0" marR="0" rtl="0" algn="l">
              <a:spcBef>
                <a:spcPts val="0"/>
              </a:spcBef>
              <a:spcAft>
                <a:spcPts val="0"/>
              </a:spcAft>
              <a:buNone/>
            </a:pPr>
            <a:r>
              <a:t/>
            </a:r>
            <a:endParaRPr sz="1200">
              <a:solidFill>
                <a:srgbClr val="00B0F0"/>
              </a:solidFill>
              <a:latin typeface="Calibri"/>
              <a:ea typeface="Calibri"/>
              <a:cs typeface="Calibri"/>
              <a:sym typeface="Calibri"/>
            </a:endParaRPr>
          </a:p>
          <a:p>
            <a:pPr indent="0" lvl="0" marL="0" marR="0" rtl="0" algn="l">
              <a:spcBef>
                <a:spcPts val="0"/>
              </a:spcBef>
              <a:spcAft>
                <a:spcPts val="0"/>
              </a:spcAft>
              <a:buNone/>
            </a:pPr>
            <a:r>
              <a:t/>
            </a:r>
            <a:endParaRPr sz="1200">
              <a:solidFill>
                <a:srgbClr val="00B0F0"/>
              </a:solidFill>
              <a:latin typeface="Calibri"/>
              <a:ea typeface="Calibri"/>
              <a:cs typeface="Calibri"/>
              <a:sym typeface="Calibri"/>
            </a:endParaRPr>
          </a:p>
          <a:p>
            <a:pPr indent="0" lvl="0" marL="0" marR="0" rtl="0" algn="l">
              <a:spcBef>
                <a:spcPts val="0"/>
              </a:spcBef>
              <a:spcAft>
                <a:spcPts val="0"/>
              </a:spcAft>
              <a:buNone/>
            </a:pPr>
            <a:r>
              <a:t/>
            </a:r>
            <a:endParaRPr sz="1200">
              <a:solidFill>
                <a:srgbClr val="00B0F0"/>
              </a:solidFill>
              <a:latin typeface="Calibri"/>
              <a:ea typeface="Calibri"/>
              <a:cs typeface="Calibri"/>
              <a:sym typeface="Calibri"/>
            </a:endParaRPr>
          </a:p>
          <a:p>
            <a:pPr indent="0" lvl="0" marL="0" marR="0" rtl="0" algn="l">
              <a:spcBef>
                <a:spcPts val="0"/>
              </a:spcBef>
              <a:spcAft>
                <a:spcPts val="0"/>
              </a:spcAft>
              <a:buNone/>
            </a:pPr>
            <a:r>
              <a:t/>
            </a:r>
            <a:endParaRPr sz="1200">
              <a:solidFill>
                <a:srgbClr val="00B0F0"/>
              </a:solidFill>
              <a:latin typeface="Calibri"/>
              <a:ea typeface="Calibri"/>
              <a:cs typeface="Calibri"/>
              <a:sym typeface="Calibri"/>
            </a:endParaRPr>
          </a:p>
          <a:p>
            <a:pPr indent="0" lvl="0" marL="0" marR="0" rtl="0" algn="l">
              <a:spcBef>
                <a:spcPts val="0"/>
              </a:spcBef>
              <a:spcAft>
                <a:spcPts val="0"/>
              </a:spcAft>
              <a:buNone/>
            </a:pPr>
            <a:r>
              <a:t/>
            </a:r>
            <a:endParaRPr sz="1200">
              <a:solidFill>
                <a:srgbClr val="00B0F0"/>
              </a:solidFill>
              <a:latin typeface="Calibri"/>
              <a:ea typeface="Calibri"/>
              <a:cs typeface="Calibri"/>
              <a:sym typeface="Calibri"/>
            </a:endParaRPr>
          </a:p>
          <a:p>
            <a:pPr indent="0" lvl="0" marL="0" marR="0" rtl="0" algn="l">
              <a:spcBef>
                <a:spcPts val="0"/>
              </a:spcBef>
              <a:spcAft>
                <a:spcPts val="0"/>
              </a:spcAft>
              <a:buNone/>
            </a:pPr>
            <a:r>
              <a:t/>
            </a:r>
            <a:endParaRPr sz="1200">
              <a:solidFill>
                <a:srgbClr val="00B0F0"/>
              </a:solidFill>
              <a:latin typeface="Calibri"/>
              <a:ea typeface="Calibri"/>
              <a:cs typeface="Calibri"/>
              <a:sym typeface="Calibri"/>
            </a:endParaRPr>
          </a:p>
        </p:txBody>
      </p:sp>
      <p:pic>
        <p:nvPicPr>
          <p:cNvPr id="179" name="Google Shape;179;p17"/>
          <p:cNvPicPr preferRelativeResize="0"/>
          <p:nvPr/>
        </p:nvPicPr>
        <p:blipFill rotWithShape="1">
          <a:blip r:embed="rId3">
            <a:alphaModFix/>
          </a:blip>
          <a:srcRect b="0" l="0" r="0" t="0"/>
          <a:stretch/>
        </p:blipFill>
        <p:spPr>
          <a:xfrm>
            <a:off x="260125" y="4429816"/>
            <a:ext cx="535018" cy="524569"/>
          </a:xfrm>
          <a:prstGeom prst="rect">
            <a:avLst/>
          </a:prstGeom>
          <a:noFill/>
          <a:ln>
            <a:noFill/>
          </a:ln>
        </p:spPr>
      </p:pic>
      <p:pic>
        <p:nvPicPr>
          <p:cNvPr id="180" name="Google Shape;180;p17"/>
          <p:cNvPicPr preferRelativeResize="0"/>
          <p:nvPr/>
        </p:nvPicPr>
        <p:blipFill rotWithShape="1">
          <a:blip r:embed="rId4">
            <a:alphaModFix/>
          </a:blip>
          <a:srcRect b="0" l="0" r="0" t="0"/>
          <a:stretch/>
        </p:blipFill>
        <p:spPr>
          <a:xfrm>
            <a:off x="175674" y="5354158"/>
            <a:ext cx="557186" cy="537107"/>
          </a:xfrm>
          <a:prstGeom prst="rect">
            <a:avLst/>
          </a:prstGeom>
          <a:noFill/>
          <a:ln>
            <a:noFill/>
          </a:ln>
        </p:spPr>
      </p:pic>
      <p:pic>
        <p:nvPicPr>
          <p:cNvPr id="181" name="Google Shape;181;p17"/>
          <p:cNvPicPr preferRelativeResize="0"/>
          <p:nvPr/>
        </p:nvPicPr>
        <p:blipFill rotWithShape="1">
          <a:blip r:embed="rId5">
            <a:alphaModFix/>
          </a:blip>
          <a:srcRect b="0" l="0" r="0" t="0"/>
          <a:stretch/>
        </p:blipFill>
        <p:spPr>
          <a:xfrm>
            <a:off x="178853" y="6103414"/>
            <a:ext cx="616290" cy="573340"/>
          </a:xfrm>
          <a:prstGeom prst="rect">
            <a:avLst/>
          </a:prstGeom>
          <a:noFill/>
          <a:ln>
            <a:noFill/>
          </a:ln>
        </p:spPr>
      </p:pic>
      <p:pic>
        <p:nvPicPr>
          <p:cNvPr id="182" name="Google Shape;182;p17"/>
          <p:cNvPicPr preferRelativeResize="0"/>
          <p:nvPr/>
        </p:nvPicPr>
        <p:blipFill rotWithShape="1">
          <a:blip r:embed="rId6">
            <a:alphaModFix/>
          </a:blip>
          <a:srcRect b="0" l="0" r="0" t="0"/>
          <a:stretch/>
        </p:blipFill>
        <p:spPr>
          <a:xfrm>
            <a:off x="4332578" y="4429816"/>
            <a:ext cx="491849" cy="524569"/>
          </a:xfrm>
          <a:prstGeom prst="rect">
            <a:avLst/>
          </a:prstGeom>
          <a:noFill/>
          <a:ln>
            <a:noFill/>
          </a:ln>
        </p:spPr>
      </p:pic>
      <p:pic>
        <p:nvPicPr>
          <p:cNvPr id="183" name="Google Shape;183;p17"/>
          <p:cNvPicPr preferRelativeResize="0"/>
          <p:nvPr/>
        </p:nvPicPr>
        <p:blipFill rotWithShape="1">
          <a:blip r:embed="rId7">
            <a:alphaModFix/>
          </a:blip>
          <a:srcRect b="0" l="0" r="0" t="0"/>
          <a:stretch/>
        </p:blipFill>
        <p:spPr>
          <a:xfrm>
            <a:off x="4256329" y="5198226"/>
            <a:ext cx="644345" cy="650704"/>
          </a:xfrm>
          <a:prstGeom prst="rect">
            <a:avLst/>
          </a:prstGeom>
          <a:noFill/>
          <a:ln>
            <a:noFill/>
          </a:ln>
        </p:spPr>
      </p:pic>
      <p:sp>
        <p:nvSpPr>
          <p:cNvPr id="184" name="Google Shape;184;p17"/>
          <p:cNvSpPr/>
          <p:nvPr/>
        </p:nvSpPr>
        <p:spPr>
          <a:xfrm>
            <a:off x="7165185" y="4079920"/>
            <a:ext cx="4921474" cy="2652026"/>
          </a:xfrm>
          <a:custGeom>
            <a:rect b="b" l="l" r="r" t="t"/>
            <a:pathLst>
              <a:path extrusionOk="0" fill="none" h="2652026" w="4921474">
                <a:moveTo>
                  <a:pt x="0" y="0"/>
                </a:moveTo>
                <a:cubicBezTo>
                  <a:pt x="226044" y="-54090"/>
                  <a:pt x="288047" y="32585"/>
                  <a:pt x="546830" y="0"/>
                </a:cubicBezTo>
                <a:cubicBezTo>
                  <a:pt x="805613" y="-32585"/>
                  <a:pt x="850789" y="23193"/>
                  <a:pt x="1142876" y="0"/>
                </a:cubicBezTo>
                <a:cubicBezTo>
                  <a:pt x="1434963" y="-23193"/>
                  <a:pt x="1513753" y="4800"/>
                  <a:pt x="1788136" y="0"/>
                </a:cubicBezTo>
                <a:cubicBezTo>
                  <a:pt x="2062519" y="-4800"/>
                  <a:pt x="2143259" y="37398"/>
                  <a:pt x="2334966" y="0"/>
                </a:cubicBezTo>
                <a:cubicBezTo>
                  <a:pt x="2526673" y="-37398"/>
                  <a:pt x="2758895" y="6033"/>
                  <a:pt x="2881796" y="0"/>
                </a:cubicBezTo>
                <a:cubicBezTo>
                  <a:pt x="3004697" y="-6033"/>
                  <a:pt x="3231291" y="38433"/>
                  <a:pt x="3527056" y="0"/>
                </a:cubicBezTo>
                <a:cubicBezTo>
                  <a:pt x="3822821" y="-38433"/>
                  <a:pt x="3858317" y="46242"/>
                  <a:pt x="3975457" y="0"/>
                </a:cubicBezTo>
                <a:cubicBezTo>
                  <a:pt x="4092597" y="-46242"/>
                  <a:pt x="4579498" y="83862"/>
                  <a:pt x="4921474" y="0"/>
                </a:cubicBezTo>
                <a:cubicBezTo>
                  <a:pt x="4955348" y="153136"/>
                  <a:pt x="4918155" y="396636"/>
                  <a:pt x="4921474" y="530405"/>
                </a:cubicBezTo>
                <a:cubicBezTo>
                  <a:pt x="4924793" y="664174"/>
                  <a:pt x="4902804" y="854144"/>
                  <a:pt x="4921474" y="1113851"/>
                </a:cubicBezTo>
                <a:cubicBezTo>
                  <a:pt x="4940144" y="1373558"/>
                  <a:pt x="4870402" y="1495459"/>
                  <a:pt x="4921474" y="1591216"/>
                </a:cubicBezTo>
                <a:cubicBezTo>
                  <a:pt x="4972546" y="1686973"/>
                  <a:pt x="4900862" y="1921872"/>
                  <a:pt x="4921474" y="2121621"/>
                </a:cubicBezTo>
                <a:cubicBezTo>
                  <a:pt x="4942086" y="2321370"/>
                  <a:pt x="4871114" y="2406698"/>
                  <a:pt x="4921474" y="2652026"/>
                </a:cubicBezTo>
                <a:cubicBezTo>
                  <a:pt x="4613958" y="2668776"/>
                  <a:pt x="4542656" y="2589615"/>
                  <a:pt x="4276214" y="2652026"/>
                </a:cubicBezTo>
                <a:cubicBezTo>
                  <a:pt x="4009772" y="2714437"/>
                  <a:pt x="3833466" y="2600203"/>
                  <a:pt x="3680169" y="2652026"/>
                </a:cubicBezTo>
                <a:cubicBezTo>
                  <a:pt x="3526873" y="2703849"/>
                  <a:pt x="3222188" y="2646088"/>
                  <a:pt x="3034909" y="2652026"/>
                </a:cubicBezTo>
                <a:cubicBezTo>
                  <a:pt x="2847630" y="2657964"/>
                  <a:pt x="2673890" y="2614441"/>
                  <a:pt x="2438864" y="2652026"/>
                </a:cubicBezTo>
                <a:cubicBezTo>
                  <a:pt x="2203839" y="2689611"/>
                  <a:pt x="1981952" y="2621296"/>
                  <a:pt x="1842819" y="2652026"/>
                </a:cubicBezTo>
                <a:cubicBezTo>
                  <a:pt x="1703686" y="2682756"/>
                  <a:pt x="1489885" y="2650407"/>
                  <a:pt x="1246773" y="2652026"/>
                </a:cubicBezTo>
                <a:cubicBezTo>
                  <a:pt x="1003661" y="2653645"/>
                  <a:pt x="920002" y="2604884"/>
                  <a:pt x="798372" y="2652026"/>
                </a:cubicBezTo>
                <a:cubicBezTo>
                  <a:pt x="676742" y="2699168"/>
                  <a:pt x="396267" y="2649304"/>
                  <a:pt x="0" y="2652026"/>
                </a:cubicBezTo>
                <a:cubicBezTo>
                  <a:pt x="-25341" y="2437453"/>
                  <a:pt x="23919" y="2307897"/>
                  <a:pt x="0" y="2121621"/>
                </a:cubicBezTo>
                <a:cubicBezTo>
                  <a:pt x="-23919" y="1935346"/>
                  <a:pt x="65978" y="1677800"/>
                  <a:pt x="0" y="1538175"/>
                </a:cubicBezTo>
                <a:cubicBezTo>
                  <a:pt x="-65978" y="1398550"/>
                  <a:pt x="57265" y="1114069"/>
                  <a:pt x="0" y="1007770"/>
                </a:cubicBezTo>
                <a:cubicBezTo>
                  <a:pt x="-57265" y="901471"/>
                  <a:pt x="13701" y="736711"/>
                  <a:pt x="0" y="477365"/>
                </a:cubicBezTo>
                <a:cubicBezTo>
                  <a:pt x="-13701" y="218020"/>
                  <a:pt x="40035" y="234532"/>
                  <a:pt x="0" y="0"/>
                </a:cubicBezTo>
                <a:close/>
              </a:path>
              <a:path extrusionOk="0" h="2652026" w="4921474">
                <a:moveTo>
                  <a:pt x="0" y="0"/>
                </a:moveTo>
                <a:cubicBezTo>
                  <a:pt x="184589" y="-42287"/>
                  <a:pt x="438443" y="12500"/>
                  <a:pt x="596045" y="0"/>
                </a:cubicBezTo>
                <a:cubicBezTo>
                  <a:pt x="753647" y="-12500"/>
                  <a:pt x="933848" y="39080"/>
                  <a:pt x="1142876" y="0"/>
                </a:cubicBezTo>
                <a:cubicBezTo>
                  <a:pt x="1351904" y="-39080"/>
                  <a:pt x="1437973" y="27462"/>
                  <a:pt x="1542062" y="0"/>
                </a:cubicBezTo>
                <a:cubicBezTo>
                  <a:pt x="1646151" y="-27462"/>
                  <a:pt x="2021210" y="1241"/>
                  <a:pt x="2187322" y="0"/>
                </a:cubicBezTo>
                <a:cubicBezTo>
                  <a:pt x="2353434" y="-1241"/>
                  <a:pt x="2541830" y="43157"/>
                  <a:pt x="2832582" y="0"/>
                </a:cubicBezTo>
                <a:cubicBezTo>
                  <a:pt x="3123334" y="-43157"/>
                  <a:pt x="3090424" y="45115"/>
                  <a:pt x="3231768" y="0"/>
                </a:cubicBezTo>
                <a:cubicBezTo>
                  <a:pt x="3373112" y="-45115"/>
                  <a:pt x="3726495" y="57872"/>
                  <a:pt x="3877028" y="0"/>
                </a:cubicBezTo>
                <a:cubicBezTo>
                  <a:pt x="4027561" y="-57872"/>
                  <a:pt x="4600974" y="103212"/>
                  <a:pt x="4921474" y="0"/>
                </a:cubicBezTo>
                <a:cubicBezTo>
                  <a:pt x="4948875" y="150420"/>
                  <a:pt x="4905343" y="278695"/>
                  <a:pt x="4921474" y="503885"/>
                </a:cubicBezTo>
                <a:cubicBezTo>
                  <a:pt x="4937605" y="729076"/>
                  <a:pt x="4896271" y="851347"/>
                  <a:pt x="4921474" y="1087331"/>
                </a:cubicBezTo>
                <a:cubicBezTo>
                  <a:pt x="4946677" y="1323315"/>
                  <a:pt x="4911742" y="1427008"/>
                  <a:pt x="4921474" y="1591216"/>
                </a:cubicBezTo>
                <a:cubicBezTo>
                  <a:pt x="4931206" y="1755424"/>
                  <a:pt x="4861954" y="2018057"/>
                  <a:pt x="4921474" y="2148141"/>
                </a:cubicBezTo>
                <a:cubicBezTo>
                  <a:pt x="4980994" y="2278225"/>
                  <a:pt x="4907360" y="2500498"/>
                  <a:pt x="4921474" y="2652026"/>
                </a:cubicBezTo>
                <a:cubicBezTo>
                  <a:pt x="4804845" y="2693486"/>
                  <a:pt x="4602186" y="2619348"/>
                  <a:pt x="4473073" y="2652026"/>
                </a:cubicBezTo>
                <a:cubicBezTo>
                  <a:pt x="4343960" y="2684704"/>
                  <a:pt x="4132283" y="2622750"/>
                  <a:pt x="4024672" y="2652026"/>
                </a:cubicBezTo>
                <a:cubicBezTo>
                  <a:pt x="3917061" y="2681302"/>
                  <a:pt x="3692123" y="2642550"/>
                  <a:pt x="3576271" y="2652026"/>
                </a:cubicBezTo>
                <a:cubicBezTo>
                  <a:pt x="3460419" y="2661502"/>
                  <a:pt x="3313728" y="2611746"/>
                  <a:pt x="3078655" y="2652026"/>
                </a:cubicBezTo>
                <a:cubicBezTo>
                  <a:pt x="2843582" y="2692306"/>
                  <a:pt x="2734240" y="2609725"/>
                  <a:pt x="2581040" y="2652026"/>
                </a:cubicBezTo>
                <a:cubicBezTo>
                  <a:pt x="2427841" y="2694327"/>
                  <a:pt x="2135707" y="2643265"/>
                  <a:pt x="1984995" y="2652026"/>
                </a:cubicBezTo>
                <a:cubicBezTo>
                  <a:pt x="1834283" y="2660787"/>
                  <a:pt x="1728031" y="2619670"/>
                  <a:pt x="1585808" y="2652026"/>
                </a:cubicBezTo>
                <a:cubicBezTo>
                  <a:pt x="1443585" y="2684382"/>
                  <a:pt x="1242489" y="2638878"/>
                  <a:pt x="940548" y="2652026"/>
                </a:cubicBezTo>
                <a:cubicBezTo>
                  <a:pt x="638607" y="2665174"/>
                  <a:pt x="409212" y="2636104"/>
                  <a:pt x="0" y="2652026"/>
                </a:cubicBezTo>
                <a:cubicBezTo>
                  <a:pt x="-24635" y="2480207"/>
                  <a:pt x="37604" y="2313169"/>
                  <a:pt x="0" y="2174661"/>
                </a:cubicBezTo>
                <a:cubicBezTo>
                  <a:pt x="-37604" y="2036154"/>
                  <a:pt x="21284" y="1750167"/>
                  <a:pt x="0" y="1617736"/>
                </a:cubicBezTo>
                <a:cubicBezTo>
                  <a:pt x="-21284" y="1485305"/>
                  <a:pt x="6693" y="1358265"/>
                  <a:pt x="0" y="1140371"/>
                </a:cubicBezTo>
                <a:cubicBezTo>
                  <a:pt x="-6693" y="922477"/>
                  <a:pt x="35221" y="856628"/>
                  <a:pt x="0" y="609966"/>
                </a:cubicBezTo>
                <a:cubicBezTo>
                  <a:pt x="-35221" y="363305"/>
                  <a:pt x="36472" y="209611"/>
                  <a:pt x="0" y="0"/>
                </a:cubicBezTo>
                <a:close/>
              </a:path>
            </a:pathLst>
          </a:cu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rgbClr val="00B0F0"/>
                </a:solidFill>
                <a:latin typeface="Calibri"/>
                <a:ea typeface="Calibri"/>
                <a:cs typeface="Calibri"/>
                <a:sym typeface="Calibri"/>
              </a:rPr>
              <a:t>Conversely, what can stand as a threat to the tourism industry? </a:t>
            </a:r>
            <a:endParaRPr/>
          </a:p>
          <a:p>
            <a:pPr indent="0" lvl="0" marL="0" marR="0" rtl="0" algn="l">
              <a:spcBef>
                <a:spcPts val="0"/>
              </a:spcBef>
              <a:spcAft>
                <a:spcPts val="0"/>
              </a:spcAft>
              <a:buNone/>
            </a:pPr>
            <a:r>
              <a:t/>
            </a:r>
            <a:endParaRPr sz="1200">
              <a:solidFill>
                <a:srgbClr val="00B0F0"/>
              </a:solidFill>
              <a:latin typeface="Calibri"/>
              <a:ea typeface="Calibri"/>
              <a:cs typeface="Calibri"/>
              <a:sym typeface="Calibri"/>
            </a:endParaRPr>
          </a:p>
          <a:p>
            <a:pPr indent="0" lvl="0" marL="0" marR="0" rtl="0" algn="l">
              <a:spcBef>
                <a:spcPts val="0"/>
              </a:spcBef>
              <a:spcAft>
                <a:spcPts val="0"/>
              </a:spcAft>
              <a:buNone/>
            </a:pPr>
            <a:r>
              <a:t/>
            </a:r>
            <a:endParaRPr sz="1200">
              <a:solidFill>
                <a:srgbClr val="00B0F0"/>
              </a:solidFill>
              <a:latin typeface="Calibri"/>
              <a:ea typeface="Calibri"/>
              <a:cs typeface="Calibri"/>
              <a:sym typeface="Calibri"/>
            </a:endParaRPr>
          </a:p>
          <a:p>
            <a:pPr indent="0" lvl="0" marL="0" marR="0" rtl="0" algn="l">
              <a:spcBef>
                <a:spcPts val="0"/>
              </a:spcBef>
              <a:spcAft>
                <a:spcPts val="0"/>
              </a:spcAft>
              <a:buNone/>
            </a:pPr>
            <a:r>
              <a:t/>
            </a:r>
            <a:endParaRPr sz="1200">
              <a:solidFill>
                <a:srgbClr val="00B0F0"/>
              </a:solidFill>
              <a:latin typeface="Calibri"/>
              <a:ea typeface="Calibri"/>
              <a:cs typeface="Calibri"/>
              <a:sym typeface="Calibri"/>
            </a:endParaRPr>
          </a:p>
          <a:p>
            <a:pPr indent="0" lvl="0" marL="0" marR="0" rtl="0" algn="l">
              <a:spcBef>
                <a:spcPts val="0"/>
              </a:spcBef>
              <a:spcAft>
                <a:spcPts val="0"/>
              </a:spcAft>
              <a:buNone/>
            </a:pPr>
            <a:r>
              <a:t/>
            </a:r>
            <a:endParaRPr sz="1200">
              <a:solidFill>
                <a:srgbClr val="00B0F0"/>
              </a:solidFill>
              <a:latin typeface="Calibri"/>
              <a:ea typeface="Calibri"/>
              <a:cs typeface="Calibri"/>
              <a:sym typeface="Calibri"/>
            </a:endParaRPr>
          </a:p>
          <a:p>
            <a:pPr indent="0" lvl="0" marL="0" marR="0" rtl="0" algn="l">
              <a:spcBef>
                <a:spcPts val="0"/>
              </a:spcBef>
              <a:spcAft>
                <a:spcPts val="0"/>
              </a:spcAft>
              <a:buNone/>
            </a:pPr>
            <a:r>
              <a:t/>
            </a:r>
            <a:endParaRPr sz="1200">
              <a:solidFill>
                <a:srgbClr val="00B0F0"/>
              </a:solidFill>
              <a:latin typeface="Calibri"/>
              <a:ea typeface="Calibri"/>
              <a:cs typeface="Calibri"/>
              <a:sym typeface="Calibri"/>
            </a:endParaRPr>
          </a:p>
          <a:p>
            <a:pPr indent="0" lvl="0" marL="0" marR="0" rtl="0" algn="l">
              <a:spcBef>
                <a:spcPts val="0"/>
              </a:spcBef>
              <a:spcAft>
                <a:spcPts val="0"/>
              </a:spcAft>
              <a:buNone/>
            </a:pPr>
            <a:r>
              <a:t/>
            </a:r>
            <a:endParaRPr sz="1200">
              <a:solidFill>
                <a:srgbClr val="00B0F0"/>
              </a:solidFill>
              <a:latin typeface="Calibri"/>
              <a:ea typeface="Calibri"/>
              <a:cs typeface="Calibri"/>
              <a:sym typeface="Calibri"/>
            </a:endParaRPr>
          </a:p>
          <a:p>
            <a:pPr indent="0" lvl="0" marL="0" marR="0" rtl="0" algn="l">
              <a:spcBef>
                <a:spcPts val="0"/>
              </a:spcBef>
              <a:spcAft>
                <a:spcPts val="0"/>
              </a:spcAft>
              <a:buNone/>
            </a:pPr>
            <a:r>
              <a:t/>
            </a:r>
            <a:endParaRPr sz="1200">
              <a:solidFill>
                <a:srgbClr val="00B0F0"/>
              </a:solidFill>
              <a:latin typeface="Calibri"/>
              <a:ea typeface="Calibri"/>
              <a:cs typeface="Calibri"/>
              <a:sym typeface="Calibri"/>
            </a:endParaRPr>
          </a:p>
          <a:p>
            <a:pPr indent="0" lvl="0" marL="0" marR="0" rtl="0" algn="l">
              <a:spcBef>
                <a:spcPts val="0"/>
              </a:spcBef>
              <a:spcAft>
                <a:spcPts val="0"/>
              </a:spcAft>
              <a:buNone/>
            </a:pPr>
            <a:r>
              <a:t/>
            </a:r>
            <a:endParaRPr sz="1200">
              <a:solidFill>
                <a:srgbClr val="00B0F0"/>
              </a:solidFill>
              <a:latin typeface="Calibri"/>
              <a:ea typeface="Calibri"/>
              <a:cs typeface="Calibri"/>
              <a:sym typeface="Calibri"/>
            </a:endParaRPr>
          </a:p>
          <a:p>
            <a:pPr indent="0" lvl="0" marL="0" marR="0" rtl="0" algn="l">
              <a:spcBef>
                <a:spcPts val="0"/>
              </a:spcBef>
              <a:spcAft>
                <a:spcPts val="0"/>
              </a:spcAft>
              <a:buNone/>
            </a:pPr>
            <a:r>
              <a:t/>
            </a:r>
            <a:endParaRPr sz="1200">
              <a:solidFill>
                <a:srgbClr val="00B0F0"/>
              </a:solidFill>
              <a:latin typeface="Calibri"/>
              <a:ea typeface="Calibri"/>
              <a:cs typeface="Calibri"/>
              <a:sym typeface="Calibri"/>
            </a:endParaRPr>
          </a:p>
          <a:p>
            <a:pPr indent="0" lvl="0" marL="0" marR="0" rtl="0" algn="l">
              <a:spcBef>
                <a:spcPts val="0"/>
              </a:spcBef>
              <a:spcAft>
                <a:spcPts val="0"/>
              </a:spcAft>
              <a:buNone/>
            </a:pPr>
            <a:r>
              <a:t/>
            </a:r>
            <a:endParaRPr sz="1200">
              <a:solidFill>
                <a:srgbClr val="00B0F0"/>
              </a:solidFill>
              <a:latin typeface="Calibri"/>
              <a:ea typeface="Calibri"/>
              <a:cs typeface="Calibri"/>
              <a:sym typeface="Calibri"/>
            </a:endParaRPr>
          </a:p>
          <a:p>
            <a:pPr indent="0" lvl="0" marL="0" marR="0" rtl="0" algn="l">
              <a:spcBef>
                <a:spcPts val="0"/>
              </a:spcBef>
              <a:spcAft>
                <a:spcPts val="0"/>
              </a:spcAft>
              <a:buNone/>
            </a:pPr>
            <a:r>
              <a:t/>
            </a:r>
            <a:endParaRPr sz="1200">
              <a:solidFill>
                <a:srgbClr val="00B0F0"/>
              </a:solidFill>
              <a:latin typeface="Calibri"/>
              <a:ea typeface="Calibri"/>
              <a:cs typeface="Calibri"/>
              <a:sym typeface="Calibri"/>
            </a:endParaRPr>
          </a:p>
          <a:p>
            <a:pPr indent="0" lvl="0" marL="0" marR="0" rtl="0" algn="l">
              <a:spcBef>
                <a:spcPts val="0"/>
              </a:spcBef>
              <a:spcAft>
                <a:spcPts val="0"/>
              </a:spcAft>
              <a:buNone/>
            </a:pPr>
            <a:r>
              <a:t/>
            </a:r>
            <a:endParaRPr sz="1200">
              <a:solidFill>
                <a:srgbClr val="00B0F0"/>
              </a:solidFill>
              <a:latin typeface="Calibri"/>
              <a:ea typeface="Calibri"/>
              <a:cs typeface="Calibri"/>
              <a:sym typeface="Calibri"/>
            </a:endParaRPr>
          </a:p>
          <a:p>
            <a:pPr indent="0" lvl="0" marL="0" marR="0" rtl="0" algn="l">
              <a:spcBef>
                <a:spcPts val="0"/>
              </a:spcBef>
              <a:spcAft>
                <a:spcPts val="0"/>
              </a:spcAft>
              <a:buNone/>
            </a:pPr>
            <a:r>
              <a:t/>
            </a:r>
            <a:endParaRPr sz="1200">
              <a:solidFill>
                <a:srgbClr val="00B0F0"/>
              </a:solidFill>
              <a:latin typeface="Calibri"/>
              <a:ea typeface="Calibri"/>
              <a:cs typeface="Calibri"/>
              <a:sym typeface="Calibri"/>
            </a:endParaRPr>
          </a:p>
        </p:txBody>
      </p:sp>
      <p:pic>
        <p:nvPicPr>
          <p:cNvPr id="185" name="Google Shape;185;p17"/>
          <p:cNvPicPr preferRelativeResize="0"/>
          <p:nvPr/>
        </p:nvPicPr>
        <p:blipFill rotWithShape="1">
          <a:blip r:embed="rId8">
            <a:alphaModFix/>
          </a:blip>
          <a:srcRect b="0" l="0" r="0" t="0"/>
          <a:stretch/>
        </p:blipFill>
        <p:spPr>
          <a:xfrm>
            <a:off x="7228619" y="4581605"/>
            <a:ext cx="514641" cy="487193"/>
          </a:xfrm>
          <a:prstGeom prst="rect">
            <a:avLst/>
          </a:prstGeom>
          <a:noFill/>
          <a:ln>
            <a:noFill/>
          </a:ln>
        </p:spPr>
      </p:pic>
      <p:pic>
        <p:nvPicPr>
          <p:cNvPr id="186" name="Google Shape;186;p17"/>
          <p:cNvPicPr preferRelativeResize="0"/>
          <p:nvPr/>
        </p:nvPicPr>
        <p:blipFill rotWithShape="1">
          <a:blip r:embed="rId9">
            <a:alphaModFix/>
          </a:blip>
          <a:srcRect b="0" l="0" r="0" t="0"/>
          <a:stretch/>
        </p:blipFill>
        <p:spPr>
          <a:xfrm>
            <a:off x="7289579" y="5794787"/>
            <a:ext cx="505598" cy="517113"/>
          </a:xfrm>
          <a:prstGeom prst="rect">
            <a:avLst/>
          </a:prstGeom>
          <a:noFill/>
          <a:ln>
            <a:noFill/>
          </a:ln>
        </p:spPr>
      </p:pic>
      <p:pic>
        <p:nvPicPr>
          <p:cNvPr id="187" name="Google Shape;187;p17"/>
          <p:cNvPicPr preferRelativeResize="0"/>
          <p:nvPr/>
        </p:nvPicPr>
        <p:blipFill rotWithShape="1">
          <a:blip r:embed="rId10">
            <a:alphaModFix/>
          </a:blip>
          <a:srcRect b="0" l="0" r="0" t="0"/>
          <a:stretch/>
        </p:blipFill>
        <p:spPr>
          <a:xfrm>
            <a:off x="9625922" y="4429816"/>
            <a:ext cx="520682" cy="572646"/>
          </a:xfrm>
          <a:prstGeom prst="rect">
            <a:avLst/>
          </a:prstGeom>
          <a:noFill/>
          <a:ln>
            <a:noFill/>
          </a:ln>
        </p:spPr>
      </p:pic>
      <p:pic>
        <p:nvPicPr>
          <p:cNvPr id="188" name="Google Shape;188;p17"/>
          <p:cNvPicPr preferRelativeResize="0"/>
          <p:nvPr/>
        </p:nvPicPr>
        <p:blipFill rotWithShape="1">
          <a:blip r:embed="rId11">
            <a:alphaModFix/>
          </a:blip>
          <a:srcRect b="0" l="0" r="0" t="0"/>
          <a:stretch/>
        </p:blipFill>
        <p:spPr>
          <a:xfrm>
            <a:off x="9524996" y="5869705"/>
            <a:ext cx="684474" cy="385265"/>
          </a:xfrm>
          <a:prstGeom prst="rect">
            <a:avLst/>
          </a:prstGeom>
          <a:noFill/>
          <a:ln>
            <a:noFill/>
          </a:ln>
        </p:spPr>
      </p:pic>
      <p:sp>
        <p:nvSpPr>
          <p:cNvPr id="189" name="Google Shape;189;p17"/>
          <p:cNvSpPr/>
          <p:nvPr/>
        </p:nvSpPr>
        <p:spPr>
          <a:xfrm>
            <a:off x="5031375" y="2314740"/>
            <a:ext cx="7055283" cy="1638543"/>
          </a:xfrm>
          <a:custGeom>
            <a:rect b="b" l="l" r="r" t="t"/>
            <a:pathLst>
              <a:path extrusionOk="0" fill="none" h="1638543" w="7055283">
                <a:moveTo>
                  <a:pt x="0" y="0"/>
                </a:moveTo>
                <a:cubicBezTo>
                  <a:pt x="184037" y="-44193"/>
                  <a:pt x="331814" y="33286"/>
                  <a:pt x="587940" y="0"/>
                </a:cubicBezTo>
                <a:cubicBezTo>
                  <a:pt x="844066" y="-33286"/>
                  <a:pt x="849884" y="9991"/>
                  <a:pt x="1034775" y="0"/>
                </a:cubicBezTo>
                <a:cubicBezTo>
                  <a:pt x="1219666" y="-9991"/>
                  <a:pt x="1489197" y="69646"/>
                  <a:pt x="1622715" y="0"/>
                </a:cubicBezTo>
                <a:cubicBezTo>
                  <a:pt x="1756233" y="-69646"/>
                  <a:pt x="2033793" y="21849"/>
                  <a:pt x="2140103" y="0"/>
                </a:cubicBezTo>
                <a:cubicBezTo>
                  <a:pt x="2246413" y="-21849"/>
                  <a:pt x="2545479" y="38784"/>
                  <a:pt x="2728043" y="0"/>
                </a:cubicBezTo>
                <a:cubicBezTo>
                  <a:pt x="2910607" y="-38784"/>
                  <a:pt x="2989656" y="7184"/>
                  <a:pt x="3174877" y="0"/>
                </a:cubicBezTo>
                <a:cubicBezTo>
                  <a:pt x="3360098" y="-7184"/>
                  <a:pt x="3462482" y="16396"/>
                  <a:pt x="3692265" y="0"/>
                </a:cubicBezTo>
                <a:cubicBezTo>
                  <a:pt x="3922048" y="-16396"/>
                  <a:pt x="4029960" y="54368"/>
                  <a:pt x="4209652" y="0"/>
                </a:cubicBezTo>
                <a:cubicBezTo>
                  <a:pt x="4389344" y="-54368"/>
                  <a:pt x="4504885" y="4639"/>
                  <a:pt x="4585934" y="0"/>
                </a:cubicBezTo>
                <a:cubicBezTo>
                  <a:pt x="4666983" y="-4639"/>
                  <a:pt x="4814864" y="37228"/>
                  <a:pt x="5032769" y="0"/>
                </a:cubicBezTo>
                <a:cubicBezTo>
                  <a:pt x="5250675" y="-37228"/>
                  <a:pt x="5479035" y="35447"/>
                  <a:pt x="5691262" y="0"/>
                </a:cubicBezTo>
                <a:cubicBezTo>
                  <a:pt x="5903489" y="-35447"/>
                  <a:pt x="6142011" y="17522"/>
                  <a:pt x="6420308" y="0"/>
                </a:cubicBezTo>
                <a:cubicBezTo>
                  <a:pt x="6698605" y="-17522"/>
                  <a:pt x="6869270" y="14373"/>
                  <a:pt x="7055283" y="0"/>
                </a:cubicBezTo>
                <a:cubicBezTo>
                  <a:pt x="7114439" y="182752"/>
                  <a:pt x="7002617" y="354588"/>
                  <a:pt x="7055283" y="497025"/>
                </a:cubicBezTo>
                <a:cubicBezTo>
                  <a:pt x="7107949" y="639462"/>
                  <a:pt x="7008241" y="833661"/>
                  <a:pt x="7055283" y="1026820"/>
                </a:cubicBezTo>
                <a:cubicBezTo>
                  <a:pt x="7102325" y="1219980"/>
                  <a:pt x="7021559" y="1445977"/>
                  <a:pt x="7055283" y="1638543"/>
                </a:cubicBezTo>
                <a:cubicBezTo>
                  <a:pt x="6807108" y="1715929"/>
                  <a:pt x="6702908" y="1577412"/>
                  <a:pt x="6396790" y="1638543"/>
                </a:cubicBezTo>
                <a:cubicBezTo>
                  <a:pt x="6090672" y="1699674"/>
                  <a:pt x="6111254" y="1592629"/>
                  <a:pt x="5949955" y="1638543"/>
                </a:cubicBezTo>
                <a:cubicBezTo>
                  <a:pt x="5788656" y="1684457"/>
                  <a:pt x="5561447" y="1606721"/>
                  <a:pt x="5291462" y="1638543"/>
                </a:cubicBezTo>
                <a:cubicBezTo>
                  <a:pt x="5021477" y="1670365"/>
                  <a:pt x="5040965" y="1603525"/>
                  <a:pt x="4844628" y="1638543"/>
                </a:cubicBezTo>
                <a:cubicBezTo>
                  <a:pt x="4648291" y="1673561"/>
                  <a:pt x="4427604" y="1594696"/>
                  <a:pt x="4186135" y="1638543"/>
                </a:cubicBezTo>
                <a:cubicBezTo>
                  <a:pt x="3944666" y="1682390"/>
                  <a:pt x="3765924" y="1569939"/>
                  <a:pt x="3457089" y="1638543"/>
                </a:cubicBezTo>
                <a:cubicBezTo>
                  <a:pt x="3148254" y="1707147"/>
                  <a:pt x="3240113" y="1623523"/>
                  <a:pt x="3080807" y="1638543"/>
                </a:cubicBezTo>
                <a:cubicBezTo>
                  <a:pt x="2921501" y="1653563"/>
                  <a:pt x="2681322" y="1607634"/>
                  <a:pt x="2422314" y="1638543"/>
                </a:cubicBezTo>
                <a:cubicBezTo>
                  <a:pt x="2163306" y="1669452"/>
                  <a:pt x="1889861" y="1605349"/>
                  <a:pt x="1693268" y="1638543"/>
                </a:cubicBezTo>
                <a:cubicBezTo>
                  <a:pt x="1496675" y="1671737"/>
                  <a:pt x="1298582" y="1563936"/>
                  <a:pt x="964222" y="1638543"/>
                </a:cubicBezTo>
                <a:cubicBezTo>
                  <a:pt x="629862" y="1713150"/>
                  <a:pt x="221779" y="1588819"/>
                  <a:pt x="0" y="1638543"/>
                </a:cubicBezTo>
                <a:cubicBezTo>
                  <a:pt x="-50562" y="1398667"/>
                  <a:pt x="49674" y="1244393"/>
                  <a:pt x="0" y="1075977"/>
                </a:cubicBezTo>
                <a:cubicBezTo>
                  <a:pt x="-49674" y="907561"/>
                  <a:pt x="25594" y="793942"/>
                  <a:pt x="0" y="546181"/>
                </a:cubicBezTo>
                <a:cubicBezTo>
                  <a:pt x="-25594" y="298420"/>
                  <a:pt x="21199" y="223321"/>
                  <a:pt x="0" y="0"/>
                </a:cubicBezTo>
                <a:close/>
              </a:path>
              <a:path extrusionOk="0" h="1638543" w="7055283">
                <a:moveTo>
                  <a:pt x="0" y="0"/>
                </a:moveTo>
                <a:cubicBezTo>
                  <a:pt x="195565" y="-56943"/>
                  <a:pt x="424062" y="29683"/>
                  <a:pt x="587940" y="0"/>
                </a:cubicBezTo>
                <a:cubicBezTo>
                  <a:pt x="751818" y="-29683"/>
                  <a:pt x="828046" y="32960"/>
                  <a:pt x="1034775" y="0"/>
                </a:cubicBezTo>
                <a:cubicBezTo>
                  <a:pt x="1241504" y="-32960"/>
                  <a:pt x="1413088" y="21490"/>
                  <a:pt x="1552162" y="0"/>
                </a:cubicBezTo>
                <a:cubicBezTo>
                  <a:pt x="1691236" y="-21490"/>
                  <a:pt x="1953100" y="16317"/>
                  <a:pt x="2069550" y="0"/>
                </a:cubicBezTo>
                <a:cubicBezTo>
                  <a:pt x="2186000" y="-16317"/>
                  <a:pt x="2462366" y="46938"/>
                  <a:pt x="2586937" y="0"/>
                </a:cubicBezTo>
                <a:cubicBezTo>
                  <a:pt x="2711508" y="-46938"/>
                  <a:pt x="2992838" y="4038"/>
                  <a:pt x="3104325" y="0"/>
                </a:cubicBezTo>
                <a:cubicBezTo>
                  <a:pt x="3215812" y="-4038"/>
                  <a:pt x="3370626" y="37018"/>
                  <a:pt x="3621712" y="0"/>
                </a:cubicBezTo>
                <a:cubicBezTo>
                  <a:pt x="3872798" y="-37018"/>
                  <a:pt x="3846174" y="6669"/>
                  <a:pt x="4068547" y="0"/>
                </a:cubicBezTo>
                <a:cubicBezTo>
                  <a:pt x="4290921" y="-6669"/>
                  <a:pt x="4384959" y="46205"/>
                  <a:pt x="4515381" y="0"/>
                </a:cubicBezTo>
                <a:cubicBezTo>
                  <a:pt x="4645803" y="-46205"/>
                  <a:pt x="4835094" y="8171"/>
                  <a:pt x="4962216" y="0"/>
                </a:cubicBezTo>
                <a:cubicBezTo>
                  <a:pt x="5089339" y="-8171"/>
                  <a:pt x="5423869" y="9783"/>
                  <a:pt x="5691262" y="0"/>
                </a:cubicBezTo>
                <a:cubicBezTo>
                  <a:pt x="5958655" y="-9783"/>
                  <a:pt x="6150018" y="82908"/>
                  <a:pt x="6420308" y="0"/>
                </a:cubicBezTo>
                <a:cubicBezTo>
                  <a:pt x="6690598" y="-82908"/>
                  <a:pt x="6893330" y="73875"/>
                  <a:pt x="7055283" y="0"/>
                </a:cubicBezTo>
                <a:cubicBezTo>
                  <a:pt x="7101260" y="194078"/>
                  <a:pt x="6993059" y="449713"/>
                  <a:pt x="7055283" y="578952"/>
                </a:cubicBezTo>
                <a:cubicBezTo>
                  <a:pt x="7117507" y="708191"/>
                  <a:pt x="7017445" y="984597"/>
                  <a:pt x="7055283" y="1141518"/>
                </a:cubicBezTo>
                <a:cubicBezTo>
                  <a:pt x="7093121" y="1298439"/>
                  <a:pt x="7029821" y="1515448"/>
                  <a:pt x="7055283" y="1638543"/>
                </a:cubicBezTo>
                <a:cubicBezTo>
                  <a:pt x="6938844" y="1658005"/>
                  <a:pt x="6753629" y="1588449"/>
                  <a:pt x="6537896" y="1638543"/>
                </a:cubicBezTo>
                <a:cubicBezTo>
                  <a:pt x="6322163" y="1688637"/>
                  <a:pt x="6240723" y="1627590"/>
                  <a:pt x="6161614" y="1638543"/>
                </a:cubicBezTo>
                <a:cubicBezTo>
                  <a:pt x="6082505" y="1649496"/>
                  <a:pt x="5764392" y="1584097"/>
                  <a:pt x="5573674" y="1638543"/>
                </a:cubicBezTo>
                <a:cubicBezTo>
                  <a:pt x="5382956" y="1692989"/>
                  <a:pt x="5098360" y="1587264"/>
                  <a:pt x="4915180" y="1638543"/>
                </a:cubicBezTo>
                <a:cubicBezTo>
                  <a:pt x="4732000" y="1689822"/>
                  <a:pt x="4477645" y="1637635"/>
                  <a:pt x="4256687" y="1638543"/>
                </a:cubicBezTo>
                <a:cubicBezTo>
                  <a:pt x="4035729" y="1639451"/>
                  <a:pt x="3883713" y="1586832"/>
                  <a:pt x="3739300" y="1638543"/>
                </a:cubicBezTo>
                <a:cubicBezTo>
                  <a:pt x="3594887" y="1690254"/>
                  <a:pt x="3350512" y="1561952"/>
                  <a:pt x="3010254" y="1638543"/>
                </a:cubicBezTo>
                <a:cubicBezTo>
                  <a:pt x="2669996" y="1715134"/>
                  <a:pt x="2667411" y="1614020"/>
                  <a:pt x="2422314" y="1638543"/>
                </a:cubicBezTo>
                <a:cubicBezTo>
                  <a:pt x="2177217" y="1663066"/>
                  <a:pt x="2129862" y="1612658"/>
                  <a:pt x="1975479" y="1638543"/>
                </a:cubicBezTo>
                <a:cubicBezTo>
                  <a:pt x="1821096" y="1664428"/>
                  <a:pt x="1677343" y="1612857"/>
                  <a:pt x="1528645" y="1638543"/>
                </a:cubicBezTo>
                <a:cubicBezTo>
                  <a:pt x="1379947" y="1664229"/>
                  <a:pt x="995374" y="1570991"/>
                  <a:pt x="799599" y="1638543"/>
                </a:cubicBezTo>
                <a:cubicBezTo>
                  <a:pt x="603824" y="1706095"/>
                  <a:pt x="297310" y="1605139"/>
                  <a:pt x="0" y="1638543"/>
                </a:cubicBezTo>
                <a:cubicBezTo>
                  <a:pt x="-61709" y="1390196"/>
                  <a:pt x="14123" y="1319481"/>
                  <a:pt x="0" y="1092362"/>
                </a:cubicBezTo>
                <a:cubicBezTo>
                  <a:pt x="-14123" y="865243"/>
                  <a:pt x="45861" y="707605"/>
                  <a:pt x="0" y="546181"/>
                </a:cubicBezTo>
                <a:cubicBezTo>
                  <a:pt x="-45861" y="384757"/>
                  <a:pt x="48198" y="198452"/>
                  <a:pt x="0" y="0"/>
                </a:cubicBezTo>
                <a:close/>
              </a:path>
            </a:pathLst>
          </a:cu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rgbClr val="FF33CC"/>
                </a:solidFill>
                <a:latin typeface="Calibri"/>
                <a:ea typeface="Calibri"/>
                <a:cs typeface="Calibri"/>
                <a:sym typeface="Calibri"/>
              </a:rPr>
              <a:t>Suggest one reason why Europe has the most international tourist arrivals [2 marks] </a:t>
            </a:r>
            <a:endParaRPr/>
          </a:p>
          <a:p>
            <a:pPr indent="0" lvl="0" marL="0" marR="0" rtl="0" algn="l">
              <a:spcBef>
                <a:spcPts val="0"/>
              </a:spcBef>
              <a:spcAft>
                <a:spcPts val="0"/>
              </a:spcAft>
              <a:buNone/>
            </a:pPr>
            <a:r>
              <a:t/>
            </a:r>
            <a:endParaRPr sz="1200">
              <a:solidFill>
                <a:srgbClr val="FF33CC"/>
              </a:solidFill>
              <a:latin typeface="Calibri"/>
              <a:ea typeface="Calibri"/>
              <a:cs typeface="Calibri"/>
              <a:sym typeface="Calibri"/>
            </a:endParaRPr>
          </a:p>
          <a:p>
            <a:pPr indent="0" lvl="0" marL="0" marR="0" rtl="0" algn="l">
              <a:spcBef>
                <a:spcPts val="0"/>
              </a:spcBef>
              <a:spcAft>
                <a:spcPts val="0"/>
              </a:spcAft>
              <a:buNone/>
            </a:pPr>
            <a:r>
              <a:t/>
            </a:r>
            <a:endParaRPr sz="1200">
              <a:solidFill>
                <a:srgbClr val="FF33CC"/>
              </a:solidFill>
              <a:latin typeface="Calibri"/>
              <a:ea typeface="Calibri"/>
              <a:cs typeface="Calibri"/>
              <a:sym typeface="Calibri"/>
            </a:endParaRPr>
          </a:p>
          <a:p>
            <a:pPr indent="0" lvl="0" marL="0" marR="0" rtl="0" algn="l">
              <a:spcBef>
                <a:spcPts val="0"/>
              </a:spcBef>
              <a:spcAft>
                <a:spcPts val="0"/>
              </a:spcAft>
              <a:buNone/>
            </a:pPr>
            <a:r>
              <a:t/>
            </a:r>
            <a:endParaRPr sz="1200">
              <a:solidFill>
                <a:srgbClr val="FF33CC"/>
              </a:solidFill>
              <a:latin typeface="Calibri"/>
              <a:ea typeface="Calibri"/>
              <a:cs typeface="Calibri"/>
              <a:sym typeface="Calibri"/>
            </a:endParaRPr>
          </a:p>
          <a:p>
            <a:pPr indent="0" lvl="0" marL="0" marR="0" rtl="0" algn="l">
              <a:spcBef>
                <a:spcPts val="0"/>
              </a:spcBef>
              <a:spcAft>
                <a:spcPts val="0"/>
              </a:spcAft>
              <a:buNone/>
            </a:pPr>
            <a:r>
              <a:t/>
            </a:r>
            <a:endParaRPr sz="1200">
              <a:solidFill>
                <a:srgbClr val="FF33CC"/>
              </a:solidFill>
              <a:latin typeface="Calibri"/>
              <a:ea typeface="Calibri"/>
              <a:cs typeface="Calibri"/>
              <a:sym typeface="Calibri"/>
            </a:endParaRPr>
          </a:p>
          <a:p>
            <a:pPr indent="0" lvl="0" marL="0" marR="0" rtl="0" algn="l">
              <a:spcBef>
                <a:spcPts val="0"/>
              </a:spcBef>
              <a:spcAft>
                <a:spcPts val="0"/>
              </a:spcAft>
              <a:buNone/>
            </a:pPr>
            <a:r>
              <a:t/>
            </a:r>
            <a:endParaRPr sz="1200">
              <a:solidFill>
                <a:srgbClr val="FF33CC"/>
              </a:solidFill>
              <a:latin typeface="Calibri"/>
              <a:ea typeface="Calibri"/>
              <a:cs typeface="Calibri"/>
              <a:sym typeface="Calibri"/>
            </a:endParaRPr>
          </a:p>
          <a:p>
            <a:pPr indent="0" lvl="0" marL="0" marR="0" rtl="0" algn="l">
              <a:spcBef>
                <a:spcPts val="0"/>
              </a:spcBef>
              <a:spcAft>
                <a:spcPts val="0"/>
              </a:spcAft>
              <a:buNone/>
            </a:pPr>
            <a:r>
              <a:t/>
            </a:r>
            <a:endParaRPr sz="1200">
              <a:solidFill>
                <a:srgbClr val="FF33CC"/>
              </a:solidFill>
              <a:latin typeface="Calibri"/>
              <a:ea typeface="Calibri"/>
              <a:cs typeface="Calibri"/>
              <a:sym typeface="Calibri"/>
            </a:endParaRPr>
          </a:p>
          <a:p>
            <a:pPr indent="0" lvl="0" marL="0" marR="0" rtl="0" algn="l">
              <a:spcBef>
                <a:spcPts val="0"/>
              </a:spcBef>
              <a:spcAft>
                <a:spcPts val="0"/>
              </a:spcAft>
              <a:buNone/>
            </a:pPr>
            <a:r>
              <a:t/>
            </a:r>
            <a:endParaRPr sz="1200">
              <a:solidFill>
                <a:srgbClr val="FF33CC"/>
              </a:solidFill>
              <a:latin typeface="Calibri"/>
              <a:ea typeface="Calibri"/>
              <a:cs typeface="Calibri"/>
              <a:sym typeface="Calibri"/>
            </a:endParaRPr>
          </a:p>
          <a:p>
            <a:pPr indent="0" lvl="0" marL="0" marR="0" rtl="0" algn="l">
              <a:spcBef>
                <a:spcPts val="0"/>
              </a:spcBef>
              <a:spcAft>
                <a:spcPts val="0"/>
              </a:spcAft>
              <a:buNone/>
            </a:pPr>
            <a:r>
              <a:t/>
            </a:r>
            <a:endParaRPr sz="1200">
              <a:solidFill>
                <a:srgbClr val="FF33CC"/>
              </a:solidFill>
              <a:latin typeface="Calibri"/>
              <a:ea typeface="Calibri"/>
              <a:cs typeface="Calibri"/>
              <a:sym typeface="Calibri"/>
            </a:endParaRPr>
          </a:p>
        </p:txBody>
      </p:sp>
      <p:cxnSp>
        <p:nvCxnSpPr>
          <p:cNvPr id="190" name="Google Shape;190;p17"/>
          <p:cNvCxnSpPr/>
          <p:nvPr/>
        </p:nvCxnSpPr>
        <p:spPr>
          <a:xfrm>
            <a:off x="5104014" y="836814"/>
            <a:ext cx="6761359" cy="0"/>
          </a:xfrm>
          <a:prstGeom prst="straightConnector1">
            <a:avLst/>
          </a:prstGeom>
          <a:noFill/>
          <a:ln cap="flat" cmpd="sng" w="9525">
            <a:solidFill>
              <a:schemeClr val="accent1"/>
            </a:solidFill>
            <a:prstDash val="solid"/>
            <a:miter lim="800000"/>
            <a:headEnd len="sm" w="sm" type="none"/>
            <a:tailEnd len="sm" w="sm" type="none"/>
          </a:ln>
        </p:spPr>
      </p:cxnSp>
      <p:cxnSp>
        <p:nvCxnSpPr>
          <p:cNvPr id="191" name="Google Shape;191;p17"/>
          <p:cNvCxnSpPr/>
          <p:nvPr/>
        </p:nvCxnSpPr>
        <p:spPr>
          <a:xfrm>
            <a:off x="5104014" y="1122218"/>
            <a:ext cx="6761359" cy="0"/>
          </a:xfrm>
          <a:prstGeom prst="straightConnector1">
            <a:avLst/>
          </a:prstGeom>
          <a:noFill/>
          <a:ln cap="flat" cmpd="sng" w="9525">
            <a:solidFill>
              <a:schemeClr val="accent1"/>
            </a:solidFill>
            <a:prstDash val="solid"/>
            <a:miter lim="800000"/>
            <a:headEnd len="sm" w="sm" type="none"/>
            <a:tailEnd len="sm" w="sm" type="none"/>
          </a:ln>
        </p:spPr>
      </p:cxnSp>
      <p:cxnSp>
        <p:nvCxnSpPr>
          <p:cNvPr id="192" name="Google Shape;192;p17"/>
          <p:cNvCxnSpPr/>
          <p:nvPr/>
        </p:nvCxnSpPr>
        <p:spPr>
          <a:xfrm>
            <a:off x="5104014" y="1402080"/>
            <a:ext cx="6761359" cy="0"/>
          </a:xfrm>
          <a:prstGeom prst="straightConnector1">
            <a:avLst/>
          </a:prstGeom>
          <a:noFill/>
          <a:ln cap="flat" cmpd="sng" w="9525">
            <a:solidFill>
              <a:schemeClr val="accent1"/>
            </a:solidFill>
            <a:prstDash val="solid"/>
            <a:miter lim="800000"/>
            <a:headEnd len="sm" w="sm" type="none"/>
            <a:tailEnd len="sm" w="sm" type="none"/>
          </a:ln>
        </p:spPr>
      </p:cxnSp>
      <p:cxnSp>
        <p:nvCxnSpPr>
          <p:cNvPr id="193" name="Google Shape;193;p17"/>
          <p:cNvCxnSpPr/>
          <p:nvPr/>
        </p:nvCxnSpPr>
        <p:spPr>
          <a:xfrm>
            <a:off x="5104014" y="1690688"/>
            <a:ext cx="6761359" cy="0"/>
          </a:xfrm>
          <a:prstGeom prst="straightConnector1">
            <a:avLst/>
          </a:prstGeom>
          <a:noFill/>
          <a:ln cap="flat" cmpd="sng" w="9525">
            <a:solidFill>
              <a:schemeClr val="accent1"/>
            </a:solidFill>
            <a:prstDash val="solid"/>
            <a:miter lim="800000"/>
            <a:headEnd len="sm" w="sm" type="none"/>
            <a:tailEnd len="sm" w="sm" type="none"/>
          </a:ln>
        </p:spPr>
      </p:cxnSp>
      <p:cxnSp>
        <p:nvCxnSpPr>
          <p:cNvPr id="194" name="Google Shape;194;p17"/>
          <p:cNvCxnSpPr/>
          <p:nvPr/>
        </p:nvCxnSpPr>
        <p:spPr>
          <a:xfrm>
            <a:off x="5145577" y="1953925"/>
            <a:ext cx="6761359" cy="0"/>
          </a:xfrm>
          <a:prstGeom prst="straightConnector1">
            <a:avLst/>
          </a:prstGeom>
          <a:noFill/>
          <a:ln cap="flat" cmpd="sng" w="9525">
            <a:solidFill>
              <a:schemeClr val="accent1"/>
            </a:solidFill>
            <a:prstDash val="solid"/>
            <a:miter lim="800000"/>
            <a:headEnd len="sm" w="sm" type="none"/>
            <a:tailEnd len="sm" w="sm" type="none"/>
          </a:ln>
        </p:spPr>
      </p:cxnSp>
      <p:cxnSp>
        <p:nvCxnSpPr>
          <p:cNvPr id="195" name="Google Shape;195;p17"/>
          <p:cNvCxnSpPr/>
          <p:nvPr/>
        </p:nvCxnSpPr>
        <p:spPr>
          <a:xfrm>
            <a:off x="5145577" y="2723803"/>
            <a:ext cx="6761359" cy="0"/>
          </a:xfrm>
          <a:prstGeom prst="straightConnector1">
            <a:avLst/>
          </a:prstGeom>
          <a:noFill/>
          <a:ln cap="flat" cmpd="sng" w="9525">
            <a:solidFill>
              <a:schemeClr val="accent1"/>
            </a:solidFill>
            <a:prstDash val="solid"/>
            <a:miter lim="800000"/>
            <a:headEnd len="sm" w="sm" type="none"/>
            <a:tailEnd len="sm" w="sm" type="none"/>
          </a:ln>
        </p:spPr>
      </p:cxnSp>
      <p:cxnSp>
        <p:nvCxnSpPr>
          <p:cNvPr id="196" name="Google Shape;196;p17"/>
          <p:cNvCxnSpPr/>
          <p:nvPr/>
        </p:nvCxnSpPr>
        <p:spPr>
          <a:xfrm>
            <a:off x="5145577" y="3009207"/>
            <a:ext cx="6761359" cy="0"/>
          </a:xfrm>
          <a:prstGeom prst="straightConnector1">
            <a:avLst/>
          </a:prstGeom>
          <a:noFill/>
          <a:ln cap="flat" cmpd="sng" w="9525">
            <a:solidFill>
              <a:schemeClr val="accent1"/>
            </a:solidFill>
            <a:prstDash val="solid"/>
            <a:miter lim="800000"/>
            <a:headEnd len="sm" w="sm" type="none"/>
            <a:tailEnd len="sm" w="sm" type="none"/>
          </a:ln>
        </p:spPr>
      </p:cxnSp>
      <p:cxnSp>
        <p:nvCxnSpPr>
          <p:cNvPr id="197" name="Google Shape;197;p17"/>
          <p:cNvCxnSpPr/>
          <p:nvPr/>
        </p:nvCxnSpPr>
        <p:spPr>
          <a:xfrm>
            <a:off x="5145577" y="3289069"/>
            <a:ext cx="6761359" cy="0"/>
          </a:xfrm>
          <a:prstGeom prst="straightConnector1">
            <a:avLst/>
          </a:prstGeom>
          <a:noFill/>
          <a:ln cap="flat" cmpd="sng" w="9525">
            <a:solidFill>
              <a:schemeClr val="accent1"/>
            </a:solidFill>
            <a:prstDash val="solid"/>
            <a:miter lim="800000"/>
            <a:headEnd len="sm" w="sm" type="none"/>
            <a:tailEnd len="sm" w="sm" type="none"/>
          </a:ln>
        </p:spPr>
      </p:cxnSp>
      <p:cxnSp>
        <p:nvCxnSpPr>
          <p:cNvPr id="198" name="Google Shape;198;p17"/>
          <p:cNvCxnSpPr/>
          <p:nvPr/>
        </p:nvCxnSpPr>
        <p:spPr>
          <a:xfrm>
            <a:off x="5145577" y="3577677"/>
            <a:ext cx="6761359" cy="0"/>
          </a:xfrm>
          <a:prstGeom prst="straightConnector1">
            <a:avLst/>
          </a:prstGeom>
          <a:noFill/>
          <a:ln cap="flat" cmpd="sng" w="9525">
            <a:solidFill>
              <a:schemeClr val="accent1"/>
            </a:solidFill>
            <a:prstDash val="solid"/>
            <a:miter lim="800000"/>
            <a:headEnd len="sm" w="sm" type="none"/>
            <a:tailEnd len="sm" w="sm" type="none"/>
          </a:ln>
        </p:spPr>
      </p:cxnSp>
      <p:cxnSp>
        <p:nvCxnSpPr>
          <p:cNvPr id="199" name="Google Shape;199;p17"/>
          <p:cNvCxnSpPr/>
          <p:nvPr/>
        </p:nvCxnSpPr>
        <p:spPr>
          <a:xfrm>
            <a:off x="5187140" y="3840914"/>
            <a:ext cx="6761359" cy="0"/>
          </a:xfrm>
          <a:prstGeom prst="straightConnector1">
            <a:avLst/>
          </a:prstGeom>
          <a:noFill/>
          <a:ln cap="flat" cmpd="sng" w="9525">
            <a:solidFill>
              <a:schemeClr val="accent1"/>
            </a:solidFill>
            <a:prstDash val="solid"/>
            <a:miter lim="800000"/>
            <a:headEnd len="sm" w="sm" type="none"/>
            <a:tailEnd len="sm" w="sm" type="none"/>
          </a:ln>
        </p:spPr>
      </p:cxnSp>
      <p:sp>
        <p:nvSpPr>
          <p:cNvPr id="200" name="Google Shape;200;p17"/>
          <p:cNvSpPr/>
          <p:nvPr/>
        </p:nvSpPr>
        <p:spPr>
          <a:xfrm>
            <a:off x="159634" y="444469"/>
            <a:ext cx="4757991" cy="3509554"/>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Insert ‘international tourists by world region graph’ here </a:t>
            </a:r>
            <a:endParaRPr sz="18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206" name="Google Shape;206;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
        <p:nvSpPr>
          <p:cNvPr id="207" name="Google Shape;207;p18"/>
          <p:cNvSpPr/>
          <p:nvPr/>
        </p:nvSpPr>
        <p:spPr>
          <a:xfrm>
            <a:off x="0" y="0"/>
            <a:ext cx="12192000" cy="6858000"/>
          </a:xfrm>
          <a:prstGeom prst="rect">
            <a:avLst/>
          </a:prstGeom>
          <a:solidFill>
            <a:schemeClr val="lt1"/>
          </a:solidFill>
          <a:ln cap="flat" cmpd="sng" w="28575">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8"/>
          <p:cNvSpPr txBox="1"/>
          <p:nvPr/>
        </p:nvSpPr>
        <p:spPr>
          <a:xfrm>
            <a:off x="105340" y="-5569"/>
            <a:ext cx="6109518" cy="36933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rgbClr val="00B0F0"/>
                </a:solidFill>
                <a:latin typeface="Calibri"/>
                <a:ea typeface="Calibri"/>
                <a:cs typeface="Calibri"/>
                <a:sym typeface="Calibri"/>
              </a:rPr>
              <a:t>Figure 1 – Tourism &amp; Development  </a:t>
            </a:r>
            <a:endParaRPr sz="1800">
              <a:solidFill>
                <a:srgbClr val="00B0F0"/>
              </a:solidFill>
              <a:latin typeface="Calibri"/>
              <a:ea typeface="Calibri"/>
              <a:cs typeface="Calibri"/>
              <a:sym typeface="Calibri"/>
            </a:endParaRPr>
          </a:p>
        </p:txBody>
      </p:sp>
      <p:sp>
        <p:nvSpPr>
          <p:cNvPr id="209" name="Google Shape;209;p18"/>
          <p:cNvSpPr/>
          <p:nvPr/>
        </p:nvSpPr>
        <p:spPr>
          <a:xfrm>
            <a:off x="110601" y="468543"/>
            <a:ext cx="1618133" cy="571963"/>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1200">
                <a:solidFill>
                  <a:srgbClr val="00B0F0"/>
                </a:solidFill>
                <a:latin typeface="Calibri"/>
                <a:ea typeface="Calibri"/>
                <a:cs typeface="Calibri"/>
                <a:sym typeface="Calibri"/>
              </a:rPr>
              <a:t>Task: </a:t>
            </a:r>
            <a:r>
              <a:rPr lang="en-US" sz="1200">
                <a:solidFill>
                  <a:schemeClr val="dk1"/>
                </a:solidFill>
                <a:latin typeface="Calibri"/>
                <a:ea typeface="Calibri"/>
                <a:cs typeface="Calibri"/>
                <a:sym typeface="Calibri"/>
              </a:rPr>
              <a:t>Plot the top 20 destinations most reliant on tourism </a:t>
            </a:r>
            <a:endParaRPr sz="1200">
              <a:solidFill>
                <a:schemeClr val="dk1"/>
              </a:solidFill>
              <a:latin typeface="Calibri"/>
              <a:ea typeface="Calibri"/>
              <a:cs typeface="Calibri"/>
              <a:sym typeface="Calibri"/>
            </a:endParaRPr>
          </a:p>
        </p:txBody>
      </p:sp>
      <p:pic>
        <p:nvPicPr>
          <p:cNvPr descr="World Map - Mercator Projection | World map coloring page, World map with  countries, World map outline" id="210" name="Google Shape;210;p18"/>
          <p:cNvPicPr preferRelativeResize="0"/>
          <p:nvPr/>
        </p:nvPicPr>
        <p:blipFill rotWithShape="1">
          <a:blip r:embed="rId3">
            <a:alphaModFix/>
          </a:blip>
          <a:srcRect b="0" l="0" r="0" t="0"/>
          <a:stretch/>
        </p:blipFill>
        <p:spPr>
          <a:xfrm>
            <a:off x="1942079" y="931815"/>
            <a:ext cx="7112681" cy="4099528"/>
          </a:xfrm>
          <a:prstGeom prst="rect">
            <a:avLst/>
          </a:prstGeom>
          <a:noFill/>
          <a:ln>
            <a:noFill/>
          </a:ln>
        </p:spPr>
      </p:pic>
      <p:sp>
        <p:nvSpPr>
          <p:cNvPr id="211" name="Google Shape;211;p18"/>
          <p:cNvSpPr/>
          <p:nvPr/>
        </p:nvSpPr>
        <p:spPr>
          <a:xfrm>
            <a:off x="3538215" y="5354222"/>
            <a:ext cx="8454280" cy="1265657"/>
          </a:xfrm>
          <a:custGeom>
            <a:rect b="b" l="l" r="r" t="t"/>
            <a:pathLst>
              <a:path extrusionOk="0" fill="none" h="1265657" w="8454280">
                <a:moveTo>
                  <a:pt x="0" y="0"/>
                </a:moveTo>
                <a:cubicBezTo>
                  <a:pt x="160991" y="-36738"/>
                  <a:pt x="267684" y="34049"/>
                  <a:pt x="394533" y="0"/>
                </a:cubicBezTo>
                <a:cubicBezTo>
                  <a:pt x="521382" y="-34049"/>
                  <a:pt x="808994" y="51257"/>
                  <a:pt x="1127237" y="0"/>
                </a:cubicBezTo>
                <a:cubicBezTo>
                  <a:pt x="1445480" y="-51257"/>
                  <a:pt x="1516483" y="23389"/>
                  <a:pt x="1690856" y="0"/>
                </a:cubicBezTo>
                <a:cubicBezTo>
                  <a:pt x="1865229" y="-23389"/>
                  <a:pt x="2045168" y="63920"/>
                  <a:pt x="2339017" y="0"/>
                </a:cubicBezTo>
                <a:cubicBezTo>
                  <a:pt x="2632866" y="-63920"/>
                  <a:pt x="2539971" y="25715"/>
                  <a:pt x="2733551" y="0"/>
                </a:cubicBezTo>
                <a:cubicBezTo>
                  <a:pt x="2927131" y="-25715"/>
                  <a:pt x="3145662" y="31515"/>
                  <a:pt x="3466255" y="0"/>
                </a:cubicBezTo>
                <a:cubicBezTo>
                  <a:pt x="3786848" y="-31515"/>
                  <a:pt x="3764143" y="24999"/>
                  <a:pt x="4029873" y="0"/>
                </a:cubicBezTo>
                <a:cubicBezTo>
                  <a:pt x="4295603" y="-24999"/>
                  <a:pt x="4428808" y="57480"/>
                  <a:pt x="4593492" y="0"/>
                </a:cubicBezTo>
                <a:cubicBezTo>
                  <a:pt x="4758176" y="-57480"/>
                  <a:pt x="5006526" y="30047"/>
                  <a:pt x="5157111" y="0"/>
                </a:cubicBezTo>
                <a:cubicBezTo>
                  <a:pt x="5307696" y="-30047"/>
                  <a:pt x="5373350" y="26214"/>
                  <a:pt x="5467101" y="0"/>
                </a:cubicBezTo>
                <a:cubicBezTo>
                  <a:pt x="5560852" y="-26214"/>
                  <a:pt x="5721069" y="39807"/>
                  <a:pt x="5861634" y="0"/>
                </a:cubicBezTo>
                <a:cubicBezTo>
                  <a:pt x="6002199" y="-39807"/>
                  <a:pt x="6049901" y="18279"/>
                  <a:pt x="6171624" y="0"/>
                </a:cubicBezTo>
                <a:cubicBezTo>
                  <a:pt x="6293347" y="-18279"/>
                  <a:pt x="6481395" y="46133"/>
                  <a:pt x="6650700" y="0"/>
                </a:cubicBezTo>
                <a:cubicBezTo>
                  <a:pt x="6820005" y="-46133"/>
                  <a:pt x="7040819" y="13553"/>
                  <a:pt x="7383405" y="0"/>
                </a:cubicBezTo>
                <a:cubicBezTo>
                  <a:pt x="7725991" y="-13553"/>
                  <a:pt x="7702199" y="19547"/>
                  <a:pt x="7947023" y="0"/>
                </a:cubicBezTo>
                <a:cubicBezTo>
                  <a:pt x="8191847" y="-19547"/>
                  <a:pt x="8272543" y="50144"/>
                  <a:pt x="8454280" y="0"/>
                </a:cubicBezTo>
                <a:cubicBezTo>
                  <a:pt x="8483412" y="78445"/>
                  <a:pt x="8447590" y="228646"/>
                  <a:pt x="8454280" y="383916"/>
                </a:cubicBezTo>
                <a:cubicBezTo>
                  <a:pt x="8460970" y="539186"/>
                  <a:pt x="8419164" y="634790"/>
                  <a:pt x="8454280" y="818458"/>
                </a:cubicBezTo>
                <a:cubicBezTo>
                  <a:pt x="8489396" y="1002126"/>
                  <a:pt x="8426347" y="1101648"/>
                  <a:pt x="8454280" y="1265657"/>
                </a:cubicBezTo>
                <a:cubicBezTo>
                  <a:pt x="8242456" y="1289236"/>
                  <a:pt x="8041250" y="1263474"/>
                  <a:pt x="7806119" y="1265657"/>
                </a:cubicBezTo>
                <a:cubicBezTo>
                  <a:pt x="7570988" y="1267840"/>
                  <a:pt x="7449536" y="1205435"/>
                  <a:pt x="7242500" y="1265657"/>
                </a:cubicBezTo>
                <a:cubicBezTo>
                  <a:pt x="7035464" y="1325879"/>
                  <a:pt x="6990310" y="1260488"/>
                  <a:pt x="6763424" y="1265657"/>
                </a:cubicBezTo>
                <a:cubicBezTo>
                  <a:pt x="6536538" y="1270826"/>
                  <a:pt x="6541729" y="1258131"/>
                  <a:pt x="6453434" y="1265657"/>
                </a:cubicBezTo>
                <a:cubicBezTo>
                  <a:pt x="6365139" y="1273183"/>
                  <a:pt x="5968283" y="1262936"/>
                  <a:pt x="5805272" y="1265657"/>
                </a:cubicBezTo>
                <a:cubicBezTo>
                  <a:pt x="5642261" y="1268378"/>
                  <a:pt x="5506739" y="1236394"/>
                  <a:pt x="5326196" y="1265657"/>
                </a:cubicBezTo>
                <a:cubicBezTo>
                  <a:pt x="5145653" y="1294920"/>
                  <a:pt x="4773892" y="1231915"/>
                  <a:pt x="4593492" y="1265657"/>
                </a:cubicBezTo>
                <a:cubicBezTo>
                  <a:pt x="4413092" y="1299399"/>
                  <a:pt x="4433654" y="1246121"/>
                  <a:pt x="4283502" y="1265657"/>
                </a:cubicBezTo>
                <a:cubicBezTo>
                  <a:pt x="4133350" y="1285193"/>
                  <a:pt x="4093007" y="1255244"/>
                  <a:pt x="3973512" y="1265657"/>
                </a:cubicBezTo>
                <a:cubicBezTo>
                  <a:pt x="3854017" y="1276070"/>
                  <a:pt x="3648690" y="1211899"/>
                  <a:pt x="3494436" y="1265657"/>
                </a:cubicBezTo>
                <a:cubicBezTo>
                  <a:pt x="3340182" y="1319415"/>
                  <a:pt x="3151092" y="1263890"/>
                  <a:pt x="3015360" y="1265657"/>
                </a:cubicBezTo>
                <a:cubicBezTo>
                  <a:pt x="2879628" y="1267424"/>
                  <a:pt x="2685719" y="1257811"/>
                  <a:pt x="2367198" y="1265657"/>
                </a:cubicBezTo>
                <a:cubicBezTo>
                  <a:pt x="2048677" y="1273503"/>
                  <a:pt x="2183967" y="1244056"/>
                  <a:pt x="2057208" y="1265657"/>
                </a:cubicBezTo>
                <a:cubicBezTo>
                  <a:pt x="1930449" y="1287258"/>
                  <a:pt x="1643937" y="1233997"/>
                  <a:pt x="1409047" y="1265657"/>
                </a:cubicBezTo>
                <a:cubicBezTo>
                  <a:pt x="1174157" y="1297317"/>
                  <a:pt x="1186637" y="1256294"/>
                  <a:pt x="1099056" y="1265657"/>
                </a:cubicBezTo>
                <a:cubicBezTo>
                  <a:pt x="1011475" y="1275020"/>
                  <a:pt x="703780" y="1205686"/>
                  <a:pt x="535438" y="1265657"/>
                </a:cubicBezTo>
                <a:cubicBezTo>
                  <a:pt x="367096" y="1325628"/>
                  <a:pt x="172461" y="1210369"/>
                  <a:pt x="0" y="1265657"/>
                </a:cubicBezTo>
                <a:cubicBezTo>
                  <a:pt x="-324" y="1149622"/>
                  <a:pt x="23105" y="990181"/>
                  <a:pt x="0" y="843771"/>
                </a:cubicBezTo>
                <a:cubicBezTo>
                  <a:pt x="-23105" y="697361"/>
                  <a:pt x="34150" y="511693"/>
                  <a:pt x="0" y="396573"/>
                </a:cubicBezTo>
                <a:cubicBezTo>
                  <a:pt x="-34150" y="281453"/>
                  <a:pt x="41083" y="171056"/>
                  <a:pt x="0" y="0"/>
                </a:cubicBezTo>
                <a:close/>
              </a:path>
              <a:path extrusionOk="0" h="1265657" w="8454280">
                <a:moveTo>
                  <a:pt x="0" y="0"/>
                </a:moveTo>
                <a:cubicBezTo>
                  <a:pt x="104287" y="-22754"/>
                  <a:pt x="251131" y="32591"/>
                  <a:pt x="479076" y="0"/>
                </a:cubicBezTo>
                <a:cubicBezTo>
                  <a:pt x="707021" y="-32591"/>
                  <a:pt x="1016410" y="25921"/>
                  <a:pt x="1211780" y="0"/>
                </a:cubicBezTo>
                <a:cubicBezTo>
                  <a:pt x="1407150" y="-25921"/>
                  <a:pt x="1554683" y="46521"/>
                  <a:pt x="1690856" y="0"/>
                </a:cubicBezTo>
                <a:cubicBezTo>
                  <a:pt x="1827029" y="-46521"/>
                  <a:pt x="2102577" y="66199"/>
                  <a:pt x="2339017" y="0"/>
                </a:cubicBezTo>
                <a:cubicBezTo>
                  <a:pt x="2575457" y="-66199"/>
                  <a:pt x="2740829" y="8898"/>
                  <a:pt x="2902636" y="0"/>
                </a:cubicBezTo>
                <a:cubicBezTo>
                  <a:pt x="3064443" y="-8898"/>
                  <a:pt x="3239889" y="73027"/>
                  <a:pt x="3550798" y="0"/>
                </a:cubicBezTo>
                <a:cubicBezTo>
                  <a:pt x="3861707" y="-73027"/>
                  <a:pt x="3828591" y="46317"/>
                  <a:pt x="3945331" y="0"/>
                </a:cubicBezTo>
                <a:cubicBezTo>
                  <a:pt x="4062071" y="-46317"/>
                  <a:pt x="4156248" y="35926"/>
                  <a:pt x="4255321" y="0"/>
                </a:cubicBezTo>
                <a:cubicBezTo>
                  <a:pt x="4354394" y="-35926"/>
                  <a:pt x="4803454" y="27038"/>
                  <a:pt x="4988025" y="0"/>
                </a:cubicBezTo>
                <a:cubicBezTo>
                  <a:pt x="5172596" y="-27038"/>
                  <a:pt x="5198450" y="31484"/>
                  <a:pt x="5382558" y="0"/>
                </a:cubicBezTo>
                <a:cubicBezTo>
                  <a:pt x="5566666" y="-31484"/>
                  <a:pt x="5696902" y="40581"/>
                  <a:pt x="5861634" y="0"/>
                </a:cubicBezTo>
                <a:cubicBezTo>
                  <a:pt x="6026366" y="-40581"/>
                  <a:pt x="6129395" y="15357"/>
                  <a:pt x="6256167" y="0"/>
                </a:cubicBezTo>
                <a:cubicBezTo>
                  <a:pt x="6382939" y="-15357"/>
                  <a:pt x="6582681" y="34170"/>
                  <a:pt x="6819786" y="0"/>
                </a:cubicBezTo>
                <a:cubicBezTo>
                  <a:pt x="7056891" y="-34170"/>
                  <a:pt x="7128485" y="30090"/>
                  <a:pt x="7214319" y="0"/>
                </a:cubicBezTo>
                <a:cubicBezTo>
                  <a:pt x="7300153" y="-30090"/>
                  <a:pt x="7495242" y="32437"/>
                  <a:pt x="7608852" y="0"/>
                </a:cubicBezTo>
                <a:cubicBezTo>
                  <a:pt x="7722462" y="-32437"/>
                  <a:pt x="8057890" y="24108"/>
                  <a:pt x="8454280" y="0"/>
                </a:cubicBezTo>
                <a:cubicBezTo>
                  <a:pt x="8499495" y="153117"/>
                  <a:pt x="8426558" y="322326"/>
                  <a:pt x="8454280" y="421886"/>
                </a:cubicBezTo>
                <a:cubicBezTo>
                  <a:pt x="8482002" y="521446"/>
                  <a:pt x="8407428" y="730787"/>
                  <a:pt x="8454280" y="869084"/>
                </a:cubicBezTo>
                <a:cubicBezTo>
                  <a:pt x="8501132" y="1007381"/>
                  <a:pt x="8411182" y="1142184"/>
                  <a:pt x="8454280" y="1265657"/>
                </a:cubicBezTo>
                <a:cubicBezTo>
                  <a:pt x="8252439" y="1284937"/>
                  <a:pt x="8019978" y="1259569"/>
                  <a:pt x="7806119" y="1265657"/>
                </a:cubicBezTo>
                <a:cubicBezTo>
                  <a:pt x="7592260" y="1271745"/>
                  <a:pt x="7382865" y="1223732"/>
                  <a:pt x="7073414" y="1265657"/>
                </a:cubicBezTo>
                <a:cubicBezTo>
                  <a:pt x="6763964" y="1307582"/>
                  <a:pt x="6856670" y="1257357"/>
                  <a:pt x="6678881" y="1265657"/>
                </a:cubicBezTo>
                <a:cubicBezTo>
                  <a:pt x="6501092" y="1273957"/>
                  <a:pt x="6318959" y="1240762"/>
                  <a:pt x="6115263" y="1265657"/>
                </a:cubicBezTo>
                <a:cubicBezTo>
                  <a:pt x="5911567" y="1290552"/>
                  <a:pt x="5809709" y="1236347"/>
                  <a:pt x="5636187" y="1265657"/>
                </a:cubicBezTo>
                <a:cubicBezTo>
                  <a:pt x="5462665" y="1294967"/>
                  <a:pt x="5259745" y="1212479"/>
                  <a:pt x="4988025" y="1265657"/>
                </a:cubicBezTo>
                <a:cubicBezTo>
                  <a:pt x="4716305" y="1318835"/>
                  <a:pt x="4608734" y="1198572"/>
                  <a:pt x="4255321" y="1265657"/>
                </a:cubicBezTo>
                <a:cubicBezTo>
                  <a:pt x="3901908" y="1332742"/>
                  <a:pt x="3880148" y="1238355"/>
                  <a:pt x="3522617" y="1265657"/>
                </a:cubicBezTo>
                <a:cubicBezTo>
                  <a:pt x="3165086" y="1292959"/>
                  <a:pt x="3206039" y="1246001"/>
                  <a:pt x="2958998" y="1265657"/>
                </a:cubicBezTo>
                <a:cubicBezTo>
                  <a:pt x="2711957" y="1285313"/>
                  <a:pt x="2486989" y="1251823"/>
                  <a:pt x="2310837" y="1265657"/>
                </a:cubicBezTo>
                <a:cubicBezTo>
                  <a:pt x="2134685" y="1279491"/>
                  <a:pt x="2033210" y="1215704"/>
                  <a:pt x="1831761" y="1265657"/>
                </a:cubicBezTo>
                <a:cubicBezTo>
                  <a:pt x="1630312" y="1315610"/>
                  <a:pt x="1479645" y="1247911"/>
                  <a:pt x="1268142" y="1265657"/>
                </a:cubicBezTo>
                <a:cubicBezTo>
                  <a:pt x="1056639" y="1283403"/>
                  <a:pt x="802678" y="1197437"/>
                  <a:pt x="619981" y="1265657"/>
                </a:cubicBezTo>
                <a:cubicBezTo>
                  <a:pt x="437284" y="1333877"/>
                  <a:pt x="269653" y="1245372"/>
                  <a:pt x="0" y="1265657"/>
                </a:cubicBezTo>
                <a:cubicBezTo>
                  <a:pt x="-13069" y="1088331"/>
                  <a:pt x="27425" y="1038813"/>
                  <a:pt x="0" y="856428"/>
                </a:cubicBezTo>
                <a:cubicBezTo>
                  <a:pt x="-27425" y="674043"/>
                  <a:pt x="4670" y="582590"/>
                  <a:pt x="0" y="434542"/>
                </a:cubicBezTo>
                <a:cubicBezTo>
                  <a:pt x="-4670" y="286494"/>
                  <a:pt x="4406" y="171488"/>
                  <a:pt x="0" y="0"/>
                </a:cubicBezTo>
                <a:close/>
              </a:path>
            </a:pathLst>
          </a:cu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1050">
                <a:solidFill>
                  <a:srgbClr val="00B0F0"/>
                </a:solidFill>
                <a:latin typeface="Calibri"/>
                <a:ea typeface="Calibri"/>
                <a:cs typeface="Calibri"/>
                <a:sym typeface="Calibri"/>
              </a:rPr>
              <a:t>Bullet point the challenges facing countries who are reliant on tourism as a key economic activity: </a:t>
            </a:r>
            <a:endParaRPr/>
          </a:p>
          <a:p>
            <a:pPr indent="0" lvl="0" marL="0" marR="0" rtl="0" algn="just">
              <a:spcBef>
                <a:spcPts val="0"/>
              </a:spcBef>
              <a:spcAft>
                <a:spcPts val="0"/>
              </a:spcAft>
              <a:buNone/>
            </a:pPr>
            <a:r>
              <a:rPr lang="en-US" sz="1050">
                <a:solidFill>
                  <a:srgbClr val="00B0F0"/>
                </a:solidFill>
                <a:latin typeface="Calibri"/>
                <a:ea typeface="Calibri"/>
                <a:cs typeface="Calibri"/>
                <a:sym typeface="Calibri"/>
              </a:rPr>
              <a:t>-</a:t>
            </a:r>
            <a:endParaRPr/>
          </a:p>
          <a:p>
            <a:pPr indent="0" lvl="0" marL="0" marR="0" rtl="0" algn="just">
              <a:spcBef>
                <a:spcPts val="0"/>
              </a:spcBef>
              <a:spcAft>
                <a:spcPts val="0"/>
              </a:spcAft>
              <a:buNone/>
            </a:pPr>
            <a:r>
              <a:t/>
            </a:r>
            <a:endParaRPr sz="1050">
              <a:solidFill>
                <a:srgbClr val="00B0F0"/>
              </a:solidFill>
              <a:latin typeface="Calibri"/>
              <a:ea typeface="Calibri"/>
              <a:cs typeface="Calibri"/>
              <a:sym typeface="Calibri"/>
            </a:endParaRPr>
          </a:p>
          <a:p>
            <a:pPr indent="0" lvl="0" marL="0" marR="0" rtl="0" algn="just">
              <a:spcBef>
                <a:spcPts val="0"/>
              </a:spcBef>
              <a:spcAft>
                <a:spcPts val="0"/>
              </a:spcAft>
              <a:buNone/>
            </a:pPr>
            <a:r>
              <a:rPr lang="en-US" sz="1050">
                <a:solidFill>
                  <a:srgbClr val="00B0F0"/>
                </a:solidFill>
                <a:latin typeface="Calibri"/>
                <a:ea typeface="Calibri"/>
                <a:cs typeface="Calibri"/>
                <a:sym typeface="Calibri"/>
              </a:rPr>
              <a:t>-</a:t>
            </a:r>
            <a:endParaRPr/>
          </a:p>
          <a:p>
            <a:pPr indent="0" lvl="0" marL="0" marR="0" rtl="0" algn="just">
              <a:spcBef>
                <a:spcPts val="0"/>
              </a:spcBef>
              <a:spcAft>
                <a:spcPts val="0"/>
              </a:spcAft>
              <a:buNone/>
            </a:pPr>
            <a:r>
              <a:t/>
            </a:r>
            <a:endParaRPr sz="1050">
              <a:solidFill>
                <a:srgbClr val="00B0F0"/>
              </a:solidFill>
              <a:latin typeface="Calibri"/>
              <a:ea typeface="Calibri"/>
              <a:cs typeface="Calibri"/>
              <a:sym typeface="Calibri"/>
            </a:endParaRPr>
          </a:p>
          <a:p>
            <a:pPr indent="0" lvl="0" marL="0" marR="0" rtl="0" algn="just">
              <a:spcBef>
                <a:spcPts val="0"/>
              </a:spcBef>
              <a:spcAft>
                <a:spcPts val="0"/>
              </a:spcAft>
              <a:buNone/>
            </a:pPr>
            <a:r>
              <a:rPr lang="en-US" sz="1050">
                <a:solidFill>
                  <a:srgbClr val="00B0F0"/>
                </a:solidFill>
                <a:latin typeface="Calibri"/>
                <a:ea typeface="Calibri"/>
                <a:cs typeface="Calibri"/>
                <a:sym typeface="Calibri"/>
              </a:rPr>
              <a:t>-</a:t>
            </a:r>
            <a:endParaRPr/>
          </a:p>
          <a:p>
            <a:pPr indent="0" lvl="0" marL="0" marR="0" rtl="0" algn="just">
              <a:spcBef>
                <a:spcPts val="0"/>
              </a:spcBef>
              <a:spcAft>
                <a:spcPts val="0"/>
              </a:spcAft>
              <a:buNone/>
            </a:pPr>
            <a:r>
              <a:t/>
            </a:r>
            <a:endParaRPr sz="1050">
              <a:solidFill>
                <a:srgbClr val="00B0F0"/>
              </a:solidFill>
              <a:latin typeface="Calibri"/>
              <a:ea typeface="Calibri"/>
              <a:cs typeface="Calibri"/>
              <a:sym typeface="Calibri"/>
            </a:endParaRPr>
          </a:p>
          <a:p>
            <a:pPr indent="0" lvl="0" marL="0" marR="0" rtl="0" algn="just">
              <a:spcBef>
                <a:spcPts val="0"/>
              </a:spcBef>
              <a:spcAft>
                <a:spcPts val="0"/>
              </a:spcAft>
              <a:buNone/>
            </a:pPr>
            <a:r>
              <a:rPr lang="en-US" sz="1050">
                <a:solidFill>
                  <a:srgbClr val="00B0F0"/>
                </a:solidFill>
                <a:latin typeface="Calibri"/>
                <a:ea typeface="Calibri"/>
                <a:cs typeface="Calibri"/>
                <a:sym typeface="Calibri"/>
              </a:rPr>
              <a:t>-</a:t>
            </a:r>
            <a:endParaRPr/>
          </a:p>
        </p:txBody>
      </p:sp>
      <p:sp>
        <p:nvSpPr>
          <p:cNvPr id="212" name="Google Shape;212;p18"/>
          <p:cNvSpPr/>
          <p:nvPr/>
        </p:nvSpPr>
        <p:spPr>
          <a:xfrm>
            <a:off x="9105207" y="472141"/>
            <a:ext cx="2887288" cy="2340900"/>
          </a:xfrm>
          <a:custGeom>
            <a:rect b="b" l="l" r="r" t="t"/>
            <a:pathLst>
              <a:path extrusionOk="0" fill="none" h="2340900" w="2887288">
                <a:moveTo>
                  <a:pt x="0" y="0"/>
                </a:moveTo>
                <a:cubicBezTo>
                  <a:pt x="280767" y="-31822"/>
                  <a:pt x="436368" y="51161"/>
                  <a:pt x="577458" y="0"/>
                </a:cubicBezTo>
                <a:cubicBezTo>
                  <a:pt x="718548" y="-51161"/>
                  <a:pt x="955728" y="10304"/>
                  <a:pt x="1068297" y="0"/>
                </a:cubicBezTo>
                <a:cubicBezTo>
                  <a:pt x="1180866" y="-10304"/>
                  <a:pt x="1445062" y="8677"/>
                  <a:pt x="1588008" y="0"/>
                </a:cubicBezTo>
                <a:cubicBezTo>
                  <a:pt x="1730954" y="-8677"/>
                  <a:pt x="1953073" y="12894"/>
                  <a:pt x="2107720" y="0"/>
                </a:cubicBezTo>
                <a:cubicBezTo>
                  <a:pt x="2262367" y="-12894"/>
                  <a:pt x="2581843" y="7695"/>
                  <a:pt x="2887288" y="0"/>
                </a:cubicBezTo>
                <a:cubicBezTo>
                  <a:pt x="2941369" y="265610"/>
                  <a:pt x="2818106" y="401621"/>
                  <a:pt x="2887288" y="585225"/>
                </a:cubicBezTo>
                <a:cubicBezTo>
                  <a:pt x="2956470" y="768829"/>
                  <a:pt x="2865898" y="1024418"/>
                  <a:pt x="2887288" y="1170450"/>
                </a:cubicBezTo>
                <a:cubicBezTo>
                  <a:pt x="2908678" y="1316483"/>
                  <a:pt x="2823818" y="1502210"/>
                  <a:pt x="2887288" y="1779084"/>
                </a:cubicBezTo>
                <a:cubicBezTo>
                  <a:pt x="2950758" y="2055958"/>
                  <a:pt x="2873359" y="2102069"/>
                  <a:pt x="2887288" y="2340900"/>
                </a:cubicBezTo>
                <a:cubicBezTo>
                  <a:pt x="2686804" y="2351794"/>
                  <a:pt x="2579115" y="2310931"/>
                  <a:pt x="2367576" y="2340900"/>
                </a:cubicBezTo>
                <a:cubicBezTo>
                  <a:pt x="2156037" y="2370869"/>
                  <a:pt x="2010941" y="2310381"/>
                  <a:pt x="1818991" y="2340900"/>
                </a:cubicBezTo>
                <a:cubicBezTo>
                  <a:pt x="1627041" y="2371419"/>
                  <a:pt x="1379887" y="2275169"/>
                  <a:pt x="1212661" y="2340900"/>
                </a:cubicBezTo>
                <a:cubicBezTo>
                  <a:pt x="1045435" y="2406631"/>
                  <a:pt x="874204" y="2273011"/>
                  <a:pt x="577458" y="2340900"/>
                </a:cubicBezTo>
                <a:cubicBezTo>
                  <a:pt x="280712" y="2408789"/>
                  <a:pt x="159748" y="2334660"/>
                  <a:pt x="0" y="2340900"/>
                </a:cubicBezTo>
                <a:cubicBezTo>
                  <a:pt x="-44279" y="2206942"/>
                  <a:pt x="12692" y="2015164"/>
                  <a:pt x="0" y="1825902"/>
                </a:cubicBezTo>
                <a:cubicBezTo>
                  <a:pt x="-12692" y="1636640"/>
                  <a:pt x="27617" y="1509436"/>
                  <a:pt x="0" y="1310904"/>
                </a:cubicBezTo>
                <a:cubicBezTo>
                  <a:pt x="-27617" y="1112372"/>
                  <a:pt x="16052" y="856908"/>
                  <a:pt x="0" y="725679"/>
                </a:cubicBezTo>
                <a:cubicBezTo>
                  <a:pt x="-16052" y="594450"/>
                  <a:pt x="75089" y="164200"/>
                  <a:pt x="0" y="0"/>
                </a:cubicBezTo>
                <a:close/>
              </a:path>
              <a:path extrusionOk="0" h="2340900" w="2887288">
                <a:moveTo>
                  <a:pt x="0" y="0"/>
                </a:moveTo>
                <a:cubicBezTo>
                  <a:pt x="215957" y="-3378"/>
                  <a:pt x="461365" y="2445"/>
                  <a:pt x="606330" y="0"/>
                </a:cubicBezTo>
                <a:cubicBezTo>
                  <a:pt x="751295" y="-2445"/>
                  <a:pt x="997672" y="51427"/>
                  <a:pt x="1126042" y="0"/>
                </a:cubicBezTo>
                <a:cubicBezTo>
                  <a:pt x="1254412" y="-51427"/>
                  <a:pt x="1446681" y="46776"/>
                  <a:pt x="1645754" y="0"/>
                </a:cubicBezTo>
                <a:cubicBezTo>
                  <a:pt x="1844827" y="-46776"/>
                  <a:pt x="1965648" y="23808"/>
                  <a:pt x="2280958" y="0"/>
                </a:cubicBezTo>
                <a:cubicBezTo>
                  <a:pt x="2596268" y="-23808"/>
                  <a:pt x="2592328" y="41884"/>
                  <a:pt x="2887288" y="0"/>
                </a:cubicBezTo>
                <a:cubicBezTo>
                  <a:pt x="2894448" y="200826"/>
                  <a:pt x="2880428" y="463940"/>
                  <a:pt x="2887288" y="585225"/>
                </a:cubicBezTo>
                <a:cubicBezTo>
                  <a:pt x="2894148" y="706510"/>
                  <a:pt x="2881711" y="920215"/>
                  <a:pt x="2887288" y="1193859"/>
                </a:cubicBezTo>
                <a:cubicBezTo>
                  <a:pt x="2892865" y="1467503"/>
                  <a:pt x="2852085" y="1630203"/>
                  <a:pt x="2887288" y="1755675"/>
                </a:cubicBezTo>
                <a:cubicBezTo>
                  <a:pt x="2922491" y="1881147"/>
                  <a:pt x="2876358" y="2141959"/>
                  <a:pt x="2887288" y="2340900"/>
                </a:cubicBezTo>
                <a:cubicBezTo>
                  <a:pt x="2755299" y="2347379"/>
                  <a:pt x="2531548" y="2290017"/>
                  <a:pt x="2367576" y="2340900"/>
                </a:cubicBezTo>
                <a:cubicBezTo>
                  <a:pt x="2203604" y="2391783"/>
                  <a:pt x="2015715" y="2307927"/>
                  <a:pt x="1761246" y="2340900"/>
                </a:cubicBezTo>
                <a:cubicBezTo>
                  <a:pt x="1506777" y="2373873"/>
                  <a:pt x="1439543" y="2303333"/>
                  <a:pt x="1270407" y="2340900"/>
                </a:cubicBezTo>
                <a:cubicBezTo>
                  <a:pt x="1101271" y="2378467"/>
                  <a:pt x="870510" y="2305787"/>
                  <a:pt x="721822" y="2340900"/>
                </a:cubicBezTo>
                <a:cubicBezTo>
                  <a:pt x="573134" y="2376013"/>
                  <a:pt x="259771" y="2294176"/>
                  <a:pt x="0" y="2340900"/>
                </a:cubicBezTo>
                <a:cubicBezTo>
                  <a:pt x="-41442" y="2116153"/>
                  <a:pt x="36622" y="1905919"/>
                  <a:pt x="0" y="1708857"/>
                </a:cubicBezTo>
                <a:cubicBezTo>
                  <a:pt x="-36622" y="1511795"/>
                  <a:pt x="7575" y="1387352"/>
                  <a:pt x="0" y="1193859"/>
                </a:cubicBezTo>
                <a:cubicBezTo>
                  <a:pt x="-7575" y="1000366"/>
                  <a:pt x="516" y="878524"/>
                  <a:pt x="0" y="608634"/>
                </a:cubicBezTo>
                <a:cubicBezTo>
                  <a:pt x="-516" y="338744"/>
                  <a:pt x="52327" y="268676"/>
                  <a:pt x="0" y="0"/>
                </a:cubicBezTo>
                <a:close/>
              </a:path>
            </a:pathLst>
          </a:cu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t/>
            </a:r>
            <a:endParaRPr sz="1050">
              <a:solidFill>
                <a:srgbClr val="00B0F0"/>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00B0F0"/>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00B0F0"/>
              </a:solidFill>
              <a:latin typeface="Calibri"/>
              <a:ea typeface="Calibri"/>
              <a:cs typeface="Calibri"/>
              <a:sym typeface="Calibri"/>
            </a:endParaRPr>
          </a:p>
          <a:p>
            <a:pPr indent="0" lvl="0" marL="0" marR="0" rtl="0" algn="just">
              <a:spcBef>
                <a:spcPts val="0"/>
              </a:spcBef>
              <a:spcAft>
                <a:spcPts val="0"/>
              </a:spcAft>
              <a:buNone/>
            </a:pPr>
            <a:r>
              <a:rPr lang="en-US" sz="900">
                <a:solidFill>
                  <a:srgbClr val="00B0F0"/>
                </a:solidFill>
                <a:latin typeface="Calibri"/>
                <a:ea typeface="Calibri"/>
                <a:cs typeface="Calibri"/>
                <a:sym typeface="Calibri"/>
              </a:rPr>
              <a:t>Describe the spatial pattern of the top 20 destinations reliant on tourism:</a:t>
            </a:r>
            <a:endParaRPr/>
          </a:p>
          <a:p>
            <a:pPr indent="0" lvl="0" marL="0" marR="0" rtl="0" algn="just">
              <a:spcBef>
                <a:spcPts val="0"/>
              </a:spcBef>
              <a:spcAft>
                <a:spcPts val="0"/>
              </a:spcAft>
              <a:buNone/>
            </a:pPr>
            <a:r>
              <a:t/>
            </a:r>
            <a:endParaRPr sz="1050">
              <a:solidFill>
                <a:srgbClr val="00B0F0"/>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00B0F0"/>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00B0F0"/>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00B0F0"/>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00B0F0"/>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00B0F0"/>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00B0F0"/>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00B0F0"/>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00B0F0"/>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00B0F0"/>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00B0F0"/>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00B0F0"/>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00B0F0"/>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00B0F0"/>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00B0F0"/>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00B0F0"/>
              </a:solidFill>
              <a:latin typeface="Calibri"/>
              <a:ea typeface="Calibri"/>
              <a:cs typeface="Calibri"/>
              <a:sym typeface="Calibri"/>
            </a:endParaRPr>
          </a:p>
        </p:txBody>
      </p:sp>
      <p:sp>
        <p:nvSpPr>
          <p:cNvPr id="213" name="Google Shape;213;p18"/>
          <p:cNvSpPr/>
          <p:nvPr/>
        </p:nvSpPr>
        <p:spPr>
          <a:xfrm>
            <a:off x="9105207" y="2913181"/>
            <a:ext cx="2887288" cy="2340901"/>
          </a:xfrm>
          <a:custGeom>
            <a:rect b="b" l="l" r="r" t="t"/>
            <a:pathLst>
              <a:path extrusionOk="0" fill="none" h="2340901" w="2887288">
                <a:moveTo>
                  <a:pt x="0" y="0"/>
                </a:moveTo>
                <a:cubicBezTo>
                  <a:pt x="221578" y="-18718"/>
                  <a:pt x="362732" y="24014"/>
                  <a:pt x="577458" y="0"/>
                </a:cubicBezTo>
                <a:cubicBezTo>
                  <a:pt x="792184" y="-24014"/>
                  <a:pt x="949679" y="21651"/>
                  <a:pt x="1068297" y="0"/>
                </a:cubicBezTo>
                <a:cubicBezTo>
                  <a:pt x="1186915" y="-21651"/>
                  <a:pt x="1358218" y="51367"/>
                  <a:pt x="1616881" y="0"/>
                </a:cubicBezTo>
                <a:cubicBezTo>
                  <a:pt x="1875544" y="-51367"/>
                  <a:pt x="1899881" y="13281"/>
                  <a:pt x="2107720" y="0"/>
                </a:cubicBezTo>
                <a:cubicBezTo>
                  <a:pt x="2315559" y="-13281"/>
                  <a:pt x="2613992" y="27907"/>
                  <a:pt x="2887288" y="0"/>
                </a:cubicBezTo>
                <a:cubicBezTo>
                  <a:pt x="2887827" y="164185"/>
                  <a:pt x="2840131" y="433024"/>
                  <a:pt x="2887288" y="561816"/>
                </a:cubicBezTo>
                <a:cubicBezTo>
                  <a:pt x="2934445" y="690608"/>
                  <a:pt x="2826518" y="953234"/>
                  <a:pt x="2887288" y="1076814"/>
                </a:cubicBezTo>
                <a:cubicBezTo>
                  <a:pt x="2948058" y="1200394"/>
                  <a:pt x="2833605" y="1426377"/>
                  <a:pt x="2887288" y="1591813"/>
                </a:cubicBezTo>
                <a:cubicBezTo>
                  <a:pt x="2940971" y="1757249"/>
                  <a:pt x="2854706" y="2084909"/>
                  <a:pt x="2887288" y="2340901"/>
                </a:cubicBezTo>
                <a:cubicBezTo>
                  <a:pt x="2753747" y="2409753"/>
                  <a:pt x="2500048" y="2315135"/>
                  <a:pt x="2309830" y="2340901"/>
                </a:cubicBezTo>
                <a:cubicBezTo>
                  <a:pt x="2119612" y="2366667"/>
                  <a:pt x="1907004" y="2340419"/>
                  <a:pt x="1761246" y="2340901"/>
                </a:cubicBezTo>
                <a:cubicBezTo>
                  <a:pt x="1615488" y="2341383"/>
                  <a:pt x="1451166" y="2323441"/>
                  <a:pt x="1212661" y="2340901"/>
                </a:cubicBezTo>
                <a:cubicBezTo>
                  <a:pt x="974157" y="2358361"/>
                  <a:pt x="787637" y="2277989"/>
                  <a:pt x="664076" y="2340901"/>
                </a:cubicBezTo>
                <a:cubicBezTo>
                  <a:pt x="540515" y="2403813"/>
                  <a:pt x="149027" y="2317747"/>
                  <a:pt x="0" y="2340901"/>
                </a:cubicBezTo>
                <a:cubicBezTo>
                  <a:pt x="-55074" y="2090024"/>
                  <a:pt x="28616" y="2071337"/>
                  <a:pt x="0" y="1802494"/>
                </a:cubicBezTo>
                <a:cubicBezTo>
                  <a:pt x="-28616" y="1533651"/>
                  <a:pt x="21245" y="1325051"/>
                  <a:pt x="0" y="1193860"/>
                </a:cubicBezTo>
                <a:cubicBezTo>
                  <a:pt x="-21245" y="1062669"/>
                  <a:pt x="38793" y="792378"/>
                  <a:pt x="0" y="585225"/>
                </a:cubicBezTo>
                <a:cubicBezTo>
                  <a:pt x="-38793" y="378072"/>
                  <a:pt x="57766" y="205046"/>
                  <a:pt x="0" y="0"/>
                </a:cubicBezTo>
                <a:close/>
              </a:path>
              <a:path extrusionOk="0" h="2340901" w="2887288">
                <a:moveTo>
                  <a:pt x="0" y="0"/>
                </a:moveTo>
                <a:cubicBezTo>
                  <a:pt x="145073" y="-2558"/>
                  <a:pt x="341171" y="44076"/>
                  <a:pt x="490839" y="0"/>
                </a:cubicBezTo>
                <a:cubicBezTo>
                  <a:pt x="640507" y="-44076"/>
                  <a:pt x="784454" y="54955"/>
                  <a:pt x="1068297" y="0"/>
                </a:cubicBezTo>
                <a:cubicBezTo>
                  <a:pt x="1352140" y="-54955"/>
                  <a:pt x="1532670" y="5724"/>
                  <a:pt x="1703500" y="0"/>
                </a:cubicBezTo>
                <a:cubicBezTo>
                  <a:pt x="1874330" y="-5724"/>
                  <a:pt x="2064547" y="5410"/>
                  <a:pt x="2309830" y="0"/>
                </a:cubicBezTo>
                <a:cubicBezTo>
                  <a:pt x="2555113" y="-5410"/>
                  <a:pt x="2770784" y="40385"/>
                  <a:pt x="2887288" y="0"/>
                </a:cubicBezTo>
                <a:cubicBezTo>
                  <a:pt x="2957135" y="270535"/>
                  <a:pt x="2811952" y="502272"/>
                  <a:pt x="2887288" y="632043"/>
                </a:cubicBezTo>
                <a:cubicBezTo>
                  <a:pt x="2962624" y="761814"/>
                  <a:pt x="2846720" y="928349"/>
                  <a:pt x="2887288" y="1193860"/>
                </a:cubicBezTo>
                <a:cubicBezTo>
                  <a:pt x="2927856" y="1459371"/>
                  <a:pt x="2849701" y="1604798"/>
                  <a:pt x="2887288" y="1708858"/>
                </a:cubicBezTo>
                <a:cubicBezTo>
                  <a:pt x="2924875" y="1812918"/>
                  <a:pt x="2826058" y="2175587"/>
                  <a:pt x="2887288" y="2340901"/>
                </a:cubicBezTo>
                <a:cubicBezTo>
                  <a:pt x="2689031" y="2391471"/>
                  <a:pt x="2406491" y="2338218"/>
                  <a:pt x="2280958" y="2340901"/>
                </a:cubicBezTo>
                <a:cubicBezTo>
                  <a:pt x="2155425" y="2343584"/>
                  <a:pt x="1840338" y="2298936"/>
                  <a:pt x="1674627" y="2340901"/>
                </a:cubicBezTo>
                <a:cubicBezTo>
                  <a:pt x="1508916" y="2382866"/>
                  <a:pt x="1219500" y="2335493"/>
                  <a:pt x="1039424" y="2340901"/>
                </a:cubicBezTo>
                <a:cubicBezTo>
                  <a:pt x="859348" y="2346309"/>
                  <a:pt x="511976" y="2244396"/>
                  <a:pt x="0" y="2340901"/>
                </a:cubicBezTo>
                <a:cubicBezTo>
                  <a:pt x="-20440" y="2148810"/>
                  <a:pt x="41164" y="1989314"/>
                  <a:pt x="0" y="1779085"/>
                </a:cubicBezTo>
                <a:cubicBezTo>
                  <a:pt x="-41164" y="1568856"/>
                  <a:pt x="60605" y="1419636"/>
                  <a:pt x="0" y="1147041"/>
                </a:cubicBezTo>
                <a:cubicBezTo>
                  <a:pt x="-60605" y="874446"/>
                  <a:pt x="61695" y="731295"/>
                  <a:pt x="0" y="608634"/>
                </a:cubicBezTo>
                <a:cubicBezTo>
                  <a:pt x="-61695" y="485973"/>
                  <a:pt x="43536" y="241427"/>
                  <a:pt x="0" y="0"/>
                </a:cubicBezTo>
                <a:close/>
              </a:path>
            </a:pathLst>
          </a:cu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en-US" sz="900">
                <a:solidFill>
                  <a:srgbClr val="00B0F0"/>
                </a:solidFill>
                <a:latin typeface="Calibri"/>
                <a:ea typeface="Calibri"/>
                <a:cs typeface="Calibri"/>
                <a:sym typeface="Calibri"/>
              </a:rPr>
              <a:t>Mind-map the reasons why these destinations are successful in attracting significant tourism numbers: </a:t>
            </a:r>
            <a:endParaRPr/>
          </a:p>
          <a:p>
            <a:pPr indent="0" lvl="0" marL="0" marR="0" rtl="0" algn="just">
              <a:spcBef>
                <a:spcPts val="0"/>
              </a:spcBef>
              <a:spcAft>
                <a:spcPts val="0"/>
              </a:spcAft>
              <a:buNone/>
            </a:pPr>
            <a:r>
              <a:t/>
            </a:r>
            <a:endParaRPr sz="900">
              <a:solidFill>
                <a:srgbClr val="00B0F0"/>
              </a:solidFill>
              <a:latin typeface="Calibri"/>
              <a:ea typeface="Calibri"/>
              <a:cs typeface="Calibri"/>
              <a:sym typeface="Calibri"/>
            </a:endParaRPr>
          </a:p>
          <a:p>
            <a:pPr indent="0" lvl="0" marL="0" marR="0" rtl="0" algn="just">
              <a:spcBef>
                <a:spcPts val="0"/>
              </a:spcBef>
              <a:spcAft>
                <a:spcPts val="0"/>
              </a:spcAft>
              <a:buNone/>
            </a:pPr>
            <a:r>
              <a:t/>
            </a:r>
            <a:endParaRPr sz="900">
              <a:solidFill>
                <a:srgbClr val="00B0F0"/>
              </a:solidFill>
              <a:latin typeface="Calibri"/>
              <a:ea typeface="Calibri"/>
              <a:cs typeface="Calibri"/>
              <a:sym typeface="Calibri"/>
            </a:endParaRPr>
          </a:p>
          <a:p>
            <a:pPr indent="0" lvl="0" marL="0" marR="0" rtl="0" algn="just">
              <a:spcBef>
                <a:spcPts val="0"/>
              </a:spcBef>
              <a:spcAft>
                <a:spcPts val="0"/>
              </a:spcAft>
              <a:buNone/>
            </a:pPr>
            <a:r>
              <a:t/>
            </a:r>
            <a:endParaRPr sz="900">
              <a:solidFill>
                <a:srgbClr val="00B0F0"/>
              </a:solidFill>
              <a:latin typeface="Calibri"/>
              <a:ea typeface="Calibri"/>
              <a:cs typeface="Calibri"/>
              <a:sym typeface="Calibri"/>
            </a:endParaRPr>
          </a:p>
          <a:p>
            <a:pPr indent="0" lvl="0" marL="0" marR="0" rtl="0" algn="just">
              <a:spcBef>
                <a:spcPts val="0"/>
              </a:spcBef>
              <a:spcAft>
                <a:spcPts val="0"/>
              </a:spcAft>
              <a:buNone/>
            </a:pPr>
            <a:r>
              <a:t/>
            </a:r>
            <a:endParaRPr sz="900">
              <a:solidFill>
                <a:srgbClr val="00B0F0"/>
              </a:solidFill>
              <a:latin typeface="Calibri"/>
              <a:ea typeface="Calibri"/>
              <a:cs typeface="Calibri"/>
              <a:sym typeface="Calibri"/>
            </a:endParaRPr>
          </a:p>
          <a:p>
            <a:pPr indent="0" lvl="0" marL="0" marR="0" rtl="0" algn="just">
              <a:spcBef>
                <a:spcPts val="0"/>
              </a:spcBef>
              <a:spcAft>
                <a:spcPts val="0"/>
              </a:spcAft>
              <a:buNone/>
            </a:pPr>
            <a:r>
              <a:t/>
            </a:r>
            <a:endParaRPr sz="900">
              <a:solidFill>
                <a:srgbClr val="00B0F0"/>
              </a:solidFill>
              <a:latin typeface="Calibri"/>
              <a:ea typeface="Calibri"/>
              <a:cs typeface="Calibri"/>
              <a:sym typeface="Calibri"/>
            </a:endParaRPr>
          </a:p>
          <a:p>
            <a:pPr indent="0" lvl="0" marL="0" marR="0" rtl="0" algn="just">
              <a:spcBef>
                <a:spcPts val="0"/>
              </a:spcBef>
              <a:spcAft>
                <a:spcPts val="0"/>
              </a:spcAft>
              <a:buNone/>
            </a:pPr>
            <a:r>
              <a:t/>
            </a:r>
            <a:endParaRPr sz="900">
              <a:solidFill>
                <a:srgbClr val="00B0F0"/>
              </a:solidFill>
              <a:latin typeface="Calibri"/>
              <a:ea typeface="Calibri"/>
              <a:cs typeface="Calibri"/>
              <a:sym typeface="Calibri"/>
            </a:endParaRPr>
          </a:p>
          <a:p>
            <a:pPr indent="0" lvl="0" marL="0" marR="0" rtl="0" algn="just">
              <a:spcBef>
                <a:spcPts val="0"/>
              </a:spcBef>
              <a:spcAft>
                <a:spcPts val="0"/>
              </a:spcAft>
              <a:buNone/>
            </a:pPr>
            <a:r>
              <a:t/>
            </a:r>
            <a:endParaRPr sz="900">
              <a:solidFill>
                <a:srgbClr val="00B0F0"/>
              </a:solidFill>
              <a:latin typeface="Calibri"/>
              <a:ea typeface="Calibri"/>
              <a:cs typeface="Calibri"/>
              <a:sym typeface="Calibri"/>
            </a:endParaRPr>
          </a:p>
          <a:p>
            <a:pPr indent="0" lvl="0" marL="0" marR="0" rtl="0" algn="just">
              <a:spcBef>
                <a:spcPts val="0"/>
              </a:spcBef>
              <a:spcAft>
                <a:spcPts val="0"/>
              </a:spcAft>
              <a:buNone/>
            </a:pPr>
            <a:r>
              <a:t/>
            </a:r>
            <a:endParaRPr sz="900">
              <a:solidFill>
                <a:srgbClr val="00B0F0"/>
              </a:solidFill>
              <a:latin typeface="Calibri"/>
              <a:ea typeface="Calibri"/>
              <a:cs typeface="Calibri"/>
              <a:sym typeface="Calibri"/>
            </a:endParaRPr>
          </a:p>
          <a:p>
            <a:pPr indent="0" lvl="0" marL="0" marR="0" rtl="0" algn="just">
              <a:spcBef>
                <a:spcPts val="0"/>
              </a:spcBef>
              <a:spcAft>
                <a:spcPts val="0"/>
              </a:spcAft>
              <a:buNone/>
            </a:pPr>
            <a:r>
              <a:t/>
            </a:r>
            <a:endParaRPr sz="900">
              <a:solidFill>
                <a:srgbClr val="00B0F0"/>
              </a:solidFill>
              <a:latin typeface="Calibri"/>
              <a:ea typeface="Calibri"/>
              <a:cs typeface="Calibri"/>
              <a:sym typeface="Calibri"/>
            </a:endParaRPr>
          </a:p>
          <a:p>
            <a:pPr indent="0" lvl="0" marL="0" marR="0" rtl="0" algn="just">
              <a:spcBef>
                <a:spcPts val="0"/>
              </a:spcBef>
              <a:spcAft>
                <a:spcPts val="0"/>
              </a:spcAft>
              <a:buNone/>
            </a:pPr>
            <a:r>
              <a:t/>
            </a:r>
            <a:endParaRPr sz="900">
              <a:solidFill>
                <a:srgbClr val="00B0F0"/>
              </a:solidFill>
              <a:latin typeface="Calibri"/>
              <a:ea typeface="Calibri"/>
              <a:cs typeface="Calibri"/>
              <a:sym typeface="Calibri"/>
            </a:endParaRPr>
          </a:p>
          <a:p>
            <a:pPr indent="0" lvl="0" marL="0" marR="0" rtl="0" algn="just">
              <a:spcBef>
                <a:spcPts val="0"/>
              </a:spcBef>
              <a:spcAft>
                <a:spcPts val="0"/>
              </a:spcAft>
              <a:buNone/>
            </a:pPr>
            <a:r>
              <a:t/>
            </a:r>
            <a:endParaRPr sz="900">
              <a:solidFill>
                <a:srgbClr val="00B0F0"/>
              </a:solidFill>
              <a:latin typeface="Calibri"/>
              <a:ea typeface="Calibri"/>
              <a:cs typeface="Calibri"/>
              <a:sym typeface="Calibri"/>
            </a:endParaRPr>
          </a:p>
          <a:p>
            <a:pPr indent="0" lvl="0" marL="0" marR="0" rtl="0" algn="just">
              <a:spcBef>
                <a:spcPts val="0"/>
              </a:spcBef>
              <a:spcAft>
                <a:spcPts val="0"/>
              </a:spcAft>
              <a:buNone/>
            </a:pPr>
            <a:r>
              <a:t/>
            </a:r>
            <a:endParaRPr sz="900">
              <a:solidFill>
                <a:srgbClr val="00B0F0"/>
              </a:solidFill>
              <a:latin typeface="Calibri"/>
              <a:ea typeface="Calibri"/>
              <a:cs typeface="Calibri"/>
              <a:sym typeface="Calibri"/>
            </a:endParaRPr>
          </a:p>
          <a:p>
            <a:pPr indent="0" lvl="0" marL="0" marR="0" rtl="0" algn="just">
              <a:spcBef>
                <a:spcPts val="0"/>
              </a:spcBef>
              <a:spcAft>
                <a:spcPts val="0"/>
              </a:spcAft>
              <a:buNone/>
            </a:pPr>
            <a:r>
              <a:t/>
            </a:r>
            <a:endParaRPr sz="900">
              <a:solidFill>
                <a:srgbClr val="00B0F0"/>
              </a:solidFill>
              <a:latin typeface="Calibri"/>
              <a:ea typeface="Calibri"/>
              <a:cs typeface="Calibri"/>
              <a:sym typeface="Calibri"/>
            </a:endParaRPr>
          </a:p>
          <a:p>
            <a:pPr indent="0" lvl="0" marL="0" marR="0" rtl="0" algn="just">
              <a:spcBef>
                <a:spcPts val="0"/>
              </a:spcBef>
              <a:spcAft>
                <a:spcPts val="0"/>
              </a:spcAft>
              <a:buNone/>
            </a:pPr>
            <a:r>
              <a:t/>
            </a:r>
            <a:endParaRPr sz="900">
              <a:solidFill>
                <a:srgbClr val="00B0F0"/>
              </a:solidFill>
              <a:latin typeface="Calibri"/>
              <a:ea typeface="Calibri"/>
              <a:cs typeface="Calibri"/>
              <a:sym typeface="Calibri"/>
            </a:endParaRPr>
          </a:p>
          <a:p>
            <a:pPr indent="0" lvl="0" marL="0" marR="0" rtl="0" algn="just">
              <a:spcBef>
                <a:spcPts val="0"/>
              </a:spcBef>
              <a:spcAft>
                <a:spcPts val="0"/>
              </a:spcAft>
              <a:buNone/>
            </a:pPr>
            <a:r>
              <a:t/>
            </a:r>
            <a:endParaRPr sz="900">
              <a:solidFill>
                <a:srgbClr val="00B0F0"/>
              </a:solidFill>
              <a:latin typeface="Calibri"/>
              <a:ea typeface="Calibri"/>
              <a:cs typeface="Calibri"/>
              <a:sym typeface="Calibri"/>
            </a:endParaRPr>
          </a:p>
        </p:txBody>
      </p:sp>
      <p:cxnSp>
        <p:nvCxnSpPr>
          <p:cNvPr id="214" name="Google Shape;214;p18"/>
          <p:cNvCxnSpPr/>
          <p:nvPr/>
        </p:nvCxnSpPr>
        <p:spPr>
          <a:xfrm>
            <a:off x="9200098" y="931815"/>
            <a:ext cx="2665275" cy="17781"/>
          </a:xfrm>
          <a:prstGeom prst="straightConnector1">
            <a:avLst/>
          </a:prstGeom>
          <a:noFill/>
          <a:ln cap="flat" cmpd="sng" w="9525">
            <a:solidFill>
              <a:schemeClr val="accent1"/>
            </a:solidFill>
            <a:prstDash val="solid"/>
            <a:miter lim="800000"/>
            <a:headEnd len="sm" w="sm" type="none"/>
            <a:tailEnd len="sm" w="sm" type="none"/>
          </a:ln>
        </p:spPr>
      </p:cxnSp>
      <p:cxnSp>
        <p:nvCxnSpPr>
          <p:cNvPr id="215" name="Google Shape;215;p18"/>
          <p:cNvCxnSpPr/>
          <p:nvPr/>
        </p:nvCxnSpPr>
        <p:spPr>
          <a:xfrm>
            <a:off x="9200097" y="1153272"/>
            <a:ext cx="2665275" cy="17781"/>
          </a:xfrm>
          <a:prstGeom prst="straightConnector1">
            <a:avLst/>
          </a:prstGeom>
          <a:noFill/>
          <a:ln cap="flat" cmpd="sng" w="9525">
            <a:solidFill>
              <a:schemeClr val="accent1"/>
            </a:solidFill>
            <a:prstDash val="solid"/>
            <a:miter lim="800000"/>
            <a:headEnd len="sm" w="sm" type="none"/>
            <a:tailEnd len="sm" w="sm" type="none"/>
          </a:ln>
        </p:spPr>
      </p:cxnSp>
      <p:cxnSp>
        <p:nvCxnSpPr>
          <p:cNvPr id="216" name="Google Shape;216;p18"/>
          <p:cNvCxnSpPr/>
          <p:nvPr/>
        </p:nvCxnSpPr>
        <p:spPr>
          <a:xfrm>
            <a:off x="9200098" y="1382709"/>
            <a:ext cx="2665275" cy="17781"/>
          </a:xfrm>
          <a:prstGeom prst="straightConnector1">
            <a:avLst/>
          </a:prstGeom>
          <a:noFill/>
          <a:ln cap="flat" cmpd="sng" w="9525">
            <a:solidFill>
              <a:schemeClr val="accent1"/>
            </a:solidFill>
            <a:prstDash val="solid"/>
            <a:miter lim="800000"/>
            <a:headEnd len="sm" w="sm" type="none"/>
            <a:tailEnd len="sm" w="sm" type="none"/>
          </a:ln>
        </p:spPr>
      </p:cxnSp>
      <p:cxnSp>
        <p:nvCxnSpPr>
          <p:cNvPr id="217" name="Google Shape;217;p18"/>
          <p:cNvCxnSpPr/>
          <p:nvPr/>
        </p:nvCxnSpPr>
        <p:spPr>
          <a:xfrm>
            <a:off x="9200097" y="1604166"/>
            <a:ext cx="2665275" cy="17781"/>
          </a:xfrm>
          <a:prstGeom prst="straightConnector1">
            <a:avLst/>
          </a:prstGeom>
          <a:noFill/>
          <a:ln cap="flat" cmpd="sng" w="9525">
            <a:solidFill>
              <a:schemeClr val="accent1"/>
            </a:solidFill>
            <a:prstDash val="solid"/>
            <a:miter lim="800000"/>
            <a:headEnd len="sm" w="sm" type="none"/>
            <a:tailEnd len="sm" w="sm" type="none"/>
          </a:ln>
        </p:spPr>
      </p:cxnSp>
      <p:cxnSp>
        <p:nvCxnSpPr>
          <p:cNvPr id="218" name="Google Shape;218;p18"/>
          <p:cNvCxnSpPr/>
          <p:nvPr/>
        </p:nvCxnSpPr>
        <p:spPr>
          <a:xfrm>
            <a:off x="9200098" y="1852184"/>
            <a:ext cx="2665275" cy="17781"/>
          </a:xfrm>
          <a:prstGeom prst="straightConnector1">
            <a:avLst/>
          </a:prstGeom>
          <a:noFill/>
          <a:ln cap="flat" cmpd="sng" w="9525">
            <a:solidFill>
              <a:schemeClr val="accent1"/>
            </a:solidFill>
            <a:prstDash val="solid"/>
            <a:miter lim="800000"/>
            <a:headEnd len="sm" w="sm" type="none"/>
            <a:tailEnd len="sm" w="sm" type="none"/>
          </a:ln>
        </p:spPr>
      </p:cxnSp>
      <p:cxnSp>
        <p:nvCxnSpPr>
          <p:cNvPr id="219" name="Google Shape;219;p18"/>
          <p:cNvCxnSpPr/>
          <p:nvPr/>
        </p:nvCxnSpPr>
        <p:spPr>
          <a:xfrm>
            <a:off x="9200097" y="2073641"/>
            <a:ext cx="2665275" cy="17781"/>
          </a:xfrm>
          <a:prstGeom prst="straightConnector1">
            <a:avLst/>
          </a:prstGeom>
          <a:noFill/>
          <a:ln cap="flat" cmpd="sng" w="9525">
            <a:solidFill>
              <a:schemeClr val="accent1"/>
            </a:solidFill>
            <a:prstDash val="solid"/>
            <a:miter lim="800000"/>
            <a:headEnd len="sm" w="sm" type="none"/>
            <a:tailEnd len="sm" w="sm" type="none"/>
          </a:ln>
        </p:spPr>
      </p:cxnSp>
      <p:cxnSp>
        <p:nvCxnSpPr>
          <p:cNvPr id="220" name="Google Shape;220;p18"/>
          <p:cNvCxnSpPr/>
          <p:nvPr/>
        </p:nvCxnSpPr>
        <p:spPr>
          <a:xfrm>
            <a:off x="9200098" y="2303078"/>
            <a:ext cx="2665275" cy="17781"/>
          </a:xfrm>
          <a:prstGeom prst="straightConnector1">
            <a:avLst/>
          </a:prstGeom>
          <a:noFill/>
          <a:ln cap="flat" cmpd="sng" w="9525">
            <a:solidFill>
              <a:schemeClr val="accent1"/>
            </a:solidFill>
            <a:prstDash val="solid"/>
            <a:miter lim="800000"/>
            <a:headEnd len="sm" w="sm" type="none"/>
            <a:tailEnd len="sm" w="sm" type="none"/>
          </a:ln>
        </p:spPr>
      </p:cxnSp>
      <p:cxnSp>
        <p:nvCxnSpPr>
          <p:cNvPr id="221" name="Google Shape;221;p18"/>
          <p:cNvCxnSpPr/>
          <p:nvPr/>
        </p:nvCxnSpPr>
        <p:spPr>
          <a:xfrm>
            <a:off x="9200097" y="2524535"/>
            <a:ext cx="2665275" cy="17781"/>
          </a:xfrm>
          <a:prstGeom prst="straightConnector1">
            <a:avLst/>
          </a:prstGeom>
          <a:noFill/>
          <a:ln cap="flat" cmpd="sng" w="9525">
            <a:solidFill>
              <a:schemeClr val="accent1"/>
            </a:solidFill>
            <a:prstDash val="solid"/>
            <a:miter lim="800000"/>
            <a:headEnd len="sm" w="sm" type="none"/>
            <a:tailEnd len="sm" w="sm" type="none"/>
          </a:ln>
        </p:spPr>
      </p:cxnSp>
      <p:sp>
        <p:nvSpPr>
          <p:cNvPr id="222" name="Google Shape;222;p18"/>
          <p:cNvSpPr/>
          <p:nvPr/>
        </p:nvSpPr>
        <p:spPr>
          <a:xfrm>
            <a:off x="159635" y="444469"/>
            <a:ext cx="1655322" cy="4778114"/>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Insert blue list of 20 countries most reliant on tourism here </a:t>
            </a:r>
            <a:endParaRPr sz="1800">
              <a:solidFill>
                <a:schemeClr val="lt1"/>
              </a:solidFill>
              <a:latin typeface="Calibri"/>
              <a:ea typeface="Calibri"/>
              <a:cs typeface="Calibri"/>
              <a:sym typeface="Calibri"/>
            </a:endParaRPr>
          </a:p>
        </p:txBody>
      </p:sp>
      <p:sp>
        <p:nvSpPr>
          <p:cNvPr id="223" name="Google Shape;223;p18"/>
          <p:cNvSpPr/>
          <p:nvPr/>
        </p:nvSpPr>
        <p:spPr>
          <a:xfrm>
            <a:off x="188958" y="5354221"/>
            <a:ext cx="3219259" cy="1265657"/>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Insert ‘which countries rely most on tourism’ info box here </a:t>
            </a:r>
            <a:endParaRPr sz="18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229" name="Google Shape;229;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
        <p:nvSpPr>
          <p:cNvPr id="230" name="Google Shape;230;p19"/>
          <p:cNvSpPr/>
          <p:nvPr/>
        </p:nvSpPr>
        <p:spPr>
          <a:xfrm>
            <a:off x="0" y="0"/>
            <a:ext cx="12192000" cy="6858000"/>
          </a:xfrm>
          <a:prstGeom prst="rect">
            <a:avLst/>
          </a:prstGeom>
          <a:solidFill>
            <a:schemeClr val="lt1"/>
          </a:solidFill>
          <a:ln cap="flat" cmpd="sng" w="28575">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9"/>
          <p:cNvSpPr txBox="1"/>
          <p:nvPr/>
        </p:nvSpPr>
        <p:spPr>
          <a:xfrm>
            <a:off x="105339" y="239689"/>
            <a:ext cx="9246224" cy="73866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400">
                <a:solidFill>
                  <a:srgbClr val="FF33CC"/>
                </a:solidFill>
                <a:latin typeface="Calibri"/>
                <a:ea typeface="Calibri"/>
                <a:cs typeface="Calibri"/>
                <a:sym typeface="Calibri"/>
              </a:rPr>
              <a:t>Suggest why economic reliance on tourism could be a challenge for the Government’s of LICs/NEEs [4 marks]</a:t>
            </a:r>
            <a:endParaRPr/>
          </a:p>
          <a:p>
            <a:pPr indent="0" lvl="0" marL="0" marR="0" rtl="0" algn="just">
              <a:spcBef>
                <a:spcPts val="0"/>
              </a:spcBef>
              <a:spcAft>
                <a:spcPts val="0"/>
              </a:spcAft>
              <a:buNone/>
            </a:pPr>
            <a:r>
              <a:t/>
            </a:r>
            <a:endParaRPr sz="1400">
              <a:solidFill>
                <a:srgbClr val="FF33CC"/>
              </a:solidFill>
              <a:latin typeface="Calibri"/>
              <a:ea typeface="Calibri"/>
              <a:cs typeface="Calibri"/>
              <a:sym typeface="Calibri"/>
            </a:endParaRPr>
          </a:p>
          <a:p>
            <a:pPr indent="0" lvl="0" marL="0" marR="0" rtl="0" algn="just">
              <a:spcBef>
                <a:spcPts val="0"/>
              </a:spcBef>
              <a:spcAft>
                <a:spcPts val="0"/>
              </a:spcAft>
              <a:buNone/>
            </a:pPr>
            <a:r>
              <a:rPr lang="en-US" sz="1400">
                <a:solidFill>
                  <a:srgbClr val="FF33CC"/>
                </a:solidFill>
                <a:latin typeface="Calibri"/>
                <a:ea typeface="Calibri"/>
                <a:cs typeface="Calibri"/>
                <a:sym typeface="Calibri"/>
              </a:rPr>
              <a:t>  </a:t>
            </a:r>
            <a:endParaRPr sz="1400">
              <a:solidFill>
                <a:srgbClr val="FF33CC"/>
              </a:solidFill>
              <a:latin typeface="Calibri"/>
              <a:ea typeface="Calibri"/>
              <a:cs typeface="Calibri"/>
              <a:sym typeface="Calibri"/>
            </a:endParaRPr>
          </a:p>
        </p:txBody>
      </p:sp>
      <p:cxnSp>
        <p:nvCxnSpPr>
          <p:cNvPr id="232" name="Google Shape;232;p19"/>
          <p:cNvCxnSpPr/>
          <p:nvPr/>
        </p:nvCxnSpPr>
        <p:spPr>
          <a:xfrm flipH="1" rot="10800000">
            <a:off x="172986" y="1385625"/>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233" name="Google Shape;233;p19"/>
          <p:cNvCxnSpPr/>
          <p:nvPr/>
        </p:nvCxnSpPr>
        <p:spPr>
          <a:xfrm flipH="1" rot="10800000">
            <a:off x="188404" y="1718151"/>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234" name="Google Shape;234;p19"/>
          <p:cNvCxnSpPr/>
          <p:nvPr/>
        </p:nvCxnSpPr>
        <p:spPr>
          <a:xfrm flipH="1" rot="10800000">
            <a:off x="188404" y="2001992"/>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235" name="Google Shape;235;p19"/>
          <p:cNvCxnSpPr/>
          <p:nvPr/>
        </p:nvCxnSpPr>
        <p:spPr>
          <a:xfrm flipH="1" rot="10800000">
            <a:off x="203822" y="2334518"/>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236" name="Google Shape;236;p19"/>
          <p:cNvCxnSpPr/>
          <p:nvPr/>
        </p:nvCxnSpPr>
        <p:spPr>
          <a:xfrm flipH="1" rot="10800000">
            <a:off x="203822" y="2685468"/>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237" name="Google Shape;237;p19"/>
          <p:cNvCxnSpPr/>
          <p:nvPr/>
        </p:nvCxnSpPr>
        <p:spPr>
          <a:xfrm flipH="1" rot="10800000">
            <a:off x="219240" y="3017994"/>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238" name="Google Shape;238;p19"/>
          <p:cNvCxnSpPr/>
          <p:nvPr/>
        </p:nvCxnSpPr>
        <p:spPr>
          <a:xfrm flipH="1" rot="10800000">
            <a:off x="219240" y="3301835"/>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239" name="Google Shape;239;p19"/>
          <p:cNvCxnSpPr/>
          <p:nvPr/>
        </p:nvCxnSpPr>
        <p:spPr>
          <a:xfrm flipH="1" rot="10800000">
            <a:off x="234658" y="3634361"/>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240" name="Google Shape;240;p19"/>
          <p:cNvCxnSpPr/>
          <p:nvPr/>
        </p:nvCxnSpPr>
        <p:spPr>
          <a:xfrm flipH="1" rot="10800000">
            <a:off x="234658" y="4030597"/>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241" name="Google Shape;241;p19"/>
          <p:cNvCxnSpPr/>
          <p:nvPr/>
        </p:nvCxnSpPr>
        <p:spPr>
          <a:xfrm flipH="1" rot="10800000">
            <a:off x="234658" y="4314438"/>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242" name="Google Shape;242;p19"/>
          <p:cNvCxnSpPr/>
          <p:nvPr/>
        </p:nvCxnSpPr>
        <p:spPr>
          <a:xfrm flipH="1" rot="10800000">
            <a:off x="250076" y="4646964"/>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243" name="Google Shape;243;p19"/>
          <p:cNvCxnSpPr/>
          <p:nvPr/>
        </p:nvCxnSpPr>
        <p:spPr>
          <a:xfrm flipH="1" rot="10800000">
            <a:off x="250076" y="4997914"/>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244" name="Google Shape;244;p19"/>
          <p:cNvCxnSpPr/>
          <p:nvPr/>
        </p:nvCxnSpPr>
        <p:spPr>
          <a:xfrm flipH="1" rot="10800000">
            <a:off x="265494" y="5330440"/>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245" name="Google Shape;245;p19"/>
          <p:cNvCxnSpPr/>
          <p:nvPr/>
        </p:nvCxnSpPr>
        <p:spPr>
          <a:xfrm flipH="1" rot="10800000">
            <a:off x="265494" y="5614281"/>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246" name="Google Shape;246;p19"/>
          <p:cNvCxnSpPr/>
          <p:nvPr/>
        </p:nvCxnSpPr>
        <p:spPr>
          <a:xfrm flipH="1" rot="10800000">
            <a:off x="280912" y="5946807"/>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247" name="Google Shape;247;p19"/>
          <p:cNvCxnSpPr/>
          <p:nvPr/>
        </p:nvCxnSpPr>
        <p:spPr>
          <a:xfrm flipH="1" rot="10800000">
            <a:off x="280912" y="6272203"/>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248" name="Google Shape;248;p19"/>
          <p:cNvCxnSpPr/>
          <p:nvPr/>
        </p:nvCxnSpPr>
        <p:spPr>
          <a:xfrm flipH="1" rot="10800000">
            <a:off x="296330" y="6604729"/>
            <a:ext cx="11815191" cy="51439"/>
          </a:xfrm>
          <a:prstGeom prst="straightConnector1">
            <a:avLst/>
          </a:prstGeom>
          <a:noFill/>
          <a:ln cap="flat" cmpd="sng" w="9525">
            <a:solidFill>
              <a:schemeClr val="accent1"/>
            </a:solidFill>
            <a:prstDash val="solid"/>
            <a:miter lim="800000"/>
            <a:headEnd len="sm" w="sm" type="none"/>
            <a:tailEnd len="sm" w="sm" type="none"/>
          </a:ln>
        </p:spPr>
      </p:cxnSp>
      <p:cxnSp>
        <p:nvCxnSpPr>
          <p:cNvPr id="249" name="Google Shape;249;p19"/>
          <p:cNvCxnSpPr/>
          <p:nvPr/>
        </p:nvCxnSpPr>
        <p:spPr>
          <a:xfrm flipH="1" rot="10800000">
            <a:off x="172985" y="1027906"/>
            <a:ext cx="11815191" cy="51439"/>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255" name="Google Shape;255;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
        <p:nvSpPr>
          <p:cNvPr id="256" name="Google Shape;256;p20"/>
          <p:cNvSpPr/>
          <p:nvPr/>
        </p:nvSpPr>
        <p:spPr>
          <a:xfrm>
            <a:off x="0" y="0"/>
            <a:ext cx="12192000" cy="6858000"/>
          </a:xfrm>
          <a:prstGeom prst="rect">
            <a:avLst/>
          </a:prstGeom>
          <a:solidFill>
            <a:schemeClr val="lt1"/>
          </a:solidFill>
          <a:ln cap="flat" cmpd="sng" w="28575">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57" name="Google Shape;257;p20"/>
          <p:cNvPicPr preferRelativeResize="0"/>
          <p:nvPr/>
        </p:nvPicPr>
        <p:blipFill rotWithShape="1">
          <a:blip r:embed="rId3">
            <a:alphaModFix/>
          </a:blip>
          <a:srcRect b="0" l="0" r="0" t="0"/>
          <a:stretch/>
        </p:blipFill>
        <p:spPr>
          <a:xfrm>
            <a:off x="105340" y="453088"/>
            <a:ext cx="4769644" cy="3081337"/>
          </a:xfrm>
          <a:prstGeom prst="rect">
            <a:avLst/>
          </a:prstGeom>
          <a:noFill/>
          <a:ln>
            <a:noFill/>
          </a:ln>
        </p:spPr>
      </p:pic>
      <p:sp>
        <p:nvSpPr>
          <p:cNvPr id="258" name="Google Shape;258;p20"/>
          <p:cNvSpPr txBox="1"/>
          <p:nvPr/>
        </p:nvSpPr>
        <p:spPr>
          <a:xfrm>
            <a:off x="105340" y="-5569"/>
            <a:ext cx="6109518" cy="36933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rgbClr val="00B0F0"/>
                </a:solidFill>
                <a:latin typeface="Calibri"/>
                <a:ea typeface="Calibri"/>
                <a:cs typeface="Calibri"/>
                <a:sym typeface="Calibri"/>
              </a:rPr>
              <a:t>Figure 1 – Tourism &amp; Development  </a:t>
            </a:r>
            <a:endParaRPr sz="1800">
              <a:solidFill>
                <a:srgbClr val="00B0F0"/>
              </a:solidFill>
              <a:latin typeface="Calibri"/>
              <a:ea typeface="Calibri"/>
              <a:cs typeface="Calibri"/>
              <a:sym typeface="Calibri"/>
            </a:endParaRPr>
          </a:p>
        </p:txBody>
      </p:sp>
      <p:sp>
        <p:nvSpPr>
          <p:cNvPr id="259" name="Google Shape;259;p20"/>
          <p:cNvSpPr/>
          <p:nvPr/>
        </p:nvSpPr>
        <p:spPr>
          <a:xfrm>
            <a:off x="105339" y="3652058"/>
            <a:ext cx="11948115" cy="3081337"/>
          </a:xfrm>
          <a:custGeom>
            <a:rect b="b" l="l" r="r" t="t"/>
            <a:pathLst>
              <a:path extrusionOk="0" fill="none" h="3081337" w="11948115">
                <a:moveTo>
                  <a:pt x="0" y="0"/>
                </a:moveTo>
                <a:cubicBezTo>
                  <a:pt x="105608" y="-42517"/>
                  <a:pt x="258076" y="36684"/>
                  <a:pt x="477925" y="0"/>
                </a:cubicBezTo>
                <a:cubicBezTo>
                  <a:pt x="697775" y="-36684"/>
                  <a:pt x="821168" y="55393"/>
                  <a:pt x="955849" y="0"/>
                </a:cubicBezTo>
                <a:cubicBezTo>
                  <a:pt x="1090530" y="-55393"/>
                  <a:pt x="1383653" y="74773"/>
                  <a:pt x="1672736" y="0"/>
                </a:cubicBezTo>
                <a:cubicBezTo>
                  <a:pt x="1961819" y="-74773"/>
                  <a:pt x="1897580" y="39221"/>
                  <a:pt x="2031180" y="0"/>
                </a:cubicBezTo>
                <a:cubicBezTo>
                  <a:pt x="2164780" y="-39221"/>
                  <a:pt x="2172502" y="6196"/>
                  <a:pt x="2270142" y="0"/>
                </a:cubicBezTo>
                <a:cubicBezTo>
                  <a:pt x="2367782" y="-6196"/>
                  <a:pt x="2737541" y="53797"/>
                  <a:pt x="2867548" y="0"/>
                </a:cubicBezTo>
                <a:cubicBezTo>
                  <a:pt x="2997555" y="-53797"/>
                  <a:pt x="3055016" y="37674"/>
                  <a:pt x="3225991" y="0"/>
                </a:cubicBezTo>
                <a:cubicBezTo>
                  <a:pt x="3396966" y="-37674"/>
                  <a:pt x="3757805" y="12981"/>
                  <a:pt x="4062359" y="0"/>
                </a:cubicBezTo>
                <a:cubicBezTo>
                  <a:pt x="4366913" y="-12981"/>
                  <a:pt x="4634662" y="21318"/>
                  <a:pt x="4898727" y="0"/>
                </a:cubicBezTo>
                <a:cubicBezTo>
                  <a:pt x="5162792" y="-21318"/>
                  <a:pt x="5370846" y="28685"/>
                  <a:pt x="5615614" y="0"/>
                </a:cubicBezTo>
                <a:cubicBezTo>
                  <a:pt x="5860382" y="-28685"/>
                  <a:pt x="5738658" y="26245"/>
                  <a:pt x="5854576" y="0"/>
                </a:cubicBezTo>
                <a:cubicBezTo>
                  <a:pt x="5970494" y="-26245"/>
                  <a:pt x="6187349" y="53178"/>
                  <a:pt x="6451982" y="0"/>
                </a:cubicBezTo>
                <a:cubicBezTo>
                  <a:pt x="6716615" y="-53178"/>
                  <a:pt x="6576138" y="19465"/>
                  <a:pt x="6690944" y="0"/>
                </a:cubicBezTo>
                <a:cubicBezTo>
                  <a:pt x="6805750" y="-19465"/>
                  <a:pt x="6889213" y="27826"/>
                  <a:pt x="7049388" y="0"/>
                </a:cubicBezTo>
                <a:cubicBezTo>
                  <a:pt x="7209563" y="-27826"/>
                  <a:pt x="7356964" y="15046"/>
                  <a:pt x="7646794" y="0"/>
                </a:cubicBezTo>
                <a:cubicBezTo>
                  <a:pt x="7936624" y="-15046"/>
                  <a:pt x="7837326" y="19662"/>
                  <a:pt x="7885756" y="0"/>
                </a:cubicBezTo>
                <a:cubicBezTo>
                  <a:pt x="7934186" y="-19662"/>
                  <a:pt x="8137824" y="38594"/>
                  <a:pt x="8244199" y="0"/>
                </a:cubicBezTo>
                <a:cubicBezTo>
                  <a:pt x="8350574" y="-38594"/>
                  <a:pt x="8639450" y="22508"/>
                  <a:pt x="8961086" y="0"/>
                </a:cubicBezTo>
                <a:cubicBezTo>
                  <a:pt x="9282722" y="-22508"/>
                  <a:pt x="9608820" y="31922"/>
                  <a:pt x="9797454" y="0"/>
                </a:cubicBezTo>
                <a:cubicBezTo>
                  <a:pt x="9986088" y="-31922"/>
                  <a:pt x="9930450" y="832"/>
                  <a:pt x="10036417" y="0"/>
                </a:cubicBezTo>
                <a:cubicBezTo>
                  <a:pt x="10142384" y="-832"/>
                  <a:pt x="10396497" y="31359"/>
                  <a:pt x="10633822" y="0"/>
                </a:cubicBezTo>
                <a:cubicBezTo>
                  <a:pt x="10871148" y="-31359"/>
                  <a:pt x="10811778" y="11727"/>
                  <a:pt x="10872785" y="0"/>
                </a:cubicBezTo>
                <a:cubicBezTo>
                  <a:pt x="10933792" y="-11727"/>
                  <a:pt x="11034151" y="17740"/>
                  <a:pt x="11111747" y="0"/>
                </a:cubicBezTo>
                <a:cubicBezTo>
                  <a:pt x="11189343" y="-17740"/>
                  <a:pt x="11550099" y="63456"/>
                  <a:pt x="11948115" y="0"/>
                </a:cubicBezTo>
                <a:cubicBezTo>
                  <a:pt x="11959228" y="131504"/>
                  <a:pt x="11937777" y="327082"/>
                  <a:pt x="11948115" y="421116"/>
                </a:cubicBezTo>
                <a:cubicBezTo>
                  <a:pt x="11958453" y="515150"/>
                  <a:pt x="11897367" y="737332"/>
                  <a:pt x="11948115" y="903859"/>
                </a:cubicBezTo>
                <a:cubicBezTo>
                  <a:pt x="11998863" y="1070386"/>
                  <a:pt x="11927239" y="1224946"/>
                  <a:pt x="11948115" y="1386602"/>
                </a:cubicBezTo>
                <a:cubicBezTo>
                  <a:pt x="11968991" y="1548258"/>
                  <a:pt x="11914876" y="1633507"/>
                  <a:pt x="11948115" y="1807718"/>
                </a:cubicBezTo>
                <a:cubicBezTo>
                  <a:pt x="11981354" y="1981929"/>
                  <a:pt x="11924065" y="2096439"/>
                  <a:pt x="11948115" y="2290461"/>
                </a:cubicBezTo>
                <a:cubicBezTo>
                  <a:pt x="11972165" y="2484483"/>
                  <a:pt x="11924201" y="2871629"/>
                  <a:pt x="11948115" y="3081337"/>
                </a:cubicBezTo>
                <a:cubicBezTo>
                  <a:pt x="11834459" y="3109899"/>
                  <a:pt x="11777448" y="3062685"/>
                  <a:pt x="11709153" y="3081337"/>
                </a:cubicBezTo>
                <a:cubicBezTo>
                  <a:pt x="11640858" y="3099989"/>
                  <a:pt x="11522021" y="3041495"/>
                  <a:pt x="11350709" y="3081337"/>
                </a:cubicBezTo>
                <a:cubicBezTo>
                  <a:pt x="11179397" y="3121179"/>
                  <a:pt x="10783743" y="3024717"/>
                  <a:pt x="10633822" y="3081337"/>
                </a:cubicBezTo>
                <a:cubicBezTo>
                  <a:pt x="10483901" y="3137957"/>
                  <a:pt x="10153603" y="3032347"/>
                  <a:pt x="9916935" y="3081337"/>
                </a:cubicBezTo>
                <a:cubicBezTo>
                  <a:pt x="9680267" y="3130327"/>
                  <a:pt x="9700281" y="3060931"/>
                  <a:pt x="9558492" y="3081337"/>
                </a:cubicBezTo>
                <a:cubicBezTo>
                  <a:pt x="9416703" y="3101743"/>
                  <a:pt x="9163440" y="3074600"/>
                  <a:pt x="8961086" y="3081337"/>
                </a:cubicBezTo>
                <a:cubicBezTo>
                  <a:pt x="8758732" y="3088074"/>
                  <a:pt x="8770871" y="3062499"/>
                  <a:pt x="8602643" y="3081337"/>
                </a:cubicBezTo>
                <a:cubicBezTo>
                  <a:pt x="8434415" y="3100175"/>
                  <a:pt x="8050103" y="3047363"/>
                  <a:pt x="7766275" y="3081337"/>
                </a:cubicBezTo>
                <a:cubicBezTo>
                  <a:pt x="7482447" y="3115311"/>
                  <a:pt x="7497925" y="3053068"/>
                  <a:pt x="7407831" y="3081337"/>
                </a:cubicBezTo>
                <a:cubicBezTo>
                  <a:pt x="7317737" y="3109606"/>
                  <a:pt x="7084026" y="3063250"/>
                  <a:pt x="6929907" y="3081337"/>
                </a:cubicBezTo>
                <a:cubicBezTo>
                  <a:pt x="6775788" y="3099424"/>
                  <a:pt x="6442566" y="3023009"/>
                  <a:pt x="6093539" y="3081337"/>
                </a:cubicBezTo>
                <a:cubicBezTo>
                  <a:pt x="5744512" y="3139665"/>
                  <a:pt x="5933255" y="3058077"/>
                  <a:pt x="5854576" y="3081337"/>
                </a:cubicBezTo>
                <a:cubicBezTo>
                  <a:pt x="5775897" y="3104597"/>
                  <a:pt x="5347906" y="3002692"/>
                  <a:pt x="5018208" y="3081337"/>
                </a:cubicBezTo>
                <a:cubicBezTo>
                  <a:pt x="4688510" y="3159982"/>
                  <a:pt x="4746165" y="3059576"/>
                  <a:pt x="4540284" y="3081337"/>
                </a:cubicBezTo>
                <a:cubicBezTo>
                  <a:pt x="4334403" y="3103098"/>
                  <a:pt x="4268621" y="3078840"/>
                  <a:pt x="4062359" y="3081337"/>
                </a:cubicBezTo>
                <a:cubicBezTo>
                  <a:pt x="3856097" y="3083834"/>
                  <a:pt x="3592601" y="3045930"/>
                  <a:pt x="3464953" y="3081337"/>
                </a:cubicBezTo>
                <a:cubicBezTo>
                  <a:pt x="3337305" y="3116744"/>
                  <a:pt x="3019036" y="3025766"/>
                  <a:pt x="2867548" y="3081337"/>
                </a:cubicBezTo>
                <a:cubicBezTo>
                  <a:pt x="2716061" y="3136908"/>
                  <a:pt x="2689136" y="3067552"/>
                  <a:pt x="2628585" y="3081337"/>
                </a:cubicBezTo>
                <a:cubicBezTo>
                  <a:pt x="2568034" y="3095122"/>
                  <a:pt x="2508583" y="3074948"/>
                  <a:pt x="2389623" y="3081337"/>
                </a:cubicBezTo>
                <a:cubicBezTo>
                  <a:pt x="2270663" y="3087726"/>
                  <a:pt x="2210336" y="3059156"/>
                  <a:pt x="2031180" y="3081337"/>
                </a:cubicBezTo>
                <a:cubicBezTo>
                  <a:pt x="1852024" y="3103518"/>
                  <a:pt x="1737083" y="3056377"/>
                  <a:pt x="1553255" y="3081337"/>
                </a:cubicBezTo>
                <a:cubicBezTo>
                  <a:pt x="1369427" y="3106297"/>
                  <a:pt x="1425223" y="3065398"/>
                  <a:pt x="1314293" y="3081337"/>
                </a:cubicBezTo>
                <a:cubicBezTo>
                  <a:pt x="1203363" y="3097276"/>
                  <a:pt x="390428" y="3045846"/>
                  <a:pt x="0" y="3081337"/>
                </a:cubicBezTo>
                <a:cubicBezTo>
                  <a:pt x="-4803" y="2872415"/>
                  <a:pt x="24054" y="2810680"/>
                  <a:pt x="0" y="2598594"/>
                </a:cubicBezTo>
                <a:cubicBezTo>
                  <a:pt x="-24054" y="2386508"/>
                  <a:pt x="24592" y="2292732"/>
                  <a:pt x="0" y="2146665"/>
                </a:cubicBezTo>
                <a:cubicBezTo>
                  <a:pt x="-24592" y="2000598"/>
                  <a:pt x="46836" y="1841214"/>
                  <a:pt x="0" y="1663922"/>
                </a:cubicBezTo>
                <a:cubicBezTo>
                  <a:pt x="-46836" y="1486630"/>
                  <a:pt x="3983" y="1335921"/>
                  <a:pt x="0" y="1150366"/>
                </a:cubicBezTo>
                <a:cubicBezTo>
                  <a:pt x="-3983" y="964811"/>
                  <a:pt x="18695" y="813921"/>
                  <a:pt x="0" y="729250"/>
                </a:cubicBezTo>
                <a:cubicBezTo>
                  <a:pt x="-18695" y="644579"/>
                  <a:pt x="8736" y="350336"/>
                  <a:pt x="0" y="0"/>
                </a:cubicBezTo>
                <a:close/>
              </a:path>
              <a:path extrusionOk="0" h="3081337" w="11948115">
                <a:moveTo>
                  <a:pt x="0" y="0"/>
                </a:moveTo>
                <a:cubicBezTo>
                  <a:pt x="187156" y="-19624"/>
                  <a:pt x="368427" y="8397"/>
                  <a:pt x="477925" y="0"/>
                </a:cubicBezTo>
                <a:cubicBezTo>
                  <a:pt x="587424" y="-8397"/>
                  <a:pt x="1037988" y="11538"/>
                  <a:pt x="1314293" y="0"/>
                </a:cubicBezTo>
                <a:cubicBezTo>
                  <a:pt x="1590598" y="-11538"/>
                  <a:pt x="1681456" y="18431"/>
                  <a:pt x="1792217" y="0"/>
                </a:cubicBezTo>
                <a:cubicBezTo>
                  <a:pt x="1902978" y="-18431"/>
                  <a:pt x="2278764" y="11672"/>
                  <a:pt x="2509104" y="0"/>
                </a:cubicBezTo>
                <a:cubicBezTo>
                  <a:pt x="2739444" y="-11672"/>
                  <a:pt x="2629042" y="9289"/>
                  <a:pt x="2748066" y="0"/>
                </a:cubicBezTo>
                <a:cubicBezTo>
                  <a:pt x="2867090" y="-9289"/>
                  <a:pt x="2933167" y="21592"/>
                  <a:pt x="3106510" y="0"/>
                </a:cubicBezTo>
                <a:cubicBezTo>
                  <a:pt x="3279853" y="-21592"/>
                  <a:pt x="3445808" y="3754"/>
                  <a:pt x="3703916" y="0"/>
                </a:cubicBezTo>
                <a:cubicBezTo>
                  <a:pt x="3962024" y="-3754"/>
                  <a:pt x="4063252" y="45810"/>
                  <a:pt x="4181840" y="0"/>
                </a:cubicBezTo>
                <a:cubicBezTo>
                  <a:pt x="4300428" y="-45810"/>
                  <a:pt x="4676401" y="67084"/>
                  <a:pt x="5018208" y="0"/>
                </a:cubicBezTo>
                <a:cubicBezTo>
                  <a:pt x="5360015" y="-67084"/>
                  <a:pt x="5280872" y="37719"/>
                  <a:pt x="5496133" y="0"/>
                </a:cubicBezTo>
                <a:cubicBezTo>
                  <a:pt x="5711395" y="-37719"/>
                  <a:pt x="6026461" y="82905"/>
                  <a:pt x="6213020" y="0"/>
                </a:cubicBezTo>
                <a:cubicBezTo>
                  <a:pt x="6399579" y="-82905"/>
                  <a:pt x="6831161" y="49169"/>
                  <a:pt x="7049388" y="0"/>
                </a:cubicBezTo>
                <a:cubicBezTo>
                  <a:pt x="7267615" y="-49169"/>
                  <a:pt x="7259781" y="36788"/>
                  <a:pt x="7407831" y="0"/>
                </a:cubicBezTo>
                <a:cubicBezTo>
                  <a:pt x="7555881" y="-36788"/>
                  <a:pt x="7921244" y="16336"/>
                  <a:pt x="8244199" y="0"/>
                </a:cubicBezTo>
                <a:cubicBezTo>
                  <a:pt x="8567154" y="-16336"/>
                  <a:pt x="8371277" y="16088"/>
                  <a:pt x="8483162" y="0"/>
                </a:cubicBezTo>
                <a:cubicBezTo>
                  <a:pt x="8595047" y="-16088"/>
                  <a:pt x="8631107" y="68"/>
                  <a:pt x="8722124" y="0"/>
                </a:cubicBezTo>
                <a:cubicBezTo>
                  <a:pt x="8813141" y="-68"/>
                  <a:pt x="8962530" y="37363"/>
                  <a:pt x="9080567" y="0"/>
                </a:cubicBezTo>
                <a:cubicBezTo>
                  <a:pt x="9198604" y="-37363"/>
                  <a:pt x="9205274" y="19580"/>
                  <a:pt x="9319530" y="0"/>
                </a:cubicBezTo>
                <a:cubicBezTo>
                  <a:pt x="9433786" y="-19580"/>
                  <a:pt x="9469079" y="10854"/>
                  <a:pt x="9558492" y="0"/>
                </a:cubicBezTo>
                <a:cubicBezTo>
                  <a:pt x="9647905" y="-10854"/>
                  <a:pt x="9974328" y="22552"/>
                  <a:pt x="10155898" y="0"/>
                </a:cubicBezTo>
                <a:cubicBezTo>
                  <a:pt x="10337468" y="-22552"/>
                  <a:pt x="10664061" y="82844"/>
                  <a:pt x="10992266" y="0"/>
                </a:cubicBezTo>
                <a:cubicBezTo>
                  <a:pt x="11320471" y="-82844"/>
                  <a:pt x="11594348" y="47597"/>
                  <a:pt x="11948115" y="0"/>
                </a:cubicBezTo>
                <a:cubicBezTo>
                  <a:pt x="11952842" y="174058"/>
                  <a:pt x="11879988" y="378449"/>
                  <a:pt x="11948115" y="575183"/>
                </a:cubicBezTo>
                <a:cubicBezTo>
                  <a:pt x="12016242" y="771917"/>
                  <a:pt x="11931593" y="866004"/>
                  <a:pt x="11948115" y="996299"/>
                </a:cubicBezTo>
                <a:cubicBezTo>
                  <a:pt x="11964637" y="1126594"/>
                  <a:pt x="11941417" y="1246035"/>
                  <a:pt x="11948115" y="1479042"/>
                </a:cubicBezTo>
                <a:cubicBezTo>
                  <a:pt x="11954813" y="1712049"/>
                  <a:pt x="11934337" y="1753636"/>
                  <a:pt x="11948115" y="2023411"/>
                </a:cubicBezTo>
                <a:cubicBezTo>
                  <a:pt x="11961893" y="2293186"/>
                  <a:pt x="11896639" y="2291351"/>
                  <a:pt x="11948115" y="2506154"/>
                </a:cubicBezTo>
                <a:cubicBezTo>
                  <a:pt x="11999591" y="2720957"/>
                  <a:pt x="11927786" y="2905339"/>
                  <a:pt x="11948115" y="3081337"/>
                </a:cubicBezTo>
                <a:cubicBezTo>
                  <a:pt x="11857012" y="3102461"/>
                  <a:pt x="11733014" y="3071614"/>
                  <a:pt x="11589672" y="3081337"/>
                </a:cubicBezTo>
                <a:cubicBezTo>
                  <a:pt x="11446330" y="3091060"/>
                  <a:pt x="11422716" y="3059692"/>
                  <a:pt x="11350709" y="3081337"/>
                </a:cubicBezTo>
                <a:cubicBezTo>
                  <a:pt x="11278702" y="3102982"/>
                  <a:pt x="11167838" y="3041020"/>
                  <a:pt x="10992266" y="3081337"/>
                </a:cubicBezTo>
                <a:cubicBezTo>
                  <a:pt x="10816694" y="3121654"/>
                  <a:pt x="10833435" y="3054257"/>
                  <a:pt x="10753304" y="3081337"/>
                </a:cubicBezTo>
                <a:cubicBezTo>
                  <a:pt x="10673173" y="3108417"/>
                  <a:pt x="10495982" y="3053885"/>
                  <a:pt x="10275379" y="3081337"/>
                </a:cubicBezTo>
                <a:cubicBezTo>
                  <a:pt x="10054776" y="3108789"/>
                  <a:pt x="9839117" y="3073284"/>
                  <a:pt x="9677973" y="3081337"/>
                </a:cubicBezTo>
                <a:cubicBezTo>
                  <a:pt x="9516829" y="3089390"/>
                  <a:pt x="9247860" y="3002704"/>
                  <a:pt x="8961086" y="3081337"/>
                </a:cubicBezTo>
                <a:cubicBezTo>
                  <a:pt x="8674312" y="3159970"/>
                  <a:pt x="8603813" y="3049875"/>
                  <a:pt x="8483162" y="3081337"/>
                </a:cubicBezTo>
                <a:cubicBezTo>
                  <a:pt x="8362511" y="3112799"/>
                  <a:pt x="8312674" y="3055875"/>
                  <a:pt x="8244199" y="3081337"/>
                </a:cubicBezTo>
                <a:cubicBezTo>
                  <a:pt x="8175724" y="3106799"/>
                  <a:pt x="7609143" y="3038092"/>
                  <a:pt x="7407831" y="3081337"/>
                </a:cubicBezTo>
                <a:cubicBezTo>
                  <a:pt x="7206519" y="3124582"/>
                  <a:pt x="7039639" y="3015418"/>
                  <a:pt x="6810426" y="3081337"/>
                </a:cubicBezTo>
                <a:cubicBezTo>
                  <a:pt x="6581213" y="3147256"/>
                  <a:pt x="6506824" y="3034047"/>
                  <a:pt x="6332501" y="3081337"/>
                </a:cubicBezTo>
                <a:cubicBezTo>
                  <a:pt x="6158178" y="3128627"/>
                  <a:pt x="5823337" y="3046029"/>
                  <a:pt x="5615614" y="3081337"/>
                </a:cubicBezTo>
                <a:cubicBezTo>
                  <a:pt x="5407891" y="3116645"/>
                  <a:pt x="5019409" y="3034923"/>
                  <a:pt x="4779246" y="3081337"/>
                </a:cubicBezTo>
                <a:cubicBezTo>
                  <a:pt x="4539083" y="3127751"/>
                  <a:pt x="4619998" y="3063368"/>
                  <a:pt x="4540284" y="3081337"/>
                </a:cubicBezTo>
                <a:cubicBezTo>
                  <a:pt x="4460570" y="3099306"/>
                  <a:pt x="4126929" y="3052964"/>
                  <a:pt x="3942878" y="3081337"/>
                </a:cubicBezTo>
                <a:cubicBezTo>
                  <a:pt x="3758827" y="3109710"/>
                  <a:pt x="3406050" y="3069034"/>
                  <a:pt x="3225991" y="3081337"/>
                </a:cubicBezTo>
                <a:cubicBezTo>
                  <a:pt x="3045932" y="3093640"/>
                  <a:pt x="2752858" y="3039392"/>
                  <a:pt x="2509104" y="3081337"/>
                </a:cubicBezTo>
                <a:cubicBezTo>
                  <a:pt x="2265350" y="3123282"/>
                  <a:pt x="2039559" y="3022094"/>
                  <a:pt x="1911698" y="3081337"/>
                </a:cubicBezTo>
                <a:cubicBezTo>
                  <a:pt x="1783837" y="3140580"/>
                  <a:pt x="1563527" y="3033702"/>
                  <a:pt x="1433774" y="3081337"/>
                </a:cubicBezTo>
                <a:cubicBezTo>
                  <a:pt x="1304021" y="3128972"/>
                  <a:pt x="1095221" y="3050239"/>
                  <a:pt x="836368" y="3081337"/>
                </a:cubicBezTo>
                <a:cubicBezTo>
                  <a:pt x="577515" y="3112435"/>
                  <a:pt x="406354" y="3073252"/>
                  <a:pt x="0" y="3081337"/>
                </a:cubicBezTo>
                <a:cubicBezTo>
                  <a:pt x="-35188" y="2935617"/>
                  <a:pt x="54322" y="2678582"/>
                  <a:pt x="0" y="2567781"/>
                </a:cubicBezTo>
                <a:cubicBezTo>
                  <a:pt x="-54322" y="2456980"/>
                  <a:pt x="3410" y="2351779"/>
                  <a:pt x="0" y="2146665"/>
                </a:cubicBezTo>
                <a:cubicBezTo>
                  <a:pt x="-3410" y="1941551"/>
                  <a:pt x="43755" y="1848609"/>
                  <a:pt x="0" y="1694735"/>
                </a:cubicBezTo>
                <a:cubicBezTo>
                  <a:pt x="-43755" y="1540861"/>
                  <a:pt x="1714" y="1388348"/>
                  <a:pt x="0" y="1242806"/>
                </a:cubicBezTo>
                <a:cubicBezTo>
                  <a:pt x="-1714" y="1097264"/>
                  <a:pt x="30466" y="963895"/>
                  <a:pt x="0" y="698436"/>
                </a:cubicBezTo>
                <a:cubicBezTo>
                  <a:pt x="-30466" y="432977"/>
                  <a:pt x="3585" y="269969"/>
                  <a:pt x="0" y="0"/>
                </a:cubicBezTo>
                <a:close/>
              </a:path>
            </a:pathLst>
          </a:cu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rPr lang="en-US" sz="1050">
                <a:solidFill>
                  <a:srgbClr val="FF33CC"/>
                </a:solidFill>
                <a:latin typeface="Calibri"/>
                <a:ea typeface="Calibri"/>
                <a:cs typeface="Calibri"/>
                <a:sym typeface="Calibri"/>
              </a:rPr>
              <a:t>Complete the graph to display the percentage of income The Bahamas generates through tourism [1 mark] </a:t>
            </a:r>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rPr lang="en-US" sz="1050">
                <a:solidFill>
                  <a:srgbClr val="FF33CC"/>
                </a:solidFill>
                <a:latin typeface="Calibri"/>
                <a:ea typeface="Calibri"/>
                <a:cs typeface="Calibri"/>
                <a:sym typeface="Calibri"/>
              </a:rPr>
              <a:t>Outline two ways that tourism can help a country to develop [2 marks] </a:t>
            </a:r>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rPr lang="en-US" sz="1050">
                <a:solidFill>
                  <a:srgbClr val="FF33CC"/>
                </a:solidFill>
                <a:latin typeface="Calibri"/>
                <a:ea typeface="Calibri"/>
                <a:cs typeface="Calibri"/>
                <a:sym typeface="Calibri"/>
              </a:rPr>
              <a:t>Suggest one reason why HICs are less reliant on tourism [2 marks] </a:t>
            </a:r>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p:txBody>
      </p:sp>
      <p:cxnSp>
        <p:nvCxnSpPr>
          <p:cNvPr id="260" name="Google Shape;260;p20"/>
          <p:cNvCxnSpPr/>
          <p:nvPr/>
        </p:nvCxnSpPr>
        <p:spPr>
          <a:xfrm>
            <a:off x="213359" y="4486101"/>
            <a:ext cx="11662757" cy="0"/>
          </a:xfrm>
          <a:prstGeom prst="straightConnector1">
            <a:avLst/>
          </a:prstGeom>
          <a:noFill/>
          <a:ln cap="flat" cmpd="sng" w="9525">
            <a:solidFill>
              <a:schemeClr val="accent1"/>
            </a:solidFill>
            <a:prstDash val="solid"/>
            <a:miter lim="800000"/>
            <a:headEnd len="sm" w="sm" type="none"/>
            <a:tailEnd len="sm" w="sm" type="none"/>
          </a:ln>
        </p:spPr>
      </p:cxnSp>
      <p:cxnSp>
        <p:nvCxnSpPr>
          <p:cNvPr id="261" name="Google Shape;261;p20"/>
          <p:cNvCxnSpPr/>
          <p:nvPr/>
        </p:nvCxnSpPr>
        <p:spPr>
          <a:xfrm>
            <a:off x="213359" y="4749337"/>
            <a:ext cx="11662757" cy="0"/>
          </a:xfrm>
          <a:prstGeom prst="straightConnector1">
            <a:avLst/>
          </a:prstGeom>
          <a:noFill/>
          <a:ln cap="flat" cmpd="sng" w="9525">
            <a:solidFill>
              <a:schemeClr val="accent1"/>
            </a:solidFill>
            <a:prstDash val="solid"/>
            <a:miter lim="800000"/>
            <a:headEnd len="sm" w="sm" type="none"/>
            <a:tailEnd len="sm" w="sm" type="none"/>
          </a:ln>
        </p:spPr>
      </p:cxnSp>
      <p:cxnSp>
        <p:nvCxnSpPr>
          <p:cNvPr id="262" name="Google Shape;262;p20"/>
          <p:cNvCxnSpPr/>
          <p:nvPr/>
        </p:nvCxnSpPr>
        <p:spPr>
          <a:xfrm>
            <a:off x="213359" y="5009803"/>
            <a:ext cx="11662757" cy="0"/>
          </a:xfrm>
          <a:prstGeom prst="straightConnector1">
            <a:avLst/>
          </a:prstGeom>
          <a:noFill/>
          <a:ln cap="flat" cmpd="sng" w="9525">
            <a:solidFill>
              <a:schemeClr val="accent1"/>
            </a:solidFill>
            <a:prstDash val="solid"/>
            <a:miter lim="800000"/>
            <a:headEnd len="sm" w="sm" type="none"/>
            <a:tailEnd len="sm" w="sm" type="none"/>
          </a:ln>
        </p:spPr>
      </p:cxnSp>
      <p:cxnSp>
        <p:nvCxnSpPr>
          <p:cNvPr id="263" name="Google Shape;263;p20"/>
          <p:cNvCxnSpPr/>
          <p:nvPr/>
        </p:nvCxnSpPr>
        <p:spPr>
          <a:xfrm>
            <a:off x="213359" y="5273039"/>
            <a:ext cx="11662757" cy="0"/>
          </a:xfrm>
          <a:prstGeom prst="straightConnector1">
            <a:avLst/>
          </a:prstGeom>
          <a:noFill/>
          <a:ln cap="flat" cmpd="sng" w="9525">
            <a:solidFill>
              <a:schemeClr val="accent1"/>
            </a:solidFill>
            <a:prstDash val="solid"/>
            <a:miter lim="800000"/>
            <a:headEnd len="sm" w="sm" type="none"/>
            <a:tailEnd len="sm" w="sm" type="none"/>
          </a:ln>
        </p:spPr>
      </p:cxnSp>
      <p:cxnSp>
        <p:nvCxnSpPr>
          <p:cNvPr id="264" name="Google Shape;264;p20"/>
          <p:cNvCxnSpPr/>
          <p:nvPr/>
        </p:nvCxnSpPr>
        <p:spPr>
          <a:xfrm>
            <a:off x="213359" y="5730240"/>
            <a:ext cx="11662757" cy="0"/>
          </a:xfrm>
          <a:prstGeom prst="straightConnector1">
            <a:avLst/>
          </a:prstGeom>
          <a:noFill/>
          <a:ln cap="flat" cmpd="sng" w="9525">
            <a:solidFill>
              <a:schemeClr val="accent1"/>
            </a:solidFill>
            <a:prstDash val="solid"/>
            <a:miter lim="800000"/>
            <a:headEnd len="sm" w="sm" type="none"/>
            <a:tailEnd len="sm" w="sm" type="none"/>
          </a:ln>
        </p:spPr>
      </p:cxnSp>
      <p:cxnSp>
        <p:nvCxnSpPr>
          <p:cNvPr id="265" name="Google Shape;265;p20"/>
          <p:cNvCxnSpPr/>
          <p:nvPr/>
        </p:nvCxnSpPr>
        <p:spPr>
          <a:xfrm>
            <a:off x="213359" y="5993476"/>
            <a:ext cx="11662757" cy="0"/>
          </a:xfrm>
          <a:prstGeom prst="straightConnector1">
            <a:avLst/>
          </a:prstGeom>
          <a:noFill/>
          <a:ln cap="flat" cmpd="sng" w="9525">
            <a:solidFill>
              <a:schemeClr val="accent1"/>
            </a:solidFill>
            <a:prstDash val="solid"/>
            <a:miter lim="800000"/>
            <a:headEnd len="sm" w="sm" type="none"/>
            <a:tailEnd len="sm" w="sm" type="none"/>
          </a:ln>
        </p:spPr>
      </p:cxnSp>
      <p:cxnSp>
        <p:nvCxnSpPr>
          <p:cNvPr id="266" name="Google Shape;266;p20"/>
          <p:cNvCxnSpPr/>
          <p:nvPr/>
        </p:nvCxnSpPr>
        <p:spPr>
          <a:xfrm>
            <a:off x="213359" y="6253942"/>
            <a:ext cx="11662757" cy="0"/>
          </a:xfrm>
          <a:prstGeom prst="straightConnector1">
            <a:avLst/>
          </a:prstGeom>
          <a:noFill/>
          <a:ln cap="flat" cmpd="sng" w="9525">
            <a:solidFill>
              <a:schemeClr val="accent1"/>
            </a:solidFill>
            <a:prstDash val="solid"/>
            <a:miter lim="800000"/>
            <a:headEnd len="sm" w="sm" type="none"/>
            <a:tailEnd len="sm" w="sm" type="none"/>
          </a:ln>
        </p:spPr>
      </p:cxnSp>
      <p:cxnSp>
        <p:nvCxnSpPr>
          <p:cNvPr id="267" name="Google Shape;267;p20"/>
          <p:cNvCxnSpPr/>
          <p:nvPr/>
        </p:nvCxnSpPr>
        <p:spPr>
          <a:xfrm>
            <a:off x="213359" y="6517178"/>
            <a:ext cx="11662757" cy="0"/>
          </a:xfrm>
          <a:prstGeom prst="straightConnector1">
            <a:avLst/>
          </a:prstGeom>
          <a:noFill/>
          <a:ln cap="flat" cmpd="sng" w="9525">
            <a:solidFill>
              <a:schemeClr val="accent1"/>
            </a:solidFill>
            <a:prstDash val="solid"/>
            <a:miter lim="800000"/>
            <a:headEnd len="sm" w="sm" type="none"/>
            <a:tailEnd len="sm" w="sm" type="none"/>
          </a:ln>
        </p:spPr>
      </p:cxnSp>
      <p:pic>
        <p:nvPicPr>
          <p:cNvPr id="268" name="Google Shape;268;p20"/>
          <p:cNvPicPr preferRelativeResize="0"/>
          <p:nvPr/>
        </p:nvPicPr>
        <p:blipFill rotWithShape="1">
          <a:blip r:embed="rId4">
            <a:alphaModFix/>
          </a:blip>
          <a:srcRect b="0" l="0" r="0" t="0"/>
          <a:stretch/>
        </p:blipFill>
        <p:spPr>
          <a:xfrm>
            <a:off x="4932217" y="440742"/>
            <a:ext cx="3129057" cy="2948081"/>
          </a:xfrm>
          <a:custGeom>
            <a:rect b="b" l="l" r="r" t="t"/>
            <a:pathLst>
              <a:path extrusionOk="0" fill="none" h="2948081" w="3129057">
                <a:moveTo>
                  <a:pt x="0" y="0"/>
                </a:moveTo>
                <a:cubicBezTo>
                  <a:pt x="179764" y="-771"/>
                  <a:pt x="292981" y="51831"/>
                  <a:pt x="490219" y="0"/>
                </a:cubicBezTo>
                <a:cubicBezTo>
                  <a:pt x="687457" y="-51831"/>
                  <a:pt x="860955" y="5548"/>
                  <a:pt x="980438" y="0"/>
                </a:cubicBezTo>
                <a:cubicBezTo>
                  <a:pt x="1099921" y="-5548"/>
                  <a:pt x="1412757" y="17435"/>
                  <a:pt x="1564528" y="0"/>
                </a:cubicBezTo>
                <a:cubicBezTo>
                  <a:pt x="1716299" y="-17435"/>
                  <a:pt x="2016905" y="415"/>
                  <a:pt x="2148619" y="0"/>
                </a:cubicBezTo>
                <a:cubicBezTo>
                  <a:pt x="2280333" y="-415"/>
                  <a:pt x="2468227" y="14061"/>
                  <a:pt x="2670129" y="0"/>
                </a:cubicBezTo>
                <a:cubicBezTo>
                  <a:pt x="2872031" y="-14061"/>
                  <a:pt x="2974593" y="16421"/>
                  <a:pt x="3129057" y="0"/>
                </a:cubicBezTo>
                <a:cubicBezTo>
                  <a:pt x="3129305" y="190544"/>
                  <a:pt x="3122560" y="302471"/>
                  <a:pt x="3129057" y="501174"/>
                </a:cubicBezTo>
                <a:cubicBezTo>
                  <a:pt x="3135554" y="699877"/>
                  <a:pt x="3086510" y="787480"/>
                  <a:pt x="3129057" y="1002348"/>
                </a:cubicBezTo>
                <a:cubicBezTo>
                  <a:pt x="3171604" y="1217216"/>
                  <a:pt x="3102169" y="1317278"/>
                  <a:pt x="3129057" y="1562483"/>
                </a:cubicBezTo>
                <a:cubicBezTo>
                  <a:pt x="3155945" y="1807688"/>
                  <a:pt x="3115222" y="1975941"/>
                  <a:pt x="3129057" y="2211061"/>
                </a:cubicBezTo>
                <a:cubicBezTo>
                  <a:pt x="3142892" y="2446181"/>
                  <a:pt x="3045139" y="2791035"/>
                  <a:pt x="3129057" y="2948081"/>
                </a:cubicBezTo>
                <a:cubicBezTo>
                  <a:pt x="3020027" y="2995569"/>
                  <a:pt x="2887367" y="2912516"/>
                  <a:pt x="2701419" y="2948081"/>
                </a:cubicBezTo>
                <a:cubicBezTo>
                  <a:pt x="2515471" y="2983646"/>
                  <a:pt x="2286170" y="2891165"/>
                  <a:pt x="2179910" y="2948081"/>
                </a:cubicBezTo>
                <a:cubicBezTo>
                  <a:pt x="2073650" y="3004997"/>
                  <a:pt x="1853058" y="2906816"/>
                  <a:pt x="1627110" y="2948081"/>
                </a:cubicBezTo>
                <a:cubicBezTo>
                  <a:pt x="1401162" y="2989346"/>
                  <a:pt x="1231914" y="2947766"/>
                  <a:pt x="1105600" y="2948081"/>
                </a:cubicBezTo>
                <a:cubicBezTo>
                  <a:pt x="979286" y="2948396"/>
                  <a:pt x="814495" y="2946683"/>
                  <a:pt x="677962" y="2948081"/>
                </a:cubicBezTo>
                <a:cubicBezTo>
                  <a:pt x="541429" y="2949479"/>
                  <a:pt x="258494" y="2881312"/>
                  <a:pt x="0" y="2948081"/>
                </a:cubicBezTo>
                <a:cubicBezTo>
                  <a:pt x="-26891" y="2697311"/>
                  <a:pt x="51117" y="2559802"/>
                  <a:pt x="0" y="2358465"/>
                </a:cubicBezTo>
                <a:cubicBezTo>
                  <a:pt x="-51117" y="2157128"/>
                  <a:pt x="36940" y="1997400"/>
                  <a:pt x="0" y="1798329"/>
                </a:cubicBezTo>
                <a:cubicBezTo>
                  <a:pt x="-36940" y="1599258"/>
                  <a:pt x="29116" y="1452184"/>
                  <a:pt x="0" y="1297156"/>
                </a:cubicBezTo>
                <a:cubicBezTo>
                  <a:pt x="-29116" y="1142128"/>
                  <a:pt x="43568" y="848793"/>
                  <a:pt x="0" y="678059"/>
                </a:cubicBezTo>
                <a:cubicBezTo>
                  <a:pt x="-43568" y="507325"/>
                  <a:pt x="57706" y="201880"/>
                  <a:pt x="0" y="0"/>
                </a:cubicBezTo>
                <a:close/>
              </a:path>
              <a:path extrusionOk="0" h="2948081" w="3129057">
                <a:moveTo>
                  <a:pt x="0" y="0"/>
                </a:moveTo>
                <a:cubicBezTo>
                  <a:pt x="92261" y="-18205"/>
                  <a:pt x="258419" y="26105"/>
                  <a:pt x="458928" y="0"/>
                </a:cubicBezTo>
                <a:cubicBezTo>
                  <a:pt x="659437" y="-26105"/>
                  <a:pt x="690014" y="46568"/>
                  <a:pt x="917857" y="0"/>
                </a:cubicBezTo>
                <a:cubicBezTo>
                  <a:pt x="1145700" y="-46568"/>
                  <a:pt x="1216633" y="8155"/>
                  <a:pt x="1439366" y="0"/>
                </a:cubicBezTo>
                <a:cubicBezTo>
                  <a:pt x="1662099" y="-8155"/>
                  <a:pt x="1689334" y="24210"/>
                  <a:pt x="1898295" y="0"/>
                </a:cubicBezTo>
                <a:cubicBezTo>
                  <a:pt x="2107256" y="-24210"/>
                  <a:pt x="2203263" y="39417"/>
                  <a:pt x="2357223" y="0"/>
                </a:cubicBezTo>
                <a:cubicBezTo>
                  <a:pt x="2511183" y="-39417"/>
                  <a:pt x="2823698" y="17150"/>
                  <a:pt x="3129057" y="0"/>
                </a:cubicBezTo>
                <a:cubicBezTo>
                  <a:pt x="3178929" y="153122"/>
                  <a:pt x="3069366" y="380683"/>
                  <a:pt x="3129057" y="560135"/>
                </a:cubicBezTo>
                <a:cubicBezTo>
                  <a:pt x="3188748" y="739588"/>
                  <a:pt x="3054598" y="896094"/>
                  <a:pt x="3129057" y="1208713"/>
                </a:cubicBezTo>
                <a:cubicBezTo>
                  <a:pt x="3203516" y="1521332"/>
                  <a:pt x="3098161" y="1634564"/>
                  <a:pt x="3129057" y="1798329"/>
                </a:cubicBezTo>
                <a:cubicBezTo>
                  <a:pt x="3159953" y="1962094"/>
                  <a:pt x="3055160" y="2115058"/>
                  <a:pt x="3129057" y="2417426"/>
                </a:cubicBezTo>
                <a:cubicBezTo>
                  <a:pt x="3202954" y="2719794"/>
                  <a:pt x="3118811" y="2788101"/>
                  <a:pt x="3129057" y="2948081"/>
                </a:cubicBezTo>
                <a:cubicBezTo>
                  <a:pt x="2921188" y="2964240"/>
                  <a:pt x="2814907" y="2930591"/>
                  <a:pt x="2638838" y="2948081"/>
                </a:cubicBezTo>
                <a:cubicBezTo>
                  <a:pt x="2462769" y="2965571"/>
                  <a:pt x="2218250" y="2931537"/>
                  <a:pt x="2086038" y="2948081"/>
                </a:cubicBezTo>
                <a:cubicBezTo>
                  <a:pt x="1953826" y="2964625"/>
                  <a:pt x="1768925" y="2915376"/>
                  <a:pt x="1595819" y="2948081"/>
                </a:cubicBezTo>
                <a:cubicBezTo>
                  <a:pt x="1422713" y="2980786"/>
                  <a:pt x="1277106" y="2940972"/>
                  <a:pt x="1136891" y="2948081"/>
                </a:cubicBezTo>
                <a:cubicBezTo>
                  <a:pt x="996676" y="2955190"/>
                  <a:pt x="720675" y="2926578"/>
                  <a:pt x="552800" y="2948081"/>
                </a:cubicBezTo>
                <a:cubicBezTo>
                  <a:pt x="384925" y="2969584"/>
                  <a:pt x="222664" y="2914324"/>
                  <a:pt x="0" y="2948081"/>
                </a:cubicBezTo>
                <a:cubicBezTo>
                  <a:pt x="-41454" y="2737499"/>
                  <a:pt x="18412" y="2516516"/>
                  <a:pt x="0" y="2328984"/>
                </a:cubicBezTo>
                <a:cubicBezTo>
                  <a:pt x="-18412" y="2141452"/>
                  <a:pt x="46638" y="1936872"/>
                  <a:pt x="0" y="1798329"/>
                </a:cubicBezTo>
                <a:cubicBezTo>
                  <a:pt x="-46638" y="1659786"/>
                  <a:pt x="45815" y="1518912"/>
                  <a:pt x="0" y="1297156"/>
                </a:cubicBezTo>
                <a:cubicBezTo>
                  <a:pt x="-45815" y="1075400"/>
                  <a:pt x="71813" y="869150"/>
                  <a:pt x="0" y="678059"/>
                </a:cubicBezTo>
                <a:cubicBezTo>
                  <a:pt x="-71813" y="486968"/>
                  <a:pt x="15885" y="184414"/>
                  <a:pt x="0" y="0"/>
                </a:cubicBezTo>
                <a:close/>
              </a:path>
            </a:pathLst>
          </a:custGeom>
          <a:noFill/>
          <a:ln cap="flat" cmpd="sng" w="9525">
            <a:solidFill>
              <a:schemeClr val="dk1"/>
            </a:solidFill>
            <a:prstDash val="solid"/>
            <a:round/>
            <a:headEnd len="sm" w="sm" type="none"/>
            <a:tailEnd len="sm" w="sm" type="none"/>
          </a:ln>
        </p:spPr>
      </p:pic>
      <p:pic>
        <p:nvPicPr>
          <p:cNvPr id="269" name="Google Shape;269;p20"/>
          <p:cNvPicPr preferRelativeResize="0"/>
          <p:nvPr/>
        </p:nvPicPr>
        <p:blipFill rotWithShape="1">
          <a:blip r:embed="rId5">
            <a:alphaModFix/>
          </a:blip>
          <a:srcRect b="0" l="0" r="0" t="0"/>
          <a:stretch/>
        </p:blipFill>
        <p:spPr>
          <a:xfrm>
            <a:off x="8118506" y="430226"/>
            <a:ext cx="3757609" cy="2958597"/>
          </a:xfrm>
          <a:custGeom>
            <a:rect b="b" l="l" r="r" t="t"/>
            <a:pathLst>
              <a:path extrusionOk="0" fill="none" h="2958597" w="3757609">
                <a:moveTo>
                  <a:pt x="0" y="0"/>
                </a:moveTo>
                <a:cubicBezTo>
                  <a:pt x="220291" y="-971"/>
                  <a:pt x="399343" y="9114"/>
                  <a:pt x="574377" y="0"/>
                </a:cubicBezTo>
                <a:cubicBezTo>
                  <a:pt x="749411" y="-9114"/>
                  <a:pt x="889517" y="42020"/>
                  <a:pt x="1073603" y="0"/>
                </a:cubicBezTo>
                <a:cubicBezTo>
                  <a:pt x="1257689" y="-42020"/>
                  <a:pt x="1416350" y="440"/>
                  <a:pt x="1572828" y="0"/>
                </a:cubicBezTo>
                <a:cubicBezTo>
                  <a:pt x="1729307" y="-440"/>
                  <a:pt x="1869407" y="39046"/>
                  <a:pt x="2034477" y="0"/>
                </a:cubicBezTo>
                <a:cubicBezTo>
                  <a:pt x="2199547" y="-39046"/>
                  <a:pt x="2431172" y="33570"/>
                  <a:pt x="2571278" y="0"/>
                </a:cubicBezTo>
                <a:cubicBezTo>
                  <a:pt x="2711384" y="-33570"/>
                  <a:pt x="2916634" y="10840"/>
                  <a:pt x="3070503" y="0"/>
                </a:cubicBezTo>
                <a:cubicBezTo>
                  <a:pt x="3224372" y="-10840"/>
                  <a:pt x="3494046" y="36222"/>
                  <a:pt x="3757609" y="0"/>
                </a:cubicBezTo>
                <a:cubicBezTo>
                  <a:pt x="3773768" y="154798"/>
                  <a:pt x="3752014" y="418972"/>
                  <a:pt x="3757609" y="562133"/>
                </a:cubicBezTo>
                <a:cubicBezTo>
                  <a:pt x="3763204" y="705294"/>
                  <a:pt x="3741315" y="1032727"/>
                  <a:pt x="3757609" y="1153853"/>
                </a:cubicBezTo>
                <a:cubicBezTo>
                  <a:pt x="3773903" y="1274979"/>
                  <a:pt x="3731739" y="1465359"/>
                  <a:pt x="3757609" y="1775158"/>
                </a:cubicBezTo>
                <a:cubicBezTo>
                  <a:pt x="3783479" y="2084958"/>
                  <a:pt x="3721251" y="2066997"/>
                  <a:pt x="3757609" y="2337292"/>
                </a:cubicBezTo>
                <a:cubicBezTo>
                  <a:pt x="3793967" y="2607587"/>
                  <a:pt x="3752439" y="2733946"/>
                  <a:pt x="3757609" y="2958597"/>
                </a:cubicBezTo>
                <a:cubicBezTo>
                  <a:pt x="3620565" y="2974628"/>
                  <a:pt x="3401124" y="2909490"/>
                  <a:pt x="3145656" y="2958597"/>
                </a:cubicBezTo>
                <a:cubicBezTo>
                  <a:pt x="2890188" y="3007704"/>
                  <a:pt x="2837799" y="2904938"/>
                  <a:pt x="2684006" y="2958597"/>
                </a:cubicBezTo>
                <a:cubicBezTo>
                  <a:pt x="2530213" y="3012256"/>
                  <a:pt x="2416474" y="2923188"/>
                  <a:pt x="2222357" y="2958597"/>
                </a:cubicBezTo>
                <a:cubicBezTo>
                  <a:pt x="2028240" y="2994006"/>
                  <a:pt x="1951676" y="2927276"/>
                  <a:pt x="1723132" y="2958597"/>
                </a:cubicBezTo>
                <a:cubicBezTo>
                  <a:pt x="1494589" y="2989918"/>
                  <a:pt x="1359395" y="2892542"/>
                  <a:pt x="1111179" y="2958597"/>
                </a:cubicBezTo>
                <a:cubicBezTo>
                  <a:pt x="862963" y="3024652"/>
                  <a:pt x="865159" y="2917516"/>
                  <a:pt x="687106" y="2958597"/>
                </a:cubicBezTo>
                <a:cubicBezTo>
                  <a:pt x="509053" y="2999678"/>
                  <a:pt x="201491" y="2930184"/>
                  <a:pt x="0" y="2958597"/>
                </a:cubicBezTo>
                <a:cubicBezTo>
                  <a:pt x="-53600" y="2727432"/>
                  <a:pt x="43314" y="2558785"/>
                  <a:pt x="0" y="2426050"/>
                </a:cubicBezTo>
                <a:cubicBezTo>
                  <a:pt x="-43314" y="2293315"/>
                  <a:pt x="31780" y="2031984"/>
                  <a:pt x="0" y="1804744"/>
                </a:cubicBezTo>
                <a:cubicBezTo>
                  <a:pt x="-31780" y="1577504"/>
                  <a:pt x="39919" y="1512082"/>
                  <a:pt x="0" y="1272197"/>
                </a:cubicBezTo>
                <a:cubicBezTo>
                  <a:pt x="-39919" y="1032312"/>
                  <a:pt x="1850" y="924152"/>
                  <a:pt x="0" y="769235"/>
                </a:cubicBezTo>
                <a:cubicBezTo>
                  <a:pt x="-1850" y="614318"/>
                  <a:pt x="92121" y="285842"/>
                  <a:pt x="0" y="0"/>
                </a:cubicBezTo>
                <a:close/>
              </a:path>
              <a:path extrusionOk="0" h="2958597" w="3757609">
                <a:moveTo>
                  <a:pt x="0" y="0"/>
                </a:moveTo>
                <a:cubicBezTo>
                  <a:pt x="136401" y="-5725"/>
                  <a:pt x="325664" y="18714"/>
                  <a:pt x="499225" y="0"/>
                </a:cubicBezTo>
                <a:cubicBezTo>
                  <a:pt x="672786" y="-18714"/>
                  <a:pt x="853210" y="32543"/>
                  <a:pt x="1111179" y="0"/>
                </a:cubicBezTo>
                <a:cubicBezTo>
                  <a:pt x="1369148" y="-32543"/>
                  <a:pt x="1413970" y="41876"/>
                  <a:pt x="1610404" y="0"/>
                </a:cubicBezTo>
                <a:cubicBezTo>
                  <a:pt x="1806838" y="-41876"/>
                  <a:pt x="1913762" y="59522"/>
                  <a:pt x="2184781" y="0"/>
                </a:cubicBezTo>
                <a:cubicBezTo>
                  <a:pt x="2455800" y="-59522"/>
                  <a:pt x="2400578" y="42055"/>
                  <a:pt x="2608854" y="0"/>
                </a:cubicBezTo>
                <a:cubicBezTo>
                  <a:pt x="2817130" y="-42055"/>
                  <a:pt x="2887198" y="3626"/>
                  <a:pt x="3070503" y="0"/>
                </a:cubicBezTo>
                <a:cubicBezTo>
                  <a:pt x="3253808" y="-3626"/>
                  <a:pt x="3444661" y="43781"/>
                  <a:pt x="3757609" y="0"/>
                </a:cubicBezTo>
                <a:cubicBezTo>
                  <a:pt x="3761764" y="187754"/>
                  <a:pt x="3742107" y="292302"/>
                  <a:pt x="3757609" y="562133"/>
                </a:cubicBezTo>
                <a:cubicBezTo>
                  <a:pt x="3773111" y="831964"/>
                  <a:pt x="3724511" y="1022264"/>
                  <a:pt x="3757609" y="1213025"/>
                </a:cubicBezTo>
                <a:cubicBezTo>
                  <a:pt x="3790707" y="1403786"/>
                  <a:pt x="3687438" y="1526554"/>
                  <a:pt x="3757609" y="1804744"/>
                </a:cubicBezTo>
                <a:cubicBezTo>
                  <a:pt x="3827780" y="2082934"/>
                  <a:pt x="3701521" y="2553711"/>
                  <a:pt x="3757609" y="2958597"/>
                </a:cubicBezTo>
                <a:cubicBezTo>
                  <a:pt x="3581851" y="2973579"/>
                  <a:pt x="3462307" y="2903000"/>
                  <a:pt x="3220808" y="2958597"/>
                </a:cubicBezTo>
                <a:cubicBezTo>
                  <a:pt x="2979309" y="3014194"/>
                  <a:pt x="2953375" y="2946712"/>
                  <a:pt x="2759159" y="2958597"/>
                </a:cubicBezTo>
                <a:cubicBezTo>
                  <a:pt x="2564943" y="2970482"/>
                  <a:pt x="2447340" y="2907352"/>
                  <a:pt x="2297510" y="2958597"/>
                </a:cubicBezTo>
                <a:cubicBezTo>
                  <a:pt x="2147680" y="3009842"/>
                  <a:pt x="1920066" y="2943529"/>
                  <a:pt x="1760708" y="2958597"/>
                </a:cubicBezTo>
                <a:cubicBezTo>
                  <a:pt x="1601350" y="2973665"/>
                  <a:pt x="1342116" y="2903113"/>
                  <a:pt x="1223907" y="2958597"/>
                </a:cubicBezTo>
                <a:cubicBezTo>
                  <a:pt x="1105698" y="3014081"/>
                  <a:pt x="932121" y="2923125"/>
                  <a:pt x="762258" y="2958597"/>
                </a:cubicBezTo>
                <a:cubicBezTo>
                  <a:pt x="592395" y="2994069"/>
                  <a:pt x="159761" y="2877212"/>
                  <a:pt x="0" y="2958597"/>
                </a:cubicBezTo>
                <a:cubicBezTo>
                  <a:pt x="-3051" y="2810267"/>
                  <a:pt x="28110" y="2581139"/>
                  <a:pt x="0" y="2455636"/>
                </a:cubicBezTo>
                <a:cubicBezTo>
                  <a:pt x="-28110" y="2330133"/>
                  <a:pt x="49421" y="2069222"/>
                  <a:pt x="0" y="1893502"/>
                </a:cubicBezTo>
                <a:cubicBezTo>
                  <a:pt x="-49421" y="1717782"/>
                  <a:pt x="67605" y="1421092"/>
                  <a:pt x="0" y="1242611"/>
                </a:cubicBezTo>
                <a:cubicBezTo>
                  <a:pt x="-67605" y="1064130"/>
                  <a:pt x="5042" y="957137"/>
                  <a:pt x="0" y="710063"/>
                </a:cubicBezTo>
                <a:cubicBezTo>
                  <a:pt x="-5042" y="462989"/>
                  <a:pt x="52037" y="228743"/>
                  <a:pt x="0" y="0"/>
                </a:cubicBezTo>
                <a:close/>
              </a:path>
            </a:pathLst>
          </a:custGeom>
          <a:noFill/>
          <a:ln cap="flat" cmpd="sng" w="9525">
            <a:solidFill>
              <a:schemeClr val="dk1"/>
            </a:solidFill>
            <a:prstDash val="solid"/>
            <a:round/>
            <a:headEnd len="sm" w="sm" type="none"/>
            <a:tailEnd len="sm" w="sm" type="none"/>
          </a:ln>
        </p:spPr>
      </p:pic>
      <p:sp>
        <p:nvSpPr>
          <p:cNvPr id="270" name="Google Shape;270;p20"/>
          <p:cNvSpPr txBox="1"/>
          <p:nvPr/>
        </p:nvSpPr>
        <p:spPr>
          <a:xfrm>
            <a:off x="4896887" y="3413513"/>
            <a:ext cx="5037514" cy="2000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700">
                <a:solidFill>
                  <a:srgbClr val="00B0F0"/>
                </a:solidFill>
                <a:latin typeface="Calibri"/>
                <a:ea typeface="Calibri"/>
                <a:cs typeface="Calibri"/>
                <a:sym typeface="Calibri"/>
              </a:rPr>
              <a:t>Small island developing countries such as The Maldives and the Bahamas continue to be popular tourist destinations </a:t>
            </a:r>
            <a:endParaRPr sz="700">
              <a:solidFill>
                <a:srgbClr val="00B0F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277" name="Google Shape;277;p21"/>
          <p:cNvSpPr/>
          <p:nvPr/>
        </p:nvSpPr>
        <p:spPr>
          <a:xfrm>
            <a:off x="0" y="0"/>
            <a:ext cx="12192000" cy="6858000"/>
          </a:xfrm>
          <a:prstGeom prst="rect">
            <a:avLst/>
          </a:prstGeom>
          <a:solidFill>
            <a:schemeClr val="lt1"/>
          </a:solidFill>
          <a:ln cap="flat" cmpd="sng" w="28575">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21"/>
          <p:cNvSpPr txBox="1"/>
          <p:nvPr/>
        </p:nvSpPr>
        <p:spPr>
          <a:xfrm>
            <a:off x="105340" y="-5569"/>
            <a:ext cx="6109518" cy="36933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rgbClr val="00B0F0"/>
                </a:solidFill>
                <a:latin typeface="Calibri"/>
                <a:ea typeface="Calibri"/>
                <a:cs typeface="Calibri"/>
                <a:sym typeface="Calibri"/>
              </a:rPr>
              <a:t>Figure 1 – Tourism &amp; Development  </a:t>
            </a:r>
            <a:endParaRPr sz="1800">
              <a:solidFill>
                <a:srgbClr val="00B0F0"/>
              </a:solidFill>
              <a:latin typeface="Calibri"/>
              <a:ea typeface="Calibri"/>
              <a:cs typeface="Calibri"/>
              <a:sym typeface="Calibri"/>
            </a:endParaRPr>
          </a:p>
        </p:txBody>
      </p:sp>
      <p:sp>
        <p:nvSpPr>
          <p:cNvPr id="279" name="Google Shape;279;p21"/>
          <p:cNvSpPr/>
          <p:nvPr/>
        </p:nvSpPr>
        <p:spPr>
          <a:xfrm>
            <a:off x="4710591" y="446400"/>
            <a:ext cx="5619313" cy="2296802"/>
          </a:xfrm>
          <a:custGeom>
            <a:rect b="b" l="l" r="r" t="t"/>
            <a:pathLst>
              <a:path extrusionOk="0" fill="none" h="2296802" w="5619313">
                <a:moveTo>
                  <a:pt x="0" y="0"/>
                </a:moveTo>
                <a:cubicBezTo>
                  <a:pt x="174747" y="-72432"/>
                  <a:pt x="402999" y="51384"/>
                  <a:pt x="674318" y="0"/>
                </a:cubicBezTo>
                <a:cubicBezTo>
                  <a:pt x="945637" y="-51384"/>
                  <a:pt x="892774" y="31204"/>
                  <a:pt x="1067669" y="0"/>
                </a:cubicBezTo>
                <a:cubicBezTo>
                  <a:pt x="1242564" y="-31204"/>
                  <a:pt x="1458330" y="37991"/>
                  <a:pt x="1573408" y="0"/>
                </a:cubicBezTo>
                <a:cubicBezTo>
                  <a:pt x="1688486" y="-37991"/>
                  <a:pt x="1932090" y="51714"/>
                  <a:pt x="2135339" y="0"/>
                </a:cubicBezTo>
                <a:cubicBezTo>
                  <a:pt x="2338588" y="-51714"/>
                  <a:pt x="2478781" y="37231"/>
                  <a:pt x="2584884" y="0"/>
                </a:cubicBezTo>
                <a:cubicBezTo>
                  <a:pt x="2690987" y="-37231"/>
                  <a:pt x="2963898" y="48318"/>
                  <a:pt x="3090622" y="0"/>
                </a:cubicBezTo>
                <a:cubicBezTo>
                  <a:pt x="3217346" y="-48318"/>
                  <a:pt x="3321679" y="42472"/>
                  <a:pt x="3483974" y="0"/>
                </a:cubicBezTo>
                <a:cubicBezTo>
                  <a:pt x="3646269" y="-42472"/>
                  <a:pt x="3847344" y="57471"/>
                  <a:pt x="4045905" y="0"/>
                </a:cubicBezTo>
                <a:cubicBezTo>
                  <a:pt x="4244466" y="-57471"/>
                  <a:pt x="4492024" y="39195"/>
                  <a:pt x="4664030" y="0"/>
                </a:cubicBezTo>
                <a:cubicBezTo>
                  <a:pt x="4836037" y="-39195"/>
                  <a:pt x="5259578" y="7744"/>
                  <a:pt x="5619313" y="0"/>
                </a:cubicBezTo>
                <a:cubicBezTo>
                  <a:pt x="5662948" y="130260"/>
                  <a:pt x="5614573" y="287696"/>
                  <a:pt x="5619313" y="528264"/>
                </a:cubicBezTo>
                <a:cubicBezTo>
                  <a:pt x="5624053" y="768832"/>
                  <a:pt x="5566751" y="930698"/>
                  <a:pt x="5619313" y="1125433"/>
                </a:cubicBezTo>
                <a:cubicBezTo>
                  <a:pt x="5671875" y="1320168"/>
                  <a:pt x="5617678" y="1481036"/>
                  <a:pt x="5619313" y="1699633"/>
                </a:cubicBezTo>
                <a:cubicBezTo>
                  <a:pt x="5620948" y="1918230"/>
                  <a:pt x="5557898" y="2166187"/>
                  <a:pt x="5619313" y="2296802"/>
                </a:cubicBezTo>
                <a:cubicBezTo>
                  <a:pt x="5454950" y="2348998"/>
                  <a:pt x="5222366" y="2285367"/>
                  <a:pt x="5113575" y="2296802"/>
                </a:cubicBezTo>
                <a:cubicBezTo>
                  <a:pt x="5004784" y="2308237"/>
                  <a:pt x="4730508" y="2244048"/>
                  <a:pt x="4495450" y="2296802"/>
                </a:cubicBezTo>
                <a:cubicBezTo>
                  <a:pt x="4260393" y="2349556"/>
                  <a:pt x="4242607" y="2263524"/>
                  <a:pt x="4102098" y="2296802"/>
                </a:cubicBezTo>
                <a:cubicBezTo>
                  <a:pt x="3961589" y="2330080"/>
                  <a:pt x="3645263" y="2262474"/>
                  <a:pt x="3483974" y="2296802"/>
                </a:cubicBezTo>
                <a:cubicBezTo>
                  <a:pt x="3322685" y="2331130"/>
                  <a:pt x="3165085" y="2270932"/>
                  <a:pt x="2978236" y="2296802"/>
                </a:cubicBezTo>
                <a:cubicBezTo>
                  <a:pt x="2791387" y="2322672"/>
                  <a:pt x="2648373" y="2246395"/>
                  <a:pt x="2528691" y="2296802"/>
                </a:cubicBezTo>
                <a:cubicBezTo>
                  <a:pt x="2409009" y="2347209"/>
                  <a:pt x="2171375" y="2285755"/>
                  <a:pt x="2079146" y="2296802"/>
                </a:cubicBezTo>
                <a:cubicBezTo>
                  <a:pt x="1986917" y="2307849"/>
                  <a:pt x="1858515" y="2252262"/>
                  <a:pt x="1685794" y="2296802"/>
                </a:cubicBezTo>
                <a:cubicBezTo>
                  <a:pt x="1513073" y="2341342"/>
                  <a:pt x="1449962" y="2287485"/>
                  <a:pt x="1292442" y="2296802"/>
                </a:cubicBezTo>
                <a:cubicBezTo>
                  <a:pt x="1134922" y="2306119"/>
                  <a:pt x="1032052" y="2273497"/>
                  <a:pt x="842897" y="2296802"/>
                </a:cubicBezTo>
                <a:cubicBezTo>
                  <a:pt x="653743" y="2320107"/>
                  <a:pt x="313113" y="2270095"/>
                  <a:pt x="0" y="2296802"/>
                </a:cubicBezTo>
                <a:cubicBezTo>
                  <a:pt x="-58447" y="2138875"/>
                  <a:pt x="47343" y="1946956"/>
                  <a:pt x="0" y="1791506"/>
                </a:cubicBezTo>
                <a:cubicBezTo>
                  <a:pt x="-47343" y="1636056"/>
                  <a:pt x="57469" y="1431311"/>
                  <a:pt x="0" y="1194337"/>
                </a:cubicBezTo>
                <a:cubicBezTo>
                  <a:pt x="-57469" y="957363"/>
                  <a:pt x="9770" y="863855"/>
                  <a:pt x="0" y="666073"/>
                </a:cubicBezTo>
                <a:cubicBezTo>
                  <a:pt x="-9770" y="468291"/>
                  <a:pt x="46590" y="250704"/>
                  <a:pt x="0" y="0"/>
                </a:cubicBezTo>
                <a:close/>
              </a:path>
              <a:path extrusionOk="0" h="2296802" w="5619313">
                <a:moveTo>
                  <a:pt x="0" y="0"/>
                </a:moveTo>
                <a:cubicBezTo>
                  <a:pt x="219507" y="-49958"/>
                  <a:pt x="342410" y="33763"/>
                  <a:pt x="618124" y="0"/>
                </a:cubicBezTo>
                <a:cubicBezTo>
                  <a:pt x="893838" y="-33763"/>
                  <a:pt x="869039" y="33416"/>
                  <a:pt x="1067669" y="0"/>
                </a:cubicBezTo>
                <a:cubicBezTo>
                  <a:pt x="1266300" y="-33416"/>
                  <a:pt x="1325492" y="17430"/>
                  <a:pt x="1517215" y="0"/>
                </a:cubicBezTo>
                <a:cubicBezTo>
                  <a:pt x="1708938" y="-17430"/>
                  <a:pt x="2051235" y="79051"/>
                  <a:pt x="2191532" y="0"/>
                </a:cubicBezTo>
                <a:cubicBezTo>
                  <a:pt x="2331829" y="-79051"/>
                  <a:pt x="2563630" y="13046"/>
                  <a:pt x="2753463" y="0"/>
                </a:cubicBezTo>
                <a:cubicBezTo>
                  <a:pt x="2943296" y="-13046"/>
                  <a:pt x="3194509" y="62126"/>
                  <a:pt x="3315395" y="0"/>
                </a:cubicBezTo>
                <a:cubicBezTo>
                  <a:pt x="3436281" y="-62126"/>
                  <a:pt x="3741576" y="36604"/>
                  <a:pt x="3877326" y="0"/>
                </a:cubicBezTo>
                <a:cubicBezTo>
                  <a:pt x="4013076" y="-36604"/>
                  <a:pt x="4259161" y="20287"/>
                  <a:pt x="4551644" y="0"/>
                </a:cubicBezTo>
                <a:cubicBezTo>
                  <a:pt x="4844127" y="-20287"/>
                  <a:pt x="4905553" y="10445"/>
                  <a:pt x="5113575" y="0"/>
                </a:cubicBezTo>
                <a:cubicBezTo>
                  <a:pt x="5321597" y="-10445"/>
                  <a:pt x="5413897" y="37439"/>
                  <a:pt x="5619313" y="0"/>
                </a:cubicBezTo>
                <a:cubicBezTo>
                  <a:pt x="5628842" y="303534"/>
                  <a:pt x="5553452" y="479579"/>
                  <a:pt x="5619313" y="620137"/>
                </a:cubicBezTo>
                <a:cubicBezTo>
                  <a:pt x="5685174" y="760695"/>
                  <a:pt x="5581514" y="940972"/>
                  <a:pt x="5619313" y="1171369"/>
                </a:cubicBezTo>
                <a:cubicBezTo>
                  <a:pt x="5657112" y="1401766"/>
                  <a:pt x="5598228" y="1467839"/>
                  <a:pt x="5619313" y="1699633"/>
                </a:cubicBezTo>
                <a:cubicBezTo>
                  <a:pt x="5640398" y="1931427"/>
                  <a:pt x="5564571" y="2113268"/>
                  <a:pt x="5619313" y="2296802"/>
                </a:cubicBezTo>
                <a:cubicBezTo>
                  <a:pt x="5435286" y="2354445"/>
                  <a:pt x="5250479" y="2229741"/>
                  <a:pt x="5001189" y="2296802"/>
                </a:cubicBezTo>
                <a:cubicBezTo>
                  <a:pt x="4751899" y="2363863"/>
                  <a:pt x="4597921" y="2269996"/>
                  <a:pt x="4495450" y="2296802"/>
                </a:cubicBezTo>
                <a:cubicBezTo>
                  <a:pt x="4392979" y="2323608"/>
                  <a:pt x="4217943" y="2259951"/>
                  <a:pt x="4102098" y="2296802"/>
                </a:cubicBezTo>
                <a:cubicBezTo>
                  <a:pt x="3986253" y="2333653"/>
                  <a:pt x="3745179" y="2289128"/>
                  <a:pt x="3652553" y="2296802"/>
                </a:cubicBezTo>
                <a:cubicBezTo>
                  <a:pt x="3559928" y="2304476"/>
                  <a:pt x="3354888" y="2272546"/>
                  <a:pt x="3090622" y="2296802"/>
                </a:cubicBezTo>
                <a:cubicBezTo>
                  <a:pt x="2826356" y="2321058"/>
                  <a:pt x="2737844" y="2291433"/>
                  <a:pt x="2641077" y="2296802"/>
                </a:cubicBezTo>
                <a:cubicBezTo>
                  <a:pt x="2544310" y="2302171"/>
                  <a:pt x="2190408" y="2216536"/>
                  <a:pt x="1966760" y="2296802"/>
                </a:cubicBezTo>
                <a:cubicBezTo>
                  <a:pt x="1743112" y="2377068"/>
                  <a:pt x="1592193" y="2279942"/>
                  <a:pt x="1461021" y="2296802"/>
                </a:cubicBezTo>
                <a:cubicBezTo>
                  <a:pt x="1329849" y="2313662"/>
                  <a:pt x="1199621" y="2243060"/>
                  <a:pt x="1011476" y="2296802"/>
                </a:cubicBezTo>
                <a:cubicBezTo>
                  <a:pt x="823331" y="2350544"/>
                  <a:pt x="753093" y="2282675"/>
                  <a:pt x="618124" y="2296802"/>
                </a:cubicBezTo>
                <a:cubicBezTo>
                  <a:pt x="483155" y="2310929"/>
                  <a:pt x="250423" y="2296549"/>
                  <a:pt x="0" y="2296802"/>
                </a:cubicBezTo>
                <a:cubicBezTo>
                  <a:pt x="-41385" y="2147074"/>
                  <a:pt x="33671" y="1893498"/>
                  <a:pt x="0" y="1791506"/>
                </a:cubicBezTo>
                <a:cubicBezTo>
                  <a:pt x="-33671" y="1689514"/>
                  <a:pt x="18543" y="1400483"/>
                  <a:pt x="0" y="1217305"/>
                </a:cubicBezTo>
                <a:cubicBezTo>
                  <a:pt x="-18543" y="1034127"/>
                  <a:pt x="8571" y="795546"/>
                  <a:pt x="0" y="620137"/>
                </a:cubicBezTo>
                <a:cubicBezTo>
                  <a:pt x="-8571" y="444728"/>
                  <a:pt x="59361" y="299160"/>
                  <a:pt x="0" y="0"/>
                </a:cubicBezTo>
                <a:close/>
              </a:path>
            </a:pathLst>
          </a:cu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t/>
            </a:r>
            <a:endParaRPr sz="900">
              <a:solidFill>
                <a:srgbClr val="FF33CC"/>
              </a:solidFill>
              <a:latin typeface="Calibri"/>
              <a:ea typeface="Calibri"/>
              <a:cs typeface="Calibri"/>
              <a:sym typeface="Calibri"/>
            </a:endParaRPr>
          </a:p>
          <a:p>
            <a:pPr indent="0" lvl="0" marL="0" marR="0" rtl="0" algn="just">
              <a:spcBef>
                <a:spcPts val="0"/>
              </a:spcBef>
              <a:spcAft>
                <a:spcPts val="0"/>
              </a:spcAft>
              <a:buNone/>
            </a:pPr>
            <a:r>
              <a:rPr lang="en-US" sz="900">
                <a:solidFill>
                  <a:srgbClr val="FF33CC"/>
                </a:solidFill>
                <a:latin typeface="Calibri"/>
                <a:ea typeface="Calibri"/>
                <a:cs typeface="Calibri"/>
                <a:sym typeface="Calibri"/>
              </a:rPr>
              <a:t>(Using the graph) Describe the growth of cruise passengers between 2009-2018 [2 marks]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a:p>
            <a:pPr indent="0" lvl="0" marL="0" marR="0" rtl="0" algn="just">
              <a:spcBef>
                <a:spcPts val="0"/>
              </a:spcBef>
              <a:spcAft>
                <a:spcPts val="0"/>
              </a:spcAft>
              <a:buNone/>
            </a:pPr>
            <a:r>
              <a:t/>
            </a:r>
            <a:endParaRPr sz="1050">
              <a:solidFill>
                <a:srgbClr val="FF33CC"/>
              </a:solidFill>
              <a:latin typeface="Calibri"/>
              <a:ea typeface="Calibri"/>
              <a:cs typeface="Calibri"/>
              <a:sym typeface="Calibri"/>
            </a:endParaRPr>
          </a:p>
        </p:txBody>
      </p:sp>
      <p:cxnSp>
        <p:nvCxnSpPr>
          <p:cNvPr id="280" name="Google Shape;280;p21"/>
          <p:cNvCxnSpPr/>
          <p:nvPr/>
        </p:nvCxnSpPr>
        <p:spPr>
          <a:xfrm>
            <a:off x="4810254" y="950421"/>
            <a:ext cx="5382491" cy="0"/>
          </a:xfrm>
          <a:prstGeom prst="straightConnector1">
            <a:avLst/>
          </a:prstGeom>
          <a:noFill/>
          <a:ln cap="flat" cmpd="sng" w="9525">
            <a:solidFill>
              <a:schemeClr val="accent1"/>
            </a:solidFill>
            <a:prstDash val="solid"/>
            <a:miter lim="800000"/>
            <a:headEnd len="sm" w="sm" type="none"/>
            <a:tailEnd len="sm" w="sm" type="none"/>
          </a:ln>
        </p:spPr>
      </p:cxnSp>
      <p:cxnSp>
        <p:nvCxnSpPr>
          <p:cNvPr id="281" name="Google Shape;281;p21"/>
          <p:cNvCxnSpPr/>
          <p:nvPr/>
        </p:nvCxnSpPr>
        <p:spPr>
          <a:xfrm>
            <a:off x="4810254" y="1213657"/>
            <a:ext cx="5382491" cy="0"/>
          </a:xfrm>
          <a:prstGeom prst="straightConnector1">
            <a:avLst/>
          </a:prstGeom>
          <a:noFill/>
          <a:ln cap="flat" cmpd="sng" w="9525">
            <a:solidFill>
              <a:schemeClr val="accent1"/>
            </a:solidFill>
            <a:prstDash val="solid"/>
            <a:miter lim="800000"/>
            <a:headEnd len="sm" w="sm" type="none"/>
            <a:tailEnd len="sm" w="sm" type="none"/>
          </a:ln>
        </p:spPr>
      </p:cxnSp>
      <p:cxnSp>
        <p:nvCxnSpPr>
          <p:cNvPr id="282" name="Google Shape;282;p21"/>
          <p:cNvCxnSpPr/>
          <p:nvPr/>
        </p:nvCxnSpPr>
        <p:spPr>
          <a:xfrm>
            <a:off x="4810254" y="1479665"/>
            <a:ext cx="5382491" cy="0"/>
          </a:xfrm>
          <a:prstGeom prst="straightConnector1">
            <a:avLst/>
          </a:prstGeom>
          <a:noFill/>
          <a:ln cap="flat" cmpd="sng" w="9525">
            <a:solidFill>
              <a:schemeClr val="accent1"/>
            </a:solidFill>
            <a:prstDash val="solid"/>
            <a:miter lim="800000"/>
            <a:headEnd len="sm" w="sm" type="none"/>
            <a:tailEnd len="sm" w="sm" type="none"/>
          </a:ln>
        </p:spPr>
      </p:cxnSp>
      <p:cxnSp>
        <p:nvCxnSpPr>
          <p:cNvPr id="283" name="Google Shape;283;p21"/>
          <p:cNvCxnSpPr/>
          <p:nvPr/>
        </p:nvCxnSpPr>
        <p:spPr>
          <a:xfrm>
            <a:off x="4810254" y="1742901"/>
            <a:ext cx="5382491" cy="0"/>
          </a:xfrm>
          <a:prstGeom prst="straightConnector1">
            <a:avLst/>
          </a:prstGeom>
          <a:noFill/>
          <a:ln cap="flat" cmpd="sng" w="9525">
            <a:solidFill>
              <a:schemeClr val="accent1"/>
            </a:solidFill>
            <a:prstDash val="solid"/>
            <a:miter lim="800000"/>
            <a:headEnd len="sm" w="sm" type="none"/>
            <a:tailEnd len="sm" w="sm" type="none"/>
          </a:ln>
        </p:spPr>
      </p:cxnSp>
      <p:cxnSp>
        <p:nvCxnSpPr>
          <p:cNvPr id="284" name="Google Shape;284;p21"/>
          <p:cNvCxnSpPr/>
          <p:nvPr/>
        </p:nvCxnSpPr>
        <p:spPr>
          <a:xfrm>
            <a:off x="4810254" y="2019992"/>
            <a:ext cx="5382491" cy="0"/>
          </a:xfrm>
          <a:prstGeom prst="straightConnector1">
            <a:avLst/>
          </a:prstGeom>
          <a:noFill/>
          <a:ln cap="flat" cmpd="sng" w="9525">
            <a:solidFill>
              <a:schemeClr val="accent1"/>
            </a:solidFill>
            <a:prstDash val="solid"/>
            <a:miter lim="800000"/>
            <a:headEnd len="sm" w="sm" type="none"/>
            <a:tailEnd len="sm" w="sm" type="none"/>
          </a:ln>
        </p:spPr>
      </p:cxnSp>
      <p:cxnSp>
        <p:nvCxnSpPr>
          <p:cNvPr id="285" name="Google Shape;285;p21"/>
          <p:cNvCxnSpPr/>
          <p:nvPr/>
        </p:nvCxnSpPr>
        <p:spPr>
          <a:xfrm>
            <a:off x="4810254" y="2286000"/>
            <a:ext cx="5382491" cy="0"/>
          </a:xfrm>
          <a:prstGeom prst="straightConnector1">
            <a:avLst/>
          </a:prstGeom>
          <a:noFill/>
          <a:ln cap="flat" cmpd="sng" w="9525">
            <a:solidFill>
              <a:schemeClr val="accent1"/>
            </a:solidFill>
            <a:prstDash val="solid"/>
            <a:miter lim="800000"/>
            <a:headEnd len="sm" w="sm" type="none"/>
            <a:tailEnd len="sm" w="sm" type="none"/>
          </a:ln>
        </p:spPr>
      </p:cxnSp>
      <p:cxnSp>
        <p:nvCxnSpPr>
          <p:cNvPr id="286" name="Google Shape;286;p21"/>
          <p:cNvCxnSpPr/>
          <p:nvPr/>
        </p:nvCxnSpPr>
        <p:spPr>
          <a:xfrm>
            <a:off x="4810254" y="2549236"/>
            <a:ext cx="5382491" cy="0"/>
          </a:xfrm>
          <a:prstGeom prst="straightConnector1">
            <a:avLst/>
          </a:prstGeom>
          <a:noFill/>
          <a:ln cap="flat" cmpd="sng" w="9525">
            <a:solidFill>
              <a:schemeClr val="accent1"/>
            </a:solidFill>
            <a:prstDash val="solid"/>
            <a:miter lim="800000"/>
            <a:headEnd len="sm" w="sm" type="none"/>
            <a:tailEnd len="sm" w="sm" type="none"/>
          </a:ln>
        </p:spPr>
      </p:cxnSp>
      <p:pic>
        <p:nvPicPr>
          <p:cNvPr descr="Black Immigrant Daily News" id="287" name="Google Shape;287;p21"/>
          <p:cNvPicPr preferRelativeResize="0"/>
          <p:nvPr/>
        </p:nvPicPr>
        <p:blipFill rotWithShape="1">
          <a:blip r:embed="rId3">
            <a:alphaModFix/>
          </a:blip>
          <a:srcRect b="0" l="0" r="0" t="0"/>
          <a:stretch/>
        </p:blipFill>
        <p:spPr>
          <a:xfrm>
            <a:off x="10429567" y="446398"/>
            <a:ext cx="1657093" cy="2296802"/>
          </a:xfrm>
          <a:custGeom>
            <a:rect b="b" l="l" r="r" t="t"/>
            <a:pathLst>
              <a:path extrusionOk="0" h="2296802" w="1657093">
                <a:moveTo>
                  <a:pt x="0" y="0"/>
                </a:moveTo>
                <a:cubicBezTo>
                  <a:pt x="114681" y="-11671"/>
                  <a:pt x="410716" y="3968"/>
                  <a:pt x="568935" y="0"/>
                </a:cubicBezTo>
                <a:cubicBezTo>
                  <a:pt x="727154" y="-3968"/>
                  <a:pt x="900345" y="48232"/>
                  <a:pt x="1088158" y="0"/>
                </a:cubicBezTo>
                <a:cubicBezTo>
                  <a:pt x="1275971" y="-48232"/>
                  <a:pt x="1513890" y="29336"/>
                  <a:pt x="1657093" y="0"/>
                </a:cubicBezTo>
                <a:cubicBezTo>
                  <a:pt x="1714500" y="112948"/>
                  <a:pt x="1633407" y="374175"/>
                  <a:pt x="1657093" y="528264"/>
                </a:cubicBezTo>
                <a:cubicBezTo>
                  <a:pt x="1680779" y="682353"/>
                  <a:pt x="1596192" y="919383"/>
                  <a:pt x="1657093" y="1056529"/>
                </a:cubicBezTo>
                <a:cubicBezTo>
                  <a:pt x="1717994" y="1193675"/>
                  <a:pt x="1632932" y="1368489"/>
                  <a:pt x="1657093" y="1630729"/>
                </a:cubicBezTo>
                <a:cubicBezTo>
                  <a:pt x="1681254" y="1892969"/>
                  <a:pt x="1596978" y="2045182"/>
                  <a:pt x="1657093" y="2296802"/>
                </a:cubicBezTo>
                <a:cubicBezTo>
                  <a:pt x="1383599" y="2325112"/>
                  <a:pt x="1380656" y="2232066"/>
                  <a:pt x="1104729" y="2296802"/>
                </a:cubicBezTo>
                <a:cubicBezTo>
                  <a:pt x="828802" y="2361538"/>
                  <a:pt x="829414" y="2260958"/>
                  <a:pt x="568935" y="2296802"/>
                </a:cubicBezTo>
                <a:cubicBezTo>
                  <a:pt x="308456" y="2332646"/>
                  <a:pt x="123989" y="2228755"/>
                  <a:pt x="0" y="2296802"/>
                </a:cubicBezTo>
                <a:cubicBezTo>
                  <a:pt x="-55846" y="2117498"/>
                  <a:pt x="33542" y="1986055"/>
                  <a:pt x="0" y="1791506"/>
                </a:cubicBezTo>
                <a:cubicBezTo>
                  <a:pt x="-33542" y="1596957"/>
                  <a:pt x="25706" y="1463479"/>
                  <a:pt x="0" y="1194337"/>
                </a:cubicBezTo>
                <a:cubicBezTo>
                  <a:pt x="-25706" y="925195"/>
                  <a:pt x="48368" y="779052"/>
                  <a:pt x="0" y="620137"/>
                </a:cubicBezTo>
                <a:cubicBezTo>
                  <a:pt x="-48368" y="461222"/>
                  <a:pt x="59344" y="259422"/>
                  <a:pt x="0" y="0"/>
                </a:cubicBezTo>
                <a:close/>
              </a:path>
            </a:pathLst>
          </a:custGeom>
          <a:noFill/>
          <a:ln cap="flat" cmpd="sng" w="9525">
            <a:solidFill>
              <a:schemeClr val="dk1"/>
            </a:solidFill>
            <a:prstDash val="solid"/>
            <a:round/>
            <a:headEnd len="sm" w="sm" type="none"/>
            <a:tailEnd len="sm" w="sm" type="none"/>
          </a:ln>
        </p:spPr>
      </p:pic>
      <p:graphicFrame>
        <p:nvGraphicFramePr>
          <p:cNvPr id="288" name="Google Shape;288;p21"/>
          <p:cNvGraphicFramePr/>
          <p:nvPr/>
        </p:nvGraphicFramePr>
        <p:xfrm>
          <a:off x="4710590" y="2876380"/>
          <a:ext cx="3000000" cy="3000000"/>
        </p:xfrm>
        <a:graphic>
          <a:graphicData uri="http://schemas.openxmlformats.org/drawingml/2006/table">
            <a:tbl>
              <a:tblPr bandRow="1" firstRow="1">
                <a:noFill/>
                <a:tableStyleId>{4AD6C0F9-3A16-4AF1-8E3B-A62EE6DCF72C}</a:tableStyleId>
              </a:tblPr>
              <a:tblGrid>
                <a:gridCol w="3688025"/>
                <a:gridCol w="3688025"/>
              </a:tblGrid>
              <a:tr h="278225">
                <a:tc gridSpan="2">
                  <a:txBody>
                    <a:bodyPr/>
                    <a:lstStyle/>
                    <a:p>
                      <a:pPr indent="0" lvl="0" marL="0" marR="0" rtl="0" algn="ctr">
                        <a:spcBef>
                          <a:spcPts val="0"/>
                        </a:spcBef>
                        <a:spcAft>
                          <a:spcPts val="0"/>
                        </a:spcAft>
                        <a:buNone/>
                      </a:pPr>
                      <a:r>
                        <a:rPr lang="en-US" sz="1100">
                          <a:solidFill>
                            <a:schemeClr val="lt1"/>
                          </a:solidFill>
                          <a:latin typeface="Calibri"/>
                          <a:ea typeface="Calibri"/>
                          <a:cs typeface="Calibri"/>
                          <a:sym typeface="Calibri"/>
                        </a:rPr>
                        <a:t>Using the information in figure 1, describe the advantages and disadvantages of cruise tourism in the Caribbean </a:t>
                      </a:r>
                      <a:endParaRPr sz="1100">
                        <a:solidFill>
                          <a:schemeClr val="lt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00B0F0"/>
                    </a:solidFill>
                  </a:tcPr>
                </a:tc>
                <a:tc hMerge="1"/>
              </a:tr>
              <a:tr h="246800">
                <a:tc>
                  <a:txBody>
                    <a:bodyPr/>
                    <a:lstStyle/>
                    <a:p>
                      <a:pPr indent="0" lvl="0" marL="0" marR="0" rtl="0" algn="ctr">
                        <a:spcBef>
                          <a:spcPts val="0"/>
                        </a:spcBef>
                        <a:spcAft>
                          <a:spcPts val="0"/>
                        </a:spcAft>
                        <a:buNone/>
                      </a:pPr>
                      <a:r>
                        <a:rPr lang="en-US" sz="1000">
                          <a:latin typeface="Calibri"/>
                          <a:ea typeface="Calibri"/>
                          <a:cs typeface="Calibri"/>
                          <a:sym typeface="Calibri"/>
                        </a:rPr>
                        <a:t>Advantages </a:t>
                      </a:r>
                      <a:endParaRPr sz="1000">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1EFD8"/>
                    </a:solidFill>
                  </a:tcPr>
                </a:tc>
                <a:tc>
                  <a:txBody>
                    <a:bodyPr/>
                    <a:lstStyle/>
                    <a:p>
                      <a:pPr indent="0" lvl="0" marL="0" marR="0" rtl="0" algn="ctr">
                        <a:spcBef>
                          <a:spcPts val="0"/>
                        </a:spcBef>
                        <a:spcAft>
                          <a:spcPts val="0"/>
                        </a:spcAft>
                        <a:buNone/>
                      </a:pPr>
                      <a:r>
                        <a:rPr lang="en-US" sz="1000">
                          <a:latin typeface="Calibri"/>
                          <a:ea typeface="Calibri"/>
                          <a:cs typeface="Calibri"/>
                          <a:sym typeface="Calibri"/>
                        </a:rPr>
                        <a:t>Disadvantages </a:t>
                      </a:r>
                      <a:endParaRPr sz="1000">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BE4D4"/>
                    </a:solidFill>
                  </a:tcPr>
                </a:tc>
              </a:tr>
              <a:tr h="3380025">
                <a:tc>
                  <a:txBody>
                    <a:bodyPr/>
                    <a:lstStyle/>
                    <a:p>
                      <a:pPr indent="0" lvl="0" marL="0" marR="0" rtl="0" algn="ctr">
                        <a:spcBef>
                          <a:spcPts val="0"/>
                        </a:spcBef>
                        <a:spcAft>
                          <a:spcPts val="0"/>
                        </a:spcAft>
                        <a:buNone/>
                      </a:pPr>
                      <a:r>
                        <a:t/>
                      </a:r>
                      <a:endParaRPr sz="1100">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sz="1100">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289" name="Google Shape;289;p21"/>
          <p:cNvSpPr/>
          <p:nvPr/>
        </p:nvSpPr>
        <p:spPr>
          <a:xfrm>
            <a:off x="4710590" y="2876380"/>
            <a:ext cx="7376070" cy="3905046"/>
          </a:xfrm>
          <a:custGeom>
            <a:rect b="b" l="l" r="r" t="t"/>
            <a:pathLst>
              <a:path extrusionOk="0" h="3905046" w="7376070">
                <a:moveTo>
                  <a:pt x="0" y="0"/>
                </a:moveTo>
                <a:cubicBezTo>
                  <a:pt x="171403" y="-3853"/>
                  <a:pt x="226161" y="12239"/>
                  <a:pt x="346108" y="0"/>
                </a:cubicBezTo>
                <a:cubicBezTo>
                  <a:pt x="466055" y="-12239"/>
                  <a:pt x="819717" y="79741"/>
                  <a:pt x="1061019" y="0"/>
                </a:cubicBezTo>
                <a:cubicBezTo>
                  <a:pt x="1302321" y="-79741"/>
                  <a:pt x="1506674" y="70348"/>
                  <a:pt x="1702170" y="0"/>
                </a:cubicBezTo>
                <a:cubicBezTo>
                  <a:pt x="1897666" y="-70348"/>
                  <a:pt x="2196713" y="81254"/>
                  <a:pt x="2417081" y="0"/>
                </a:cubicBezTo>
                <a:cubicBezTo>
                  <a:pt x="2637449" y="-81254"/>
                  <a:pt x="2754177" y="40255"/>
                  <a:pt x="2984471" y="0"/>
                </a:cubicBezTo>
                <a:cubicBezTo>
                  <a:pt x="3214765" y="-40255"/>
                  <a:pt x="3387377" y="228"/>
                  <a:pt x="3625622" y="0"/>
                </a:cubicBezTo>
                <a:cubicBezTo>
                  <a:pt x="3863867" y="-228"/>
                  <a:pt x="3989991" y="39399"/>
                  <a:pt x="4193012" y="0"/>
                </a:cubicBezTo>
                <a:cubicBezTo>
                  <a:pt x="4396033" y="-39399"/>
                  <a:pt x="4417045" y="31727"/>
                  <a:pt x="4539120" y="0"/>
                </a:cubicBezTo>
                <a:cubicBezTo>
                  <a:pt x="4661195" y="-31727"/>
                  <a:pt x="4835465" y="50275"/>
                  <a:pt x="5032749" y="0"/>
                </a:cubicBezTo>
                <a:cubicBezTo>
                  <a:pt x="5230033" y="-50275"/>
                  <a:pt x="5334380" y="22147"/>
                  <a:pt x="5452618" y="0"/>
                </a:cubicBezTo>
                <a:cubicBezTo>
                  <a:pt x="5570856" y="-22147"/>
                  <a:pt x="5882257" y="17436"/>
                  <a:pt x="6093769" y="0"/>
                </a:cubicBezTo>
                <a:cubicBezTo>
                  <a:pt x="6305281" y="-17436"/>
                  <a:pt x="6519076" y="9569"/>
                  <a:pt x="6808680" y="0"/>
                </a:cubicBezTo>
                <a:cubicBezTo>
                  <a:pt x="7098284" y="-9569"/>
                  <a:pt x="7137886" y="7720"/>
                  <a:pt x="7376070" y="0"/>
                </a:cubicBezTo>
                <a:cubicBezTo>
                  <a:pt x="7439616" y="133463"/>
                  <a:pt x="7302467" y="461253"/>
                  <a:pt x="7376070" y="635965"/>
                </a:cubicBezTo>
                <a:cubicBezTo>
                  <a:pt x="7449673" y="810678"/>
                  <a:pt x="7346677" y="902881"/>
                  <a:pt x="7376070" y="1076677"/>
                </a:cubicBezTo>
                <a:cubicBezTo>
                  <a:pt x="7405463" y="1250473"/>
                  <a:pt x="7361154" y="1434419"/>
                  <a:pt x="7376070" y="1634541"/>
                </a:cubicBezTo>
                <a:cubicBezTo>
                  <a:pt x="7390986" y="1834663"/>
                  <a:pt x="7331112" y="1915622"/>
                  <a:pt x="7376070" y="2153354"/>
                </a:cubicBezTo>
                <a:cubicBezTo>
                  <a:pt x="7421028" y="2391086"/>
                  <a:pt x="7369301" y="2403370"/>
                  <a:pt x="7376070" y="2633117"/>
                </a:cubicBezTo>
                <a:cubicBezTo>
                  <a:pt x="7382839" y="2862864"/>
                  <a:pt x="7351990" y="3094507"/>
                  <a:pt x="7376070" y="3230031"/>
                </a:cubicBezTo>
                <a:cubicBezTo>
                  <a:pt x="7400150" y="3365555"/>
                  <a:pt x="7342597" y="3626404"/>
                  <a:pt x="7376070" y="3905046"/>
                </a:cubicBezTo>
                <a:cubicBezTo>
                  <a:pt x="7208270" y="3910078"/>
                  <a:pt x="6972701" y="3874008"/>
                  <a:pt x="6808680" y="3905046"/>
                </a:cubicBezTo>
                <a:cubicBezTo>
                  <a:pt x="6644659" y="3936084"/>
                  <a:pt x="6428435" y="3876594"/>
                  <a:pt x="6315051" y="3905046"/>
                </a:cubicBezTo>
                <a:cubicBezTo>
                  <a:pt x="6201667" y="3933498"/>
                  <a:pt x="6104938" y="3876100"/>
                  <a:pt x="5968943" y="3905046"/>
                </a:cubicBezTo>
                <a:cubicBezTo>
                  <a:pt x="5832948" y="3933992"/>
                  <a:pt x="5553838" y="3853444"/>
                  <a:pt x="5327792" y="3905046"/>
                </a:cubicBezTo>
                <a:cubicBezTo>
                  <a:pt x="5101746" y="3956648"/>
                  <a:pt x="5018525" y="3855122"/>
                  <a:pt x="4834163" y="3905046"/>
                </a:cubicBezTo>
                <a:cubicBezTo>
                  <a:pt x="4649801" y="3954970"/>
                  <a:pt x="4343917" y="3848138"/>
                  <a:pt x="4119251" y="3905046"/>
                </a:cubicBezTo>
                <a:cubicBezTo>
                  <a:pt x="3894585" y="3961954"/>
                  <a:pt x="3794314" y="3867203"/>
                  <a:pt x="3625622" y="3905046"/>
                </a:cubicBezTo>
                <a:cubicBezTo>
                  <a:pt x="3456930" y="3942889"/>
                  <a:pt x="3291290" y="3840473"/>
                  <a:pt x="2984471" y="3905046"/>
                </a:cubicBezTo>
                <a:cubicBezTo>
                  <a:pt x="2677652" y="3969619"/>
                  <a:pt x="2503773" y="3849102"/>
                  <a:pt x="2343321" y="3905046"/>
                </a:cubicBezTo>
                <a:cubicBezTo>
                  <a:pt x="2182869" y="3960990"/>
                  <a:pt x="1949477" y="3845244"/>
                  <a:pt x="1775931" y="3905046"/>
                </a:cubicBezTo>
                <a:cubicBezTo>
                  <a:pt x="1602385" y="3964848"/>
                  <a:pt x="1541562" y="3895036"/>
                  <a:pt x="1429823" y="3905046"/>
                </a:cubicBezTo>
                <a:cubicBezTo>
                  <a:pt x="1318084" y="3915056"/>
                  <a:pt x="1080976" y="3856984"/>
                  <a:pt x="788672" y="3905046"/>
                </a:cubicBezTo>
                <a:cubicBezTo>
                  <a:pt x="496368" y="3953108"/>
                  <a:pt x="375161" y="3866833"/>
                  <a:pt x="0" y="3905046"/>
                </a:cubicBezTo>
                <a:cubicBezTo>
                  <a:pt x="-23428" y="3716092"/>
                  <a:pt x="2858" y="3579331"/>
                  <a:pt x="0" y="3464334"/>
                </a:cubicBezTo>
                <a:cubicBezTo>
                  <a:pt x="-2858" y="3349337"/>
                  <a:pt x="71347" y="2970558"/>
                  <a:pt x="0" y="2828369"/>
                </a:cubicBezTo>
                <a:cubicBezTo>
                  <a:pt x="-71347" y="2686181"/>
                  <a:pt x="15554" y="2523937"/>
                  <a:pt x="0" y="2387657"/>
                </a:cubicBezTo>
                <a:cubicBezTo>
                  <a:pt x="-15554" y="2251377"/>
                  <a:pt x="33455" y="2146308"/>
                  <a:pt x="0" y="1907894"/>
                </a:cubicBezTo>
                <a:cubicBezTo>
                  <a:pt x="-33455" y="1669480"/>
                  <a:pt x="70290" y="1431740"/>
                  <a:pt x="0" y="1310980"/>
                </a:cubicBezTo>
                <a:cubicBezTo>
                  <a:pt x="-70290" y="1190220"/>
                  <a:pt x="40902" y="878394"/>
                  <a:pt x="0" y="753116"/>
                </a:cubicBezTo>
                <a:cubicBezTo>
                  <a:pt x="-40902" y="627838"/>
                  <a:pt x="6384" y="303023"/>
                  <a:pt x="0" y="0"/>
                </a:cubicBezTo>
                <a:close/>
              </a:path>
            </a:pathLst>
          </a:custGeom>
          <a:no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0" name="Google Shape;290;p21"/>
          <p:cNvSpPr/>
          <p:nvPr/>
        </p:nvSpPr>
        <p:spPr>
          <a:xfrm>
            <a:off x="73521" y="446398"/>
            <a:ext cx="4499911" cy="2296802"/>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Insert the ‘growth of cruise tourism’ and ‘cruise industry overview’ here  </a:t>
            </a:r>
            <a:endParaRPr sz="1800">
              <a:solidFill>
                <a:schemeClr val="lt1"/>
              </a:solidFill>
              <a:latin typeface="Calibri"/>
              <a:ea typeface="Calibri"/>
              <a:cs typeface="Calibri"/>
              <a:sym typeface="Calibri"/>
            </a:endParaRPr>
          </a:p>
        </p:txBody>
      </p:sp>
      <p:sp>
        <p:nvSpPr>
          <p:cNvPr id="291" name="Google Shape;291;p21"/>
          <p:cNvSpPr/>
          <p:nvPr/>
        </p:nvSpPr>
        <p:spPr>
          <a:xfrm>
            <a:off x="73521" y="2876379"/>
            <a:ext cx="4499911" cy="3905045"/>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Insert the ‘is tourism worth the trouble in the Caribbean’ here  </a:t>
            </a: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