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3197" autoAdjust="0"/>
  </p:normalViewPr>
  <p:slideViewPr>
    <p:cSldViewPr snapToGrid="0">
      <p:cViewPr varScale="1">
        <p:scale>
          <a:sx n="91" d="100"/>
          <a:sy n="91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3B238-18EA-4B27-866A-D6A425C2726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CF85C-8C7F-46E2-8327-83ED420494A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Maximise lesson time</a:t>
          </a:r>
          <a:endParaRPr lang="en-US"/>
        </a:p>
      </dgm:t>
    </dgm:pt>
    <dgm:pt modelId="{509F30EE-4348-47F4-8F49-A3C02A2D8A5D}" type="parTrans" cxnId="{60298B45-61DE-4A1D-860D-5FDAEA87D5B3}">
      <dgm:prSet/>
      <dgm:spPr/>
      <dgm:t>
        <a:bodyPr/>
        <a:lstStyle/>
        <a:p>
          <a:endParaRPr lang="en-US"/>
        </a:p>
      </dgm:t>
    </dgm:pt>
    <dgm:pt modelId="{E356CC23-6357-434F-9189-5533452B4B29}" type="sibTrans" cxnId="{60298B45-61DE-4A1D-860D-5FDAEA87D5B3}">
      <dgm:prSet/>
      <dgm:spPr/>
      <dgm:t>
        <a:bodyPr/>
        <a:lstStyle/>
        <a:p>
          <a:endParaRPr lang="en-US"/>
        </a:p>
      </dgm:t>
    </dgm:pt>
    <dgm:pt modelId="{7D0B9928-8771-46E0-B305-42328A1769C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Increase time for deliberate practice/modelling answers  </a:t>
          </a:r>
          <a:endParaRPr lang="en-US" dirty="0"/>
        </a:p>
      </dgm:t>
    </dgm:pt>
    <dgm:pt modelId="{235FC10D-BD92-4900-B799-F230D48A44CA}" type="parTrans" cxnId="{F40BF476-21B8-4437-A562-714BF23F2842}">
      <dgm:prSet/>
      <dgm:spPr/>
      <dgm:t>
        <a:bodyPr/>
        <a:lstStyle/>
        <a:p>
          <a:endParaRPr lang="en-US"/>
        </a:p>
      </dgm:t>
    </dgm:pt>
    <dgm:pt modelId="{1E2F2BCD-CD5F-420A-8B99-CDF874995224}" type="sibTrans" cxnId="{F40BF476-21B8-4437-A562-714BF23F2842}">
      <dgm:prSet/>
      <dgm:spPr/>
      <dgm:t>
        <a:bodyPr/>
        <a:lstStyle/>
        <a:p>
          <a:endParaRPr lang="en-US"/>
        </a:p>
      </dgm:t>
    </dgm:pt>
    <dgm:pt modelId="{C06426BC-1B9F-4421-8D79-6B87BBC0962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Increase student ownership over revision </a:t>
          </a:r>
          <a:endParaRPr lang="en-US" dirty="0"/>
        </a:p>
      </dgm:t>
    </dgm:pt>
    <dgm:pt modelId="{CC79F696-6D86-4C90-9807-AD0EBAF8BCD5}" type="parTrans" cxnId="{F15BE13D-52AA-4111-B3FA-08CC038B165A}">
      <dgm:prSet/>
      <dgm:spPr/>
      <dgm:t>
        <a:bodyPr/>
        <a:lstStyle/>
        <a:p>
          <a:endParaRPr lang="en-US"/>
        </a:p>
      </dgm:t>
    </dgm:pt>
    <dgm:pt modelId="{55CE43A3-A2DB-4882-8E8B-544C1B72F315}" type="sibTrans" cxnId="{F15BE13D-52AA-4111-B3FA-08CC038B165A}">
      <dgm:prSet/>
      <dgm:spPr/>
      <dgm:t>
        <a:bodyPr/>
        <a:lstStyle/>
        <a:p>
          <a:endParaRPr lang="en-US"/>
        </a:p>
      </dgm:t>
    </dgm:pt>
    <dgm:pt modelId="{D2EAA71D-C6DA-487F-90FB-D606F7EF728F}" type="pres">
      <dgm:prSet presAssocID="{6533B238-18EA-4B27-866A-D6A425C2726C}" presName="root" presStyleCnt="0">
        <dgm:presLayoutVars>
          <dgm:dir/>
          <dgm:resizeHandles val="exact"/>
        </dgm:presLayoutVars>
      </dgm:prSet>
      <dgm:spPr/>
    </dgm:pt>
    <dgm:pt modelId="{89D2898B-BFDB-458F-9027-75F46AC7FE70}" type="pres">
      <dgm:prSet presAssocID="{0ADCF85C-8C7F-46E2-8327-83ED420494A7}" presName="compNode" presStyleCnt="0"/>
      <dgm:spPr/>
    </dgm:pt>
    <dgm:pt modelId="{2D9A3E8E-C4B7-46B9-AE29-1EC1A523968B}" type="pres">
      <dgm:prSet presAssocID="{0ADCF85C-8C7F-46E2-8327-83ED420494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8EFFAF3-FF79-43EB-BFAB-99163B16D6BD}" type="pres">
      <dgm:prSet presAssocID="{0ADCF85C-8C7F-46E2-8327-83ED420494A7}" presName="spaceRect" presStyleCnt="0"/>
      <dgm:spPr/>
    </dgm:pt>
    <dgm:pt modelId="{69A99E32-CD69-4BC4-AC77-C2A6E20CA28F}" type="pres">
      <dgm:prSet presAssocID="{0ADCF85C-8C7F-46E2-8327-83ED420494A7}" presName="textRect" presStyleLbl="revTx" presStyleIdx="0" presStyleCnt="3">
        <dgm:presLayoutVars>
          <dgm:chMax val="1"/>
          <dgm:chPref val="1"/>
        </dgm:presLayoutVars>
      </dgm:prSet>
      <dgm:spPr/>
    </dgm:pt>
    <dgm:pt modelId="{91E3122F-C209-4626-B312-0B8CF3A1E9C6}" type="pres">
      <dgm:prSet presAssocID="{E356CC23-6357-434F-9189-5533452B4B29}" presName="sibTrans" presStyleCnt="0"/>
      <dgm:spPr/>
    </dgm:pt>
    <dgm:pt modelId="{9FB799BA-3E80-41FD-ABEC-126D2CFCA3E0}" type="pres">
      <dgm:prSet presAssocID="{7D0B9928-8771-46E0-B305-42328A1769C6}" presName="compNode" presStyleCnt="0"/>
      <dgm:spPr/>
    </dgm:pt>
    <dgm:pt modelId="{A9E71C3D-F0FD-4C87-A45B-F095761F3CCC}" type="pres">
      <dgm:prSet presAssocID="{7D0B9928-8771-46E0-B305-42328A1769C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C3A3D36-969A-43FE-AB2D-60326F1B2A5F}" type="pres">
      <dgm:prSet presAssocID="{7D0B9928-8771-46E0-B305-42328A1769C6}" presName="spaceRect" presStyleCnt="0"/>
      <dgm:spPr/>
    </dgm:pt>
    <dgm:pt modelId="{C8AE0B91-FFA7-4E9F-BB63-BF645B9F1D38}" type="pres">
      <dgm:prSet presAssocID="{7D0B9928-8771-46E0-B305-42328A1769C6}" presName="textRect" presStyleLbl="revTx" presStyleIdx="1" presStyleCnt="3">
        <dgm:presLayoutVars>
          <dgm:chMax val="1"/>
          <dgm:chPref val="1"/>
        </dgm:presLayoutVars>
      </dgm:prSet>
      <dgm:spPr/>
    </dgm:pt>
    <dgm:pt modelId="{4BAB5EB7-6378-4E40-B7B0-F3C425D690CC}" type="pres">
      <dgm:prSet presAssocID="{1E2F2BCD-CD5F-420A-8B99-CDF874995224}" presName="sibTrans" presStyleCnt="0"/>
      <dgm:spPr/>
    </dgm:pt>
    <dgm:pt modelId="{821077B5-B0BE-4C9E-93E7-D4110511AD4D}" type="pres">
      <dgm:prSet presAssocID="{C06426BC-1B9F-4421-8D79-6B87BBC0962E}" presName="compNode" presStyleCnt="0"/>
      <dgm:spPr/>
    </dgm:pt>
    <dgm:pt modelId="{4AAEAA23-7ADC-46B2-A131-A51A80C2E735}" type="pres">
      <dgm:prSet presAssocID="{C06426BC-1B9F-4421-8D79-6B87BBC0962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6332424-4920-4C92-9F67-6ED72471FFE7}" type="pres">
      <dgm:prSet presAssocID="{C06426BC-1B9F-4421-8D79-6B87BBC0962E}" presName="spaceRect" presStyleCnt="0"/>
      <dgm:spPr/>
    </dgm:pt>
    <dgm:pt modelId="{6FD78736-9BEF-4932-AAC3-B710266858F5}" type="pres">
      <dgm:prSet presAssocID="{C06426BC-1B9F-4421-8D79-6B87BBC0962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867DD3C-F8A3-4277-8686-CB376850D813}" type="presOf" srcId="{6533B238-18EA-4B27-866A-D6A425C2726C}" destId="{D2EAA71D-C6DA-487F-90FB-D606F7EF728F}" srcOrd="0" destOrd="0" presId="urn:microsoft.com/office/officeart/2018/2/layout/IconLabelList"/>
    <dgm:cxn modelId="{F15BE13D-52AA-4111-B3FA-08CC038B165A}" srcId="{6533B238-18EA-4B27-866A-D6A425C2726C}" destId="{C06426BC-1B9F-4421-8D79-6B87BBC0962E}" srcOrd="2" destOrd="0" parTransId="{CC79F696-6D86-4C90-9807-AD0EBAF8BCD5}" sibTransId="{55CE43A3-A2DB-4882-8E8B-544C1B72F315}"/>
    <dgm:cxn modelId="{D336BF5D-110B-41AB-8916-46F8B9007F12}" type="presOf" srcId="{7D0B9928-8771-46E0-B305-42328A1769C6}" destId="{C8AE0B91-FFA7-4E9F-BB63-BF645B9F1D38}" srcOrd="0" destOrd="0" presId="urn:microsoft.com/office/officeart/2018/2/layout/IconLabelList"/>
    <dgm:cxn modelId="{1CBAF25F-E952-4457-8C34-B05803CE7AC8}" type="presOf" srcId="{0ADCF85C-8C7F-46E2-8327-83ED420494A7}" destId="{69A99E32-CD69-4BC4-AC77-C2A6E20CA28F}" srcOrd="0" destOrd="0" presId="urn:microsoft.com/office/officeart/2018/2/layout/IconLabelList"/>
    <dgm:cxn modelId="{60298B45-61DE-4A1D-860D-5FDAEA87D5B3}" srcId="{6533B238-18EA-4B27-866A-D6A425C2726C}" destId="{0ADCF85C-8C7F-46E2-8327-83ED420494A7}" srcOrd="0" destOrd="0" parTransId="{509F30EE-4348-47F4-8F49-A3C02A2D8A5D}" sibTransId="{E356CC23-6357-434F-9189-5533452B4B29}"/>
    <dgm:cxn modelId="{F40BF476-21B8-4437-A562-714BF23F2842}" srcId="{6533B238-18EA-4B27-866A-D6A425C2726C}" destId="{7D0B9928-8771-46E0-B305-42328A1769C6}" srcOrd="1" destOrd="0" parTransId="{235FC10D-BD92-4900-B799-F230D48A44CA}" sibTransId="{1E2F2BCD-CD5F-420A-8B99-CDF874995224}"/>
    <dgm:cxn modelId="{BABB37A7-75B0-43B2-A0B2-EA50E2D14040}" type="presOf" srcId="{C06426BC-1B9F-4421-8D79-6B87BBC0962E}" destId="{6FD78736-9BEF-4932-AAC3-B710266858F5}" srcOrd="0" destOrd="0" presId="urn:microsoft.com/office/officeart/2018/2/layout/IconLabelList"/>
    <dgm:cxn modelId="{AF8EFA6D-EB10-4D07-BA41-13839EA3AB27}" type="presParOf" srcId="{D2EAA71D-C6DA-487F-90FB-D606F7EF728F}" destId="{89D2898B-BFDB-458F-9027-75F46AC7FE70}" srcOrd="0" destOrd="0" presId="urn:microsoft.com/office/officeart/2018/2/layout/IconLabelList"/>
    <dgm:cxn modelId="{5C33992C-F915-4F33-BA63-217FB02BA6BE}" type="presParOf" srcId="{89D2898B-BFDB-458F-9027-75F46AC7FE70}" destId="{2D9A3E8E-C4B7-46B9-AE29-1EC1A523968B}" srcOrd="0" destOrd="0" presId="urn:microsoft.com/office/officeart/2018/2/layout/IconLabelList"/>
    <dgm:cxn modelId="{35739E79-D01A-4A3D-BA4F-057201D2C1EE}" type="presParOf" srcId="{89D2898B-BFDB-458F-9027-75F46AC7FE70}" destId="{18EFFAF3-FF79-43EB-BFAB-99163B16D6BD}" srcOrd="1" destOrd="0" presId="urn:microsoft.com/office/officeart/2018/2/layout/IconLabelList"/>
    <dgm:cxn modelId="{094640CE-8AC5-4740-A9BB-B806CD1A5D89}" type="presParOf" srcId="{89D2898B-BFDB-458F-9027-75F46AC7FE70}" destId="{69A99E32-CD69-4BC4-AC77-C2A6E20CA28F}" srcOrd="2" destOrd="0" presId="urn:microsoft.com/office/officeart/2018/2/layout/IconLabelList"/>
    <dgm:cxn modelId="{59831B24-2799-40E3-85FD-465AC718BE60}" type="presParOf" srcId="{D2EAA71D-C6DA-487F-90FB-D606F7EF728F}" destId="{91E3122F-C209-4626-B312-0B8CF3A1E9C6}" srcOrd="1" destOrd="0" presId="urn:microsoft.com/office/officeart/2018/2/layout/IconLabelList"/>
    <dgm:cxn modelId="{18B3FB2F-253E-461D-981F-76DF0CA5B37D}" type="presParOf" srcId="{D2EAA71D-C6DA-487F-90FB-D606F7EF728F}" destId="{9FB799BA-3E80-41FD-ABEC-126D2CFCA3E0}" srcOrd="2" destOrd="0" presId="urn:microsoft.com/office/officeart/2018/2/layout/IconLabelList"/>
    <dgm:cxn modelId="{EAFCE583-2DBF-4085-B9E4-8CE9B1A52183}" type="presParOf" srcId="{9FB799BA-3E80-41FD-ABEC-126D2CFCA3E0}" destId="{A9E71C3D-F0FD-4C87-A45B-F095761F3CCC}" srcOrd="0" destOrd="0" presId="urn:microsoft.com/office/officeart/2018/2/layout/IconLabelList"/>
    <dgm:cxn modelId="{AC0B43BE-9CF2-4AE7-A46B-561830D3E6A9}" type="presParOf" srcId="{9FB799BA-3E80-41FD-ABEC-126D2CFCA3E0}" destId="{1C3A3D36-969A-43FE-AB2D-60326F1B2A5F}" srcOrd="1" destOrd="0" presId="urn:microsoft.com/office/officeart/2018/2/layout/IconLabelList"/>
    <dgm:cxn modelId="{E9B82A9D-0DD0-4691-AB9D-83FD18C79C4E}" type="presParOf" srcId="{9FB799BA-3E80-41FD-ABEC-126D2CFCA3E0}" destId="{C8AE0B91-FFA7-4E9F-BB63-BF645B9F1D38}" srcOrd="2" destOrd="0" presId="urn:microsoft.com/office/officeart/2018/2/layout/IconLabelList"/>
    <dgm:cxn modelId="{741186B1-E90C-45A9-8C10-24AC3B5435A0}" type="presParOf" srcId="{D2EAA71D-C6DA-487F-90FB-D606F7EF728F}" destId="{4BAB5EB7-6378-4E40-B7B0-F3C425D690CC}" srcOrd="3" destOrd="0" presId="urn:microsoft.com/office/officeart/2018/2/layout/IconLabelList"/>
    <dgm:cxn modelId="{3F32ED6D-49FD-4971-BE60-13DA6C250FEA}" type="presParOf" srcId="{D2EAA71D-C6DA-487F-90FB-D606F7EF728F}" destId="{821077B5-B0BE-4C9E-93E7-D4110511AD4D}" srcOrd="4" destOrd="0" presId="urn:microsoft.com/office/officeart/2018/2/layout/IconLabelList"/>
    <dgm:cxn modelId="{3F79CDF7-B0AE-4A85-8A40-3D3E7D6B771C}" type="presParOf" srcId="{821077B5-B0BE-4C9E-93E7-D4110511AD4D}" destId="{4AAEAA23-7ADC-46B2-A131-A51A80C2E735}" srcOrd="0" destOrd="0" presId="urn:microsoft.com/office/officeart/2018/2/layout/IconLabelList"/>
    <dgm:cxn modelId="{FD506473-40C5-49FE-8A36-3A5E43F2B240}" type="presParOf" srcId="{821077B5-B0BE-4C9E-93E7-D4110511AD4D}" destId="{A6332424-4920-4C92-9F67-6ED72471FFE7}" srcOrd="1" destOrd="0" presId="urn:microsoft.com/office/officeart/2018/2/layout/IconLabelList"/>
    <dgm:cxn modelId="{06AB4A02-FD8F-450E-8815-0D56BEB5F1C2}" type="presParOf" srcId="{821077B5-B0BE-4C9E-93E7-D4110511AD4D}" destId="{6FD78736-9BEF-4932-AAC3-B710266858F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A3E8E-C4B7-46B9-AE29-1EC1A523968B}">
      <dsp:nvSpPr>
        <dsp:cNvPr id="0" name=""/>
        <dsp:cNvSpPr/>
      </dsp:nvSpPr>
      <dsp:spPr>
        <a:xfrm>
          <a:off x="1182069" y="1053790"/>
          <a:ext cx="1510517" cy="15105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99E32-CD69-4BC4-AC77-C2A6E20CA28F}">
      <dsp:nvSpPr>
        <dsp:cNvPr id="0" name=""/>
        <dsp:cNvSpPr/>
      </dsp:nvSpPr>
      <dsp:spPr>
        <a:xfrm>
          <a:off x="258975" y="2958007"/>
          <a:ext cx="335670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Maximise lesson time</a:t>
          </a:r>
          <a:endParaRPr lang="en-US" sz="2000" kern="1200"/>
        </a:p>
      </dsp:txBody>
      <dsp:txXfrm>
        <a:off x="258975" y="2958007"/>
        <a:ext cx="3356704" cy="720000"/>
      </dsp:txXfrm>
    </dsp:sp>
    <dsp:sp modelId="{A9E71C3D-F0FD-4C87-A45B-F095761F3CCC}">
      <dsp:nvSpPr>
        <dsp:cNvPr id="0" name=""/>
        <dsp:cNvSpPr/>
      </dsp:nvSpPr>
      <dsp:spPr>
        <a:xfrm>
          <a:off x="5126197" y="1053790"/>
          <a:ext cx="1510517" cy="15105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E0B91-FFA7-4E9F-BB63-BF645B9F1D38}">
      <dsp:nvSpPr>
        <dsp:cNvPr id="0" name=""/>
        <dsp:cNvSpPr/>
      </dsp:nvSpPr>
      <dsp:spPr>
        <a:xfrm>
          <a:off x="4203103" y="2958007"/>
          <a:ext cx="335670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Increase time for deliberate practice/modelling answers  </a:t>
          </a:r>
          <a:endParaRPr lang="en-US" sz="2000" kern="1200" dirty="0"/>
        </a:p>
      </dsp:txBody>
      <dsp:txXfrm>
        <a:off x="4203103" y="2958007"/>
        <a:ext cx="3356704" cy="720000"/>
      </dsp:txXfrm>
    </dsp:sp>
    <dsp:sp modelId="{4AAEAA23-7ADC-46B2-A131-A51A80C2E735}">
      <dsp:nvSpPr>
        <dsp:cNvPr id="0" name=""/>
        <dsp:cNvSpPr/>
      </dsp:nvSpPr>
      <dsp:spPr>
        <a:xfrm>
          <a:off x="9070325" y="1053790"/>
          <a:ext cx="1510517" cy="15105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78736-9BEF-4932-AAC3-B710266858F5}">
      <dsp:nvSpPr>
        <dsp:cNvPr id="0" name=""/>
        <dsp:cNvSpPr/>
      </dsp:nvSpPr>
      <dsp:spPr>
        <a:xfrm>
          <a:off x="8147231" y="2958007"/>
          <a:ext cx="335670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Increase student ownership over revision </a:t>
          </a:r>
          <a:endParaRPr lang="en-US" sz="2000" kern="1200" dirty="0"/>
        </a:p>
      </dsp:txBody>
      <dsp:txXfrm>
        <a:off x="8147231" y="2958007"/>
        <a:ext cx="335670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17EDD-FF95-4080-A419-FCFDEC984CB4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5139-9421-4502-B6C7-69669FCA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4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context – relatively small cohort 3 classes between  2 teachers –students taught in mixed ability classes</a:t>
            </a:r>
          </a:p>
          <a:p>
            <a:r>
              <a:rPr lang="en-GB" dirty="0"/>
              <a:t>Target grades in all three classes ranged from 1-8</a:t>
            </a:r>
          </a:p>
          <a:p>
            <a:r>
              <a:rPr lang="en-GB" dirty="0"/>
              <a:t>Also mention impact of covid. </a:t>
            </a:r>
          </a:p>
          <a:p>
            <a:r>
              <a:rPr lang="en-GB" dirty="0"/>
              <a:t>Structuring revision in a way that meant we had time to cover all topics </a:t>
            </a:r>
          </a:p>
          <a:p>
            <a:r>
              <a:rPr lang="en-GB" dirty="0"/>
              <a:t>Also mention 100 minute lessons  - as teachers we are their best resource in the classroom – ensuring we use that wisely by modelling answers etc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5139-9421-4502-B6C7-69669FCA58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9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Worth mentioning we introduced this at the start of this cohort </a:t>
            </a:r>
          </a:p>
          <a:p>
            <a:r>
              <a:rPr lang="en-GB" dirty="0"/>
              <a:t>Again helped with organisation of students (all but particularly SEND disadvantaged etc)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5139-9421-4502-B6C7-69669FCA58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2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Designed to be a quick activity </a:t>
            </a:r>
          </a:p>
          <a:p>
            <a:r>
              <a:rPr lang="en-GB" dirty="0"/>
              <a:t>Used the noun project for dual coding– to help SEND in particular but also visual learners</a:t>
            </a:r>
          </a:p>
          <a:p>
            <a:r>
              <a:rPr lang="en-GB" dirty="0"/>
              <a:t>Students brain dumped knowledge from their revision and also identified the gaps they still had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5139-9421-4502-B6C7-69669FCA58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86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Designed to be a quick activity </a:t>
            </a:r>
          </a:p>
          <a:p>
            <a:r>
              <a:rPr lang="en-GB" dirty="0"/>
              <a:t>Used the noun project for dual coding– to help SEND in particular but also visual learners</a:t>
            </a:r>
          </a:p>
          <a:p>
            <a:r>
              <a:rPr lang="en-GB" dirty="0"/>
              <a:t>Students brain dumped knowledge from their revision and also identified the gaps they still had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5139-9421-4502-B6C7-69669FCA58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1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Designed to be a quick activity </a:t>
            </a:r>
          </a:p>
          <a:p>
            <a:r>
              <a:rPr lang="en-GB" dirty="0"/>
              <a:t>Used the noun project for dual coding– to help SEND in particular but also visual learners</a:t>
            </a:r>
          </a:p>
          <a:p>
            <a:r>
              <a:rPr lang="en-GB" dirty="0"/>
              <a:t>Students brain dumped knowledge from their revision and also identified the gaps they still had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5139-9421-4502-B6C7-69669FCA58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4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54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9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1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7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0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0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3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1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1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46" r:id="rId6"/>
    <p:sldLayoutId id="2147483842" r:id="rId7"/>
    <p:sldLayoutId id="2147483843" r:id="rId8"/>
    <p:sldLayoutId id="2147483844" r:id="rId9"/>
    <p:sldLayoutId id="2147483845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" name="Rectangle 14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ix pins pointed on several spots on a road map">
            <a:extLst>
              <a:ext uri="{FF2B5EF4-FFF2-40B4-BE49-F238E27FC236}">
                <a16:creationId xmlns:a16="http://schemas.microsoft.com/office/drawing/2014/main" id="{7B2F21D2-02D9-58C7-B0AA-6F007F454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9" r="10187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49" name="Rectangle 14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F72CF-B8BA-463C-E968-B56FCD1EB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4800"/>
              <a:t>Scheme of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B43E8-D946-7D80-8C93-F19AAD5F4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 fontScale="77500" lnSpcReduction="20000"/>
          </a:bodyPr>
          <a:lstStyle/>
          <a:p>
            <a:r>
              <a:rPr lang="en-GB" sz="2000" dirty="0"/>
              <a:t>Yateley School</a:t>
            </a:r>
          </a:p>
          <a:p>
            <a:r>
              <a:rPr lang="en-GB" sz="2000" dirty="0"/>
              <a:t>Natasha Self, Head of Geography </a:t>
            </a:r>
          </a:p>
          <a:p>
            <a:r>
              <a:rPr lang="en-GB" sz="2000" dirty="0"/>
              <a:t>Elaine Williams, Teacher of Geography</a:t>
            </a:r>
          </a:p>
          <a:p>
            <a:endParaRPr lang="en-GB" sz="2000" dirty="0"/>
          </a:p>
        </p:txBody>
      </p:sp>
      <p:sp>
        <p:nvSpPr>
          <p:cNvPr id="150" name="Rectangle 1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7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7F7C-B90E-3C84-3740-D27B8F99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Rationale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BA7220-FB06-CF8D-6DC9-BC697BEF1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254860"/>
              </p:ext>
            </p:extLst>
          </p:nvPr>
        </p:nvGraphicFramePr>
        <p:xfrm>
          <a:off x="88777" y="1935332"/>
          <a:ext cx="11762912" cy="473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4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F580-017D-33C6-D40A-7357AF9C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Organisation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F7E2-3DD8-919E-2C9A-D3BBC0EB8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62" y="2315292"/>
            <a:ext cx="10168128" cy="3694176"/>
          </a:xfrm>
        </p:spPr>
        <p:txBody>
          <a:bodyPr>
            <a:normAutofit/>
          </a:bodyPr>
          <a:lstStyle/>
          <a:p>
            <a:r>
              <a:rPr lang="en-GB" sz="2800" dirty="0"/>
              <a:t>Students have 3 different coloured books (one for each paper) </a:t>
            </a:r>
          </a:p>
          <a:p>
            <a:r>
              <a:rPr lang="en-GB" sz="2800" dirty="0"/>
              <a:t>Students are given 3 revision folders with a condensed completed knowledge organiser at the start of each paper. </a:t>
            </a:r>
          </a:p>
          <a:p>
            <a:r>
              <a:rPr lang="en-GB" sz="2800" dirty="0"/>
              <a:t>Students organise and store their revision in these folders and take home every time there is an assessment throughout year 10 and store at home in year 11. </a:t>
            </a:r>
          </a:p>
        </p:txBody>
      </p:sp>
    </p:spTree>
    <p:extLst>
      <p:ext uri="{BB962C8B-B14F-4D97-AF65-F5344CB8AC3E}">
        <p14:creationId xmlns:p14="http://schemas.microsoft.com/office/powerpoint/2010/main" val="269250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23CB-A8C3-4453-D334-8E75E407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Revision Timetable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D3F9-116E-4B5C-0FAF-A15FEAD87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7" y="2113811"/>
            <a:ext cx="4076365" cy="474418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Shared with students/parents via schools comms/twitter</a:t>
            </a:r>
          </a:p>
          <a:p>
            <a:r>
              <a:rPr lang="en-GB" dirty="0"/>
              <a:t>Interactive so students and parents could click on the links to access past papers/ case study cards and the one drive link which organised revision by paper</a:t>
            </a:r>
          </a:p>
          <a:p>
            <a:r>
              <a:rPr lang="en-GB" dirty="0"/>
              <a:t>Students were informed of what was coming up in lessons</a:t>
            </a:r>
          </a:p>
          <a:p>
            <a:r>
              <a:rPr lang="en-GB" dirty="0"/>
              <a:t>Homework was set alongside this to prepare – e.g. sections on SENECA and they had to make a revision resource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E6BCC-C76F-3D01-A401-E7988445E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92" t="21359" r="14244" b="6796"/>
          <a:stretch/>
        </p:blipFill>
        <p:spPr>
          <a:xfrm>
            <a:off x="4057994" y="1539089"/>
            <a:ext cx="8069412" cy="53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8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004F8-2B29-247B-A69F-990CEB1C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GB" sz="2800"/>
              <a:t>Lesson Activity  (1) 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527F34-CA9F-6C36-F81B-A728ED9BA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769498" cy="3805572"/>
          </a:xfrm>
        </p:spPr>
        <p:txBody>
          <a:bodyPr>
            <a:normAutofit/>
          </a:bodyPr>
          <a:lstStyle/>
          <a:p>
            <a:r>
              <a:rPr lang="en-GB" sz="2000" dirty="0"/>
              <a:t>Students spent 10-20 minutes completing a knowledge organiser with all of their secure knowledge </a:t>
            </a:r>
          </a:p>
          <a:p>
            <a:r>
              <a:rPr lang="en-GB" sz="2000" dirty="0"/>
              <a:t>They then worked with someone else and used their revision guides to fill in the gaps in their knowledge (with a different coloured pen)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231552-6EF0-E2E7-0DA2-F79E0FB93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8" t="22784" r="1585" b="12880"/>
          <a:stretch/>
        </p:blipFill>
        <p:spPr>
          <a:xfrm>
            <a:off x="5120640" y="1561958"/>
            <a:ext cx="6656832" cy="36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1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004F8-2B29-247B-A69F-990CEB1C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GB" sz="2600"/>
              <a:t>Lesson Activity  (2) Deliberate practice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527F34-CA9F-6C36-F81B-A728ED9BA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GB" sz="2000" dirty="0"/>
              <a:t>Students spent 20-30 mins completing a variety of exam questions </a:t>
            </a:r>
          </a:p>
          <a:p>
            <a:r>
              <a:rPr lang="en-GB" sz="2000" dirty="0"/>
              <a:t>These focused around 2/4 markers and the skill 3 markers (maps and graphs)</a:t>
            </a:r>
          </a:p>
          <a:p>
            <a:r>
              <a:rPr lang="en-GB" sz="2000" dirty="0"/>
              <a:t>Students completed these independently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59B9A2-4F7A-B6DF-3AD7-6D7577742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52" t="21359" r="26238" b="6537"/>
          <a:stretch/>
        </p:blipFill>
        <p:spPr>
          <a:xfrm>
            <a:off x="5719521" y="630936"/>
            <a:ext cx="5459070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2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04F8-2B29-247B-A69F-990CEB1C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Lesson Activity  (3) Modelling answers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527F34-CA9F-6C36-F81B-A728ED9BA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1" y="2113811"/>
            <a:ext cx="11863285" cy="4744189"/>
          </a:xfrm>
        </p:spPr>
        <p:txBody>
          <a:bodyPr>
            <a:normAutofit/>
          </a:bodyPr>
          <a:lstStyle/>
          <a:p>
            <a:r>
              <a:rPr lang="en-GB" sz="2800" dirty="0"/>
              <a:t> Model answers were shown to students for them to compare their responses to </a:t>
            </a:r>
          </a:p>
          <a:p>
            <a:r>
              <a:rPr lang="en-GB" sz="2800" dirty="0"/>
              <a:t>Students then added to their answers in a different coloured pen </a:t>
            </a:r>
          </a:p>
          <a:p>
            <a:r>
              <a:rPr lang="en-GB" sz="2800" dirty="0"/>
              <a:t>Time for extended answers (8/12/16 markers) was built in to the scheme of revision </a:t>
            </a:r>
          </a:p>
          <a:p>
            <a:r>
              <a:rPr lang="en-GB" sz="2800" dirty="0"/>
              <a:t> Modelling WAGOLL/teacher marking/peer and self-assessment were key </a:t>
            </a:r>
          </a:p>
        </p:txBody>
      </p:sp>
    </p:spTree>
    <p:extLst>
      <p:ext uri="{BB962C8B-B14F-4D97-AF65-F5344CB8AC3E}">
        <p14:creationId xmlns:p14="http://schemas.microsoft.com/office/powerpoint/2010/main" val="80729647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529</Words>
  <Application>Microsoft Office PowerPoint</Application>
  <PresentationFormat>Widescreen</PresentationFormat>
  <Paragraphs>50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Neue Haas Grotesk Text Pro</vt:lpstr>
      <vt:lpstr>AccentBoxVTI</vt:lpstr>
      <vt:lpstr>Scheme of Revision</vt:lpstr>
      <vt:lpstr>The Rationale </vt:lpstr>
      <vt:lpstr>General Organisation </vt:lpstr>
      <vt:lpstr>The Revision Timetable </vt:lpstr>
      <vt:lpstr>Lesson Activity  (1) </vt:lpstr>
      <vt:lpstr>Lesson Activity  (2) Deliberate practice</vt:lpstr>
      <vt:lpstr>Lesson Activity  (3) Modelling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Scheme of Revision</dc:title>
  <dc:creator>Miss N SELF</dc:creator>
  <cp:lastModifiedBy>Broadribb, Kate</cp:lastModifiedBy>
  <cp:revision>1</cp:revision>
  <dcterms:created xsi:type="dcterms:W3CDTF">2022-09-10T17:10:13Z</dcterms:created>
  <dcterms:modified xsi:type="dcterms:W3CDTF">2022-09-14T06:19:25Z</dcterms:modified>
</cp:coreProperties>
</file>