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Lst>
  <p:sldSz cy="5143500" cx="9144000"/>
  <p:notesSz cx="6858000" cy="9144000"/>
  <p:embeddedFontLst>
    <p:embeddedFont>
      <p:font typeface="Raleway"/>
      <p:regular r:id="rId8"/>
      <p:bold r:id="rId9"/>
      <p:italic r:id="rId10"/>
      <p:boldItalic r:id="rId11"/>
    </p:embeddedFont>
    <p:embeddedFont>
      <p:font typeface="Montserrat"/>
      <p:regular r:id="rId12"/>
      <p:bold r:id="rId13"/>
      <p:italic r:id="rId14"/>
      <p:boldItalic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6" roundtripDataSignature="AMtx7mgnepJqkx25ayKxSxCcvXhn9zo1R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Raleway-boldItalic.fntdata"/><Relationship Id="rId10" Type="http://schemas.openxmlformats.org/officeDocument/2006/relationships/font" Target="fonts/Raleway-italic.fntdata"/><Relationship Id="rId13" Type="http://schemas.openxmlformats.org/officeDocument/2006/relationships/font" Target="fonts/Montserrat-bold.fntdata"/><Relationship Id="rId12" Type="http://schemas.openxmlformats.org/officeDocument/2006/relationships/font" Target="fonts/Montserrat-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Raleway-bold.fntdata"/><Relationship Id="rId15" Type="http://schemas.openxmlformats.org/officeDocument/2006/relationships/font" Target="fonts/Montserrat-boldItalic.fntdata"/><Relationship Id="rId14" Type="http://schemas.openxmlformats.org/officeDocument/2006/relationships/font" Target="fonts/Montserrat-italic.fntdata"/><Relationship Id="rId16"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Raleway-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14b99b45e28_0_0:notes"/>
          <p:cNvSpPr txBox="1"/>
          <p:nvPr>
            <p:ph idx="1" type="body"/>
          </p:nvPr>
        </p:nvSpPr>
        <p:spPr>
          <a:xfrm>
            <a:off x="685800" y="4400550"/>
            <a:ext cx="5486400" cy="3600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g14b99b45e28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7: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Source of article is BBC 2018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9" name="Shape 9"/>
        <p:cNvGrpSpPr/>
        <p:nvPr/>
      </p:nvGrpSpPr>
      <p:grpSpPr>
        <a:xfrm>
          <a:off x="0" y="0"/>
          <a:ext cx="0" cy="0"/>
          <a:chOff x="0" y="0"/>
          <a:chExt cx="0" cy="0"/>
        </a:xfrm>
      </p:grpSpPr>
      <p:sp>
        <p:nvSpPr>
          <p:cNvPr id="10" name="Google Shape;10;p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1" name="Google Shape;11;p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2" name="Google Shape;12;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3" name="Shape 43"/>
        <p:cNvGrpSpPr/>
        <p:nvPr/>
      </p:nvGrpSpPr>
      <p:grpSpPr>
        <a:xfrm>
          <a:off x="0" y="0"/>
          <a:ext cx="0" cy="0"/>
          <a:chOff x="0" y="0"/>
          <a:chExt cx="0" cy="0"/>
        </a:xfrm>
      </p:grpSpPr>
      <p:sp>
        <p:nvSpPr>
          <p:cNvPr id="44" name="Google Shape;44;p18"/>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5" name="Google Shape;45;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6" name="Shape 46"/>
        <p:cNvGrpSpPr/>
        <p:nvPr/>
      </p:nvGrpSpPr>
      <p:grpSpPr>
        <a:xfrm>
          <a:off x="0" y="0"/>
          <a:ext cx="0" cy="0"/>
          <a:chOff x="0" y="0"/>
          <a:chExt cx="0" cy="0"/>
        </a:xfrm>
      </p:grpSpPr>
      <p:sp>
        <p:nvSpPr>
          <p:cNvPr id="47" name="Google Shape;47;p19"/>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8" name="Google Shape;48;p19"/>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9" name="Google Shape;49;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3" name="Shape 13"/>
        <p:cNvGrpSpPr/>
        <p:nvPr/>
      </p:nvGrpSpPr>
      <p:grpSpPr>
        <a:xfrm>
          <a:off x="0" y="0"/>
          <a:ext cx="0" cy="0"/>
          <a:chOff x="0" y="0"/>
          <a:chExt cx="0" cy="0"/>
        </a:xfrm>
      </p:grpSpPr>
      <p:sp>
        <p:nvSpPr>
          <p:cNvPr id="14" name="Google Shape;14;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11"/>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7" name="Google Shape;17;p11"/>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8" name="Google Shape;18;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sp>
        <p:nvSpPr>
          <p:cNvPr id="20" name="Google Shape;20;p12"/>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1" name="Google Shape;21;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2" name="Shape 22"/>
        <p:cNvGrpSpPr/>
        <p:nvPr/>
      </p:nvGrpSpPr>
      <p:grpSpPr>
        <a:xfrm>
          <a:off x="0" y="0"/>
          <a:ext cx="0" cy="0"/>
          <a:chOff x="0" y="0"/>
          <a:chExt cx="0" cy="0"/>
        </a:xfrm>
      </p:grpSpPr>
      <p:sp>
        <p:nvSpPr>
          <p:cNvPr id="23" name="Google Shape;23;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4" name="Google Shape;24;p13"/>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5" name="Google Shape;25;p13"/>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6" name="Google Shape;26;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7" name="Shape 27"/>
        <p:cNvGrpSpPr/>
        <p:nvPr/>
      </p:nvGrpSpPr>
      <p:grpSpPr>
        <a:xfrm>
          <a:off x="0" y="0"/>
          <a:ext cx="0" cy="0"/>
          <a:chOff x="0" y="0"/>
          <a:chExt cx="0" cy="0"/>
        </a:xfrm>
      </p:grpSpPr>
      <p:sp>
        <p:nvSpPr>
          <p:cNvPr id="28" name="Google Shape;28;p1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9" name="Google Shape;29;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0" name="Shape 30"/>
        <p:cNvGrpSpPr/>
        <p:nvPr/>
      </p:nvGrpSpPr>
      <p:grpSpPr>
        <a:xfrm>
          <a:off x="0" y="0"/>
          <a:ext cx="0" cy="0"/>
          <a:chOff x="0" y="0"/>
          <a:chExt cx="0" cy="0"/>
        </a:xfrm>
      </p:grpSpPr>
      <p:sp>
        <p:nvSpPr>
          <p:cNvPr id="31" name="Google Shape;31;p15"/>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2" name="Google Shape;32;p15"/>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3" name="Google Shape;33;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4" name="Shape 34"/>
        <p:cNvGrpSpPr/>
        <p:nvPr/>
      </p:nvGrpSpPr>
      <p:grpSpPr>
        <a:xfrm>
          <a:off x="0" y="0"/>
          <a:ext cx="0" cy="0"/>
          <a:chOff x="0" y="0"/>
          <a:chExt cx="0" cy="0"/>
        </a:xfrm>
      </p:grpSpPr>
      <p:sp>
        <p:nvSpPr>
          <p:cNvPr id="35" name="Google Shape;35;p16"/>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6" name="Google Shape;36;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7" name="Shape 37"/>
        <p:cNvGrpSpPr/>
        <p:nvPr/>
      </p:nvGrpSpPr>
      <p:grpSpPr>
        <a:xfrm>
          <a:off x="0" y="0"/>
          <a:ext cx="0" cy="0"/>
          <a:chOff x="0" y="0"/>
          <a:chExt cx="0" cy="0"/>
        </a:xfrm>
      </p:grpSpPr>
      <p:sp>
        <p:nvSpPr>
          <p:cNvPr id="38" name="Google Shape;38;p17"/>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17"/>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0" name="Google Shape;40;p17"/>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1" name="Google Shape;41;p17"/>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2" name="Google Shape;42;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hyperlink" Target="mailto:Kate.broadribb@hants.gov.uk"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g14b99b45e28_0_0"/>
          <p:cNvSpPr txBox="1"/>
          <p:nvPr/>
        </p:nvSpPr>
        <p:spPr>
          <a:xfrm>
            <a:off x="937016" y="640478"/>
            <a:ext cx="7362900" cy="29013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t/>
            </a:r>
            <a:endParaRPr b="1" i="0" sz="3000" u="none" cap="none" strike="noStrike">
              <a:solidFill>
                <a:schemeClr val="dk1"/>
              </a:solidFill>
              <a:latin typeface="Raleway"/>
              <a:ea typeface="Raleway"/>
              <a:cs typeface="Raleway"/>
              <a:sym typeface="Raleway"/>
            </a:endParaRPr>
          </a:p>
          <a:p>
            <a:pPr indent="0" lvl="0" marL="0" marR="0" rtl="0" algn="l">
              <a:spcBef>
                <a:spcPts val="0"/>
              </a:spcBef>
              <a:spcAft>
                <a:spcPts val="0"/>
              </a:spcAft>
              <a:buNone/>
            </a:pPr>
            <a:r>
              <a:rPr b="1" lang="en" sz="4000">
                <a:solidFill>
                  <a:schemeClr val="dk1"/>
                </a:solidFill>
                <a:latin typeface="Raleway"/>
                <a:ea typeface="Raleway"/>
                <a:cs typeface="Raleway"/>
                <a:sym typeface="Raleway"/>
              </a:rPr>
              <a:t>Guided reading in geography</a:t>
            </a:r>
            <a:endParaRPr/>
          </a:p>
          <a:p>
            <a:pPr indent="0" lvl="0" marL="0" marR="0" rtl="0" algn="l">
              <a:spcBef>
                <a:spcPts val="0"/>
              </a:spcBef>
              <a:spcAft>
                <a:spcPts val="0"/>
              </a:spcAft>
              <a:buNone/>
            </a:pPr>
            <a:r>
              <a:t/>
            </a:r>
            <a:endParaRPr b="1" sz="3000">
              <a:solidFill>
                <a:schemeClr val="dk1"/>
              </a:solidFill>
              <a:latin typeface="Raleway"/>
              <a:ea typeface="Raleway"/>
              <a:cs typeface="Raleway"/>
              <a:sym typeface="Raleway"/>
            </a:endParaRPr>
          </a:p>
          <a:p>
            <a:pPr indent="0" lvl="0" marL="0" marR="0" rtl="0" algn="l">
              <a:spcBef>
                <a:spcPts val="0"/>
              </a:spcBef>
              <a:spcAft>
                <a:spcPts val="0"/>
              </a:spcAft>
              <a:buNone/>
            </a:pPr>
            <a:r>
              <a:t/>
            </a:r>
            <a:endParaRPr sz="2100">
              <a:solidFill>
                <a:schemeClr val="dk1"/>
              </a:solidFill>
              <a:latin typeface="Raleway"/>
              <a:ea typeface="Raleway"/>
              <a:cs typeface="Raleway"/>
              <a:sym typeface="Raleway"/>
            </a:endParaRPr>
          </a:p>
          <a:p>
            <a:pPr indent="0" lvl="0" marL="0" marR="0" rtl="0" algn="l">
              <a:spcBef>
                <a:spcPts val="0"/>
              </a:spcBef>
              <a:spcAft>
                <a:spcPts val="0"/>
              </a:spcAft>
              <a:buNone/>
            </a:pPr>
            <a:r>
              <a:t/>
            </a:r>
            <a:endParaRPr sz="2100">
              <a:solidFill>
                <a:schemeClr val="dk1"/>
              </a:solidFill>
              <a:latin typeface="Raleway"/>
              <a:ea typeface="Raleway"/>
              <a:cs typeface="Raleway"/>
              <a:sym typeface="Raleway"/>
            </a:endParaRPr>
          </a:p>
          <a:p>
            <a:pPr indent="0" lvl="0" marL="0" marR="0" rtl="0" algn="l">
              <a:spcBef>
                <a:spcPts val="0"/>
              </a:spcBef>
              <a:spcAft>
                <a:spcPts val="0"/>
              </a:spcAft>
              <a:buNone/>
            </a:pPr>
            <a:r>
              <a:rPr lang="en" sz="2100" u="sng">
                <a:solidFill>
                  <a:schemeClr val="dk1"/>
                </a:solidFill>
                <a:latin typeface="Raleway"/>
                <a:ea typeface="Raleway"/>
                <a:cs typeface="Raleway"/>
                <a:sym typeface="Raleway"/>
                <a:hlinkClick r:id="rId3">
                  <a:extLst>
                    <a:ext uri="{A12FA001-AC4F-418D-AE19-62706E023703}">
                      <ahyp:hlinkClr val="tx"/>
                    </a:ext>
                  </a:extLst>
                </a:hlinkClick>
              </a:rPr>
              <a:t>kate.broadribb@hants.gov.uk</a:t>
            </a:r>
            <a:endParaRPr/>
          </a:p>
          <a:p>
            <a:pPr indent="0" lvl="0" marL="0" marR="0" rtl="0" algn="l">
              <a:spcBef>
                <a:spcPts val="0"/>
              </a:spcBef>
              <a:spcAft>
                <a:spcPts val="0"/>
              </a:spcAft>
              <a:buNone/>
            </a:pPr>
            <a:r>
              <a:rPr lang="en" sz="2100">
                <a:solidFill>
                  <a:schemeClr val="dk1"/>
                </a:solidFill>
                <a:latin typeface="Raleway"/>
                <a:ea typeface="Raleway"/>
                <a:cs typeface="Raleway"/>
                <a:sym typeface="Raleway"/>
              </a:rPr>
              <a:t>@RibbK</a:t>
            </a:r>
            <a:endParaRPr/>
          </a:p>
        </p:txBody>
      </p:sp>
      <p:pic>
        <p:nvPicPr>
          <p:cNvPr id="55" name="Google Shape;55;g14b99b45e28_0_0"/>
          <p:cNvPicPr preferRelativeResize="0"/>
          <p:nvPr/>
        </p:nvPicPr>
        <p:blipFill>
          <a:blip r:embed="rId4">
            <a:alphaModFix/>
          </a:blip>
          <a:stretch>
            <a:fillRect/>
          </a:stretch>
        </p:blipFill>
        <p:spPr>
          <a:xfrm>
            <a:off x="7170400" y="208027"/>
            <a:ext cx="1828800" cy="8001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7"/>
          <p:cNvSpPr/>
          <p:nvPr/>
        </p:nvSpPr>
        <p:spPr>
          <a:xfrm>
            <a:off x="1998050" y="1055550"/>
            <a:ext cx="4451100" cy="3877500"/>
          </a:xfrm>
          <a:prstGeom prst="rect">
            <a:avLst/>
          </a:prstGeom>
          <a:solidFill>
            <a:srgbClr val="D9EAD3"/>
          </a:solidFill>
          <a:ln cap="flat" cmpd="sng" w="28575">
            <a:solidFill>
              <a:schemeClr val="dk2"/>
            </a:solidFill>
            <a:prstDash val="lgDash"/>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 name="Google Shape;61;p7"/>
          <p:cNvSpPr txBox="1"/>
          <p:nvPr/>
        </p:nvSpPr>
        <p:spPr>
          <a:xfrm>
            <a:off x="2057400" y="1145200"/>
            <a:ext cx="2399100" cy="22872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1" i="0" lang="en" sz="900" u="none" cap="none" strike="noStrike">
                <a:solidFill>
                  <a:srgbClr val="1E1E1E"/>
                </a:solidFill>
                <a:latin typeface="Arial"/>
                <a:ea typeface="Arial"/>
                <a:cs typeface="Arial"/>
                <a:sym typeface="Arial"/>
              </a:rPr>
              <a:t>California fires: At least 42 die in state's deadliest wildfire</a:t>
            </a:r>
            <a:endParaRPr b="1" i="0" sz="900" u="none" cap="none" strike="noStrike">
              <a:solidFill>
                <a:srgbClr val="1E1E1E"/>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404040"/>
                </a:solidFill>
                <a:latin typeface="Arial"/>
                <a:ea typeface="Arial"/>
                <a:cs typeface="Arial"/>
                <a:sym typeface="Arial"/>
              </a:rPr>
              <a:t>At least 228 people are missing as the wildfires continue to rage in northern California towns like Paradise. Nearly 7,200 structures have been destroyed, and another 15,500 are at risk. More than 300,000 locals have been forced to flee their homes across California.</a:t>
            </a:r>
            <a:endParaRPr b="0" i="0" sz="900" u="none" cap="none" strike="noStrike">
              <a:solidFill>
                <a:srgbClr val="40404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rgbClr val="40404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404040"/>
                </a:solidFill>
                <a:latin typeface="Arial"/>
                <a:ea typeface="Arial"/>
                <a:cs typeface="Arial"/>
                <a:sym typeface="Arial"/>
              </a:rPr>
              <a:t>Sorrell Bobrink, a Paradise resident who managed to drive away with her child said:</a:t>
            </a:r>
            <a:endParaRPr b="0" i="0" sz="900" u="none" cap="none" strike="noStrike">
              <a:solidFill>
                <a:srgbClr val="40404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404040"/>
                </a:solidFill>
                <a:latin typeface="Arial"/>
                <a:ea typeface="Arial"/>
                <a:cs typeface="Arial"/>
                <a:sym typeface="Arial"/>
              </a:rPr>
              <a:t>"I had to drive through the fire - it was awful. It was probably the most awful experience I will have in my life.”</a:t>
            </a:r>
            <a:endParaRPr b="0" i="0" sz="900" u="none" cap="none" strike="noStrike">
              <a:solidFill>
                <a:srgbClr val="40404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404040"/>
                </a:solidFill>
                <a:latin typeface="Arial"/>
                <a:ea typeface="Arial"/>
                <a:cs typeface="Arial"/>
                <a:sym typeface="Arial"/>
              </a:rPr>
              <a:t>"It was traumatising, we will be traumatised for a long time. My whole community was traumatised - I can't watch the videos anymore because I actually went through it."</a:t>
            </a:r>
            <a:endParaRPr b="0" i="0" sz="900" u="none" cap="none" strike="noStrike">
              <a:solidFill>
                <a:srgbClr val="40404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404040"/>
                </a:solidFill>
                <a:latin typeface="Arial"/>
                <a:ea typeface="Arial"/>
                <a:cs typeface="Arial"/>
                <a:sym typeface="Arial"/>
              </a:rPr>
              <a:t>Many of the victims are believed to be elderly residents or people with mobility issues who would find evacuating more difficult.</a:t>
            </a:r>
            <a:endParaRPr b="0" i="0" sz="900" u="none" cap="none" strike="noStrike">
              <a:solidFill>
                <a:srgbClr val="40404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t/>
            </a:r>
            <a:endParaRPr b="0" i="0" sz="900" u="none" cap="none" strike="noStrike">
              <a:solidFill>
                <a:srgbClr val="404040"/>
              </a:solidFill>
              <a:latin typeface="Arial"/>
              <a:ea typeface="Arial"/>
              <a:cs typeface="Arial"/>
              <a:sym typeface="Arial"/>
            </a:endParaRPr>
          </a:p>
        </p:txBody>
      </p:sp>
      <p:sp>
        <p:nvSpPr>
          <p:cNvPr id="62" name="Google Shape;62;p7"/>
          <p:cNvSpPr txBox="1"/>
          <p:nvPr/>
        </p:nvSpPr>
        <p:spPr>
          <a:xfrm>
            <a:off x="4371975" y="975400"/>
            <a:ext cx="2077200" cy="3017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200"/>
              </a:spcBef>
              <a:spcAft>
                <a:spcPts val="0"/>
              </a:spcAft>
              <a:buClr>
                <a:schemeClr val="dk1"/>
              </a:buClr>
              <a:buSzPts val="1100"/>
              <a:buFont typeface="Arial"/>
              <a:buNone/>
            </a:pPr>
            <a:r>
              <a:rPr b="1" i="0" lang="en" sz="900" u="none" cap="none" strike="noStrike">
                <a:solidFill>
                  <a:srgbClr val="1E1E1E"/>
                </a:solidFill>
                <a:latin typeface="Arial"/>
                <a:ea typeface="Arial"/>
                <a:cs typeface="Arial"/>
                <a:sym typeface="Arial"/>
              </a:rPr>
              <a:t>Why are the fires so bad?</a:t>
            </a:r>
            <a:endParaRPr b="1" i="0" sz="900" u="none" cap="none" strike="noStrike">
              <a:solidFill>
                <a:srgbClr val="1E1E1E"/>
              </a:solidFill>
              <a:latin typeface="Arial"/>
              <a:ea typeface="Arial"/>
              <a:cs typeface="Arial"/>
              <a:sym typeface="Arial"/>
            </a:endParaRPr>
          </a:p>
          <a:p>
            <a:pPr indent="0" lvl="0" marL="0" marR="0" rtl="0" algn="l">
              <a:lnSpc>
                <a:spcPct val="100000"/>
              </a:lnSpc>
              <a:spcBef>
                <a:spcPts val="200"/>
              </a:spcBef>
              <a:spcAft>
                <a:spcPts val="0"/>
              </a:spcAft>
              <a:buClr>
                <a:schemeClr val="dk1"/>
              </a:buClr>
              <a:buSzPts val="1100"/>
              <a:buFont typeface="Arial"/>
              <a:buNone/>
            </a:pPr>
            <a:r>
              <a:rPr b="0" i="0" lang="en" sz="900" u="none" cap="none" strike="noStrike">
                <a:solidFill>
                  <a:srgbClr val="404040"/>
                </a:solidFill>
                <a:latin typeface="Arial"/>
                <a:ea typeface="Arial"/>
                <a:cs typeface="Arial"/>
                <a:sym typeface="Arial"/>
              </a:rPr>
              <a:t>Historically, California's "wildfire season" started in summer and ran into early autumn but experts have warned that the risk is now year-round.</a:t>
            </a:r>
            <a:endParaRPr b="0" i="0" sz="900" u="none" cap="none" strike="noStrike">
              <a:solidFill>
                <a:srgbClr val="404040"/>
              </a:solidFill>
              <a:latin typeface="Arial"/>
              <a:ea typeface="Arial"/>
              <a:cs typeface="Arial"/>
              <a:sym typeface="Arial"/>
            </a:endParaRPr>
          </a:p>
          <a:p>
            <a:pPr indent="0" lvl="0" marL="0" marR="0" rtl="0" algn="l">
              <a:lnSpc>
                <a:spcPct val="100000"/>
              </a:lnSpc>
              <a:spcBef>
                <a:spcPts val="200"/>
              </a:spcBef>
              <a:spcAft>
                <a:spcPts val="0"/>
              </a:spcAft>
              <a:buClr>
                <a:schemeClr val="dk1"/>
              </a:buClr>
              <a:buSzPts val="1100"/>
              <a:buFont typeface="Arial"/>
              <a:buNone/>
            </a:pPr>
            <a:r>
              <a:rPr b="0" i="0" lang="en" sz="900" u="none" cap="none" strike="noStrike">
                <a:solidFill>
                  <a:srgbClr val="404040"/>
                </a:solidFill>
                <a:latin typeface="Arial"/>
                <a:ea typeface="Arial"/>
                <a:cs typeface="Arial"/>
                <a:sym typeface="Arial"/>
              </a:rPr>
              <a:t>The California Electricity commission is investigating what sparked the latest blazes - amid reports electrical companies may have suffered malfunctions near the sources shortly before the fires began.</a:t>
            </a:r>
            <a:endParaRPr b="0" i="0" sz="900" u="none" cap="none" strike="noStrike">
              <a:solidFill>
                <a:srgbClr val="404040"/>
              </a:solidFill>
              <a:latin typeface="Arial"/>
              <a:ea typeface="Arial"/>
              <a:cs typeface="Arial"/>
              <a:sym typeface="Arial"/>
            </a:endParaRPr>
          </a:p>
          <a:p>
            <a:pPr indent="0" lvl="0" marL="0" marR="0" rtl="0" algn="l">
              <a:lnSpc>
                <a:spcPct val="100000"/>
              </a:lnSpc>
              <a:spcBef>
                <a:spcPts val="200"/>
              </a:spcBef>
              <a:spcAft>
                <a:spcPts val="0"/>
              </a:spcAft>
              <a:buClr>
                <a:schemeClr val="dk1"/>
              </a:buClr>
              <a:buSzPts val="1100"/>
              <a:buFont typeface="Arial"/>
              <a:buNone/>
            </a:pPr>
            <a:r>
              <a:rPr b="0" i="0" lang="en" sz="900" u="none" cap="none" strike="noStrike">
                <a:solidFill>
                  <a:srgbClr val="404040"/>
                </a:solidFill>
                <a:latin typeface="Arial"/>
                <a:ea typeface="Arial"/>
                <a:cs typeface="Arial"/>
                <a:sym typeface="Arial"/>
              </a:rPr>
              <a:t>Low humidity, warm Santa Ana winds and dry ground after a rain-free month have produced a prime fire-spreading environment.</a:t>
            </a:r>
            <a:endParaRPr b="0" i="0" sz="900" u="none" cap="none" strike="noStrike">
              <a:solidFill>
                <a:srgbClr val="404040"/>
              </a:solidFill>
              <a:latin typeface="Arial"/>
              <a:ea typeface="Arial"/>
              <a:cs typeface="Arial"/>
              <a:sym typeface="Arial"/>
            </a:endParaRPr>
          </a:p>
          <a:p>
            <a:pPr indent="0" lvl="0" marL="0" marR="0" rtl="0" algn="l">
              <a:lnSpc>
                <a:spcPct val="100000"/>
              </a:lnSpc>
              <a:spcBef>
                <a:spcPts val="200"/>
              </a:spcBef>
              <a:spcAft>
                <a:spcPts val="0"/>
              </a:spcAft>
              <a:buClr>
                <a:schemeClr val="dk1"/>
              </a:buClr>
              <a:buSzPts val="1100"/>
              <a:buFont typeface="Arial"/>
              <a:buNone/>
            </a:pPr>
            <a:r>
              <a:rPr b="0" i="0" lang="en" sz="900" u="none" cap="none" strike="noStrike">
                <a:solidFill>
                  <a:srgbClr val="404040"/>
                </a:solidFill>
                <a:latin typeface="Arial"/>
                <a:ea typeface="Arial"/>
                <a:cs typeface="Arial"/>
                <a:sym typeface="Arial"/>
              </a:rPr>
              <a:t>The state's 40 million-strong population also helps explain the fires' deadliness. That number is almost double what it was in the 1970s, and people are living closer to at-risk forest areas.</a:t>
            </a:r>
            <a:endParaRPr b="0" i="0" sz="900" u="none" cap="none" strike="noStrike">
              <a:solidFill>
                <a:srgbClr val="404040"/>
              </a:solidFill>
              <a:latin typeface="Arial"/>
              <a:ea typeface="Arial"/>
              <a:cs typeface="Arial"/>
              <a:sym typeface="Arial"/>
            </a:endParaRPr>
          </a:p>
          <a:p>
            <a:pPr indent="0" lvl="0" marL="0" marR="0" rtl="0" algn="l">
              <a:lnSpc>
                <a:spcPct val="100000"/>
              </a:lnSpc>
              <a:spcBef>
                <a:spcPts val="200"/>
              </a:spcBef>
              <a:spcAft>
                <a:spcPts val="0"/>
              </a:spcAft>
              <a:buClr>
                <a:schemeClr val="dk1"/>
              </a:buClr>
              <a:buSzPts val="1100"/>
              <a:buFont typeface="Arial"/>
              <a:buNone/>
            </a:pPr>
            <a:r>
              <a:rPr b="0" i="0" lang="en" sz="900" u="none" cap="none" strike="noStrike">
                <a:solidFill>
                  <a:srgbClr val="404040"/>
                </a:solidFill>
                <a:latin typeface="Arial"/>
                <a:ea typeface="Arial"/>
                <a:cs typeface="Arial"/>
                <a:sym typeface="Arial"/>
              </a:rPr>
              <a:t>And then there is climate change. Recent years have produced record-breaking temperatures, earlier springs and less reliable rainfall.</a:t>
            </a:r>
            <a:endParaRPr b="0" i="0" sz="900" u="none" cap="none" strike="noStrike">
              <a:solidFill>
                <a:srgbClr val="404040"/>
              </a:solidFill>
              <a:latin typeface="Arial"/>
              <a:ea typeface="Arial"/>
              <a:cs typeface="Arial"/>
              <a:sym typeface="Arial"/>
            </a:endParaRPr>
          </a:p>
          <a:p>
            <a:pPr indent="0" lvl="0" marL="0" marR="0" rtl="0" algn="l">
              <a:lnSpc>
                <a:spcPct val="100000"/>
              </a:lnSpc>
              <a:spcBef>
                <a:spcPts val="200"/>
              </a:spcBef>
              <a:spcAft>
                <a:spcPts val="0"/>
              </a:spcAft>
              <a:buClr>
                <a:schemeClr val="dk1"/>
              </a:buClr>
              <a:buSzPts val="1100"/>
              <a:buFont typeface="Arial"/>
              <a:buNone/>
            </a:pPr>
            <a:r>
              <a:t/>
            </a:r>
            <a:endParaRPr b="0" i="0" sz="900" u="none" cap="none" strike="noStrike">
              <a:solidFill>
                <a:srgbClr val="141414"/>
              </a:solidFill>
              <a:latin typeface="Arial"/>
              <a:ea typeface="Arial"/>
              <a:cs typeface="Arial"/>
              <a:sym typeface="Arial"/>
            </a:endParaRPr>
          </a:p>
        </p:txBody>
      </p:sp>
      <p:pic>
        <p:nvPicPr>
          <p:cNvPr descr="Why Reading Is Important for kids – Adventist School Moussaitbeh" id="63" name="Google Shape;63;p7"/>
          <p:cNvPicPr preferRelativeResize="0"/>
          <p:nvPr/>
        </p:nvPicPr>
        <p:blipFill rotWithShape="1">
          <a:blip r:embed="rId3">
            <a:alphaModFix/>
          </a:blip>
          <a:srcRect b="0" l="0" r="0" t="0"/>
          <a:stretch/>
        </p:blipFill>
        <p:spPr>
          <a:xfrm>
            <a:off x="7253182" y="59675"/>
            <a:ext cx="1816093" cy="811200"/>
          </a:xfrm>
          <a:prstGeom prst="rect">
            <a:avLst/>
          </a:prstGeom>
          <a:noFill/>
          <a:ln>
            <a:noFill/>
          </a:ln>
        </p:spPr>
      </p:pic>
      <p:sp>
        <p:nvSpPr>
          <p:cNvPr id="64" name="Google Shape;64;p7"/>
          <p:cNvSpPr txBox="1"/>
          <p:nvPr/>
        </p:nvSpPr>
        <p:spPr>
          <a:xfrm>
            <a:off x="233700" y="244350"/>
            <a:ext cx="1460700" cy="811200"/>
          </a:xfrm>
          <a:prstGeom prst="rect">
            <a:avLst/>
          </a:prstGeom>
          <a:noFill/>
          <a:ln cap="flat" cmpd="sng" w="19050">
            <a:solidFill>
              <a:srgbClr val="000000"/>
            </a:solidFill>
            <a:prstDash val="lgDashDot"/>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Montserrat"/>
                <a:ea typeface="Montserrat"/>
                <a:cs typeface="Montserrat"/>
                <a:sym typeface="Montserrat"/>
              </a:rPr>
              <a:t>1. Where are these fires?</a:t>
            </a:r>
            <a:endParaRPr b="0" i="0" sz="900" u="none" cap="none" strike="noStrike">
              <a:solidFill>
                <a:srgbClr val="000000"/>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Montserrat"/>
              <a:ea typeface="Montserrat"/>
              <a:cs typeface="Montserrat"/>
              <a:sym typeface="Montserrat"/>
            </a:endParaRPr>
          </a:p>
        </p:txBody>
      </p:sp>
      <p:sp>
        <p:nvSpPr>
          <p:cNvPr id="65" name="Google Shape;65;p7"/>
          <p:cNvSpPr txBox="1"/>
          <p:nvPr/>
        </p:nvSpPr>
        <p:spPr>
          <a:xfrm>
            <a:off x="215550" y="1283675"/>
            <a:ext cx="1497000" cy="734100"/>
          </a:xfrm>
          <a:prstGeom prst="rect">
            <a:avLst/>
          </a:prstGeom>
          <a:noFill/>
          <a:ln cap="flat" cmpd="sng" w="9525">
            <a:solidFill>
              <a:srgbClr val="000000"/>
            </a:solidFill>
            <a:prstDash val="dash"/>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Montserrat"/>
                <a:ea typeface="Montserrat"/>
                <a:cs typeface="Montserrat"/>
                <a:sym typeface="Montserrat"/>
              </a:rPr>
              <a:t>2.  How many people are missing?</a:t>
            </a:r>
            <a:endParaRPr b="0" i="0" sz="900" u="none" cap="none" strike="noStrike">
              <a:solidFill>
                <a:srgbClr val="000000"/>
              </a:solidFill>
              <a:highlight>
                <a:srgbClr val="A4C2F4"/>
              </a:highlight>
              <a:latin typeface="Montserrat"/>
              <a:ea typeface="Montserrat"/>
              <a:cs typeface="Montserrat"/>
              <a:sym typeface="Montserrat"/>
            </a:endParaRPr>
          </a:p>
        </p:txBody>
      </p:sp>
      <p:sp>
        <p:nvSpPr>
          <p:cNvPr id="66" name="Google Shape;66;p7"/>
          <p:cNvSpPr txBox="1"/>
          <p:nvPr/>
        </p:nvSpPr>
        <p:spPr>
          <a:xfrm>
            <a:off x="233700" y="2138425"/>
            <a:ext cx="1460700" cy="652500"/>
          </a:xfrm>
          <a:prstGeom prst="rect">
            <a:avLst/>
          </a:prstGeom>
          <a:noFill/>
          <a:ln cap="flat" cmpd="sng" w="9525">
            <a:solidFill>
              <a:srgbClr val="000000"/>
            </a:solidFill>
            <a:prstDash val="dash"/>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Montserrat"/>
                <a:ea typeface="Montserrat"/>
                <a:cs typeface="Montserrat"/>
                <a:sym typeface="Montserrat"/>
              </a:rPr>
              <a:t>3.  How many have been evacuated?</a:t>
            </a:r>
            <a:endParaRPr b="0" i="0" sz="900" u="none" cap="none" strike="noStrike">
              <a:solidFill>
                <a:srgbClr val="000000"/>
              </a:solidFill>
              <a:latin typeface="Montserrat"/>
              <a:ea typeface="Montserrat"/>
              <a:cs typeface="Montserrat"/>
              <a:sym typeface="Montserrat"/>
            </a:endParaRPr>
          </a:p>
        </p:txBody>
      </p:sp>
      <p:sp>
        <p:nvSpPr>
          <p:cNvPr id="67" name="Google Shape;67;p7"/>
          <p:cNvSpPr txBox="1"/>
          <p:nvPr/>
        </p:nvSpPr>
        <p:spPr>
          <a:xfrm>
            <a:off x="233600" y="2972950"/>
            <a:ext cx="1497000" cy="1722900"/>
          </a:xfrm>
          <a:prstGeom prst="rect">
            <a:avLst/>
          </a:prstGeom>
          <a:noFill/>
          <a:ln cap="flat" cmpd="sng" w="9525">
            <a:solidFill>
              <a:srgbClr val="000000"/>
            </a:solidFill>
            <a:prstDash val="dash"/>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Montserrat"/>
                <a:ea typeface="Montserrat"/>
                <a:cs typeface="Montserrat"/>
                <a:sym typeface="Montserrat"/>
              </a:rPr>
              <a:t>4. What was it like for the residents who managed to escape?</a:t>
            </a:r>
            <a:endParaRPr b="0" i="0" sz="900" u="none" cap="none" strike="noStrike">
              <a:solidFill>
                <a:srgbClr val="000000"/>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Montserrat"/>
              <a:ea typeface="Montserrat"/>
              <a:cs typeface="Montserrat"/>
              <a:sym typeface="Montserrat"/>
            </a:endParaRPr>
          </a:p>
        </p:txBody>
      </p:sp>
      <p:sp>
        <p:nvSpPr>
          <p:cNvPr id="68" name="Google Shape;68;p7"/>
          <p:cNvSpPr txBox="1"/>
          <p:nvPr/>
        </p:nvSpPr>
        <p:spPr>
          <a:xfrm>
            <a:off x="1853750" y="115800"/>
            <a:ext cx="2893800" cy="811200"/>
          </a:xfrm>
          <a:prstGeom prst="rect">
            <a:avLst/>
          </a:prstGeom>
          <a:noFill/>
          <a:ln cap="flat" cmpd="sng" w="9525">
            <a:solidFill>
              <a:srgbClr val="000000"/>
            </a:solidFill>
            <a:prstDash val="dash"/>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Montserrat"/>
                <a:ea typeface="Montserrat"/>
                <a:cs typeface="Montserrat"/>
                <a:sym typeface="Montserrat"/>
              </a:rPr>
              <a:t>5. EXPAND - why is it hard for eldery residents to evacuate?</a:t>
            </a:r>
            <a:endParaRPr b="0" i="0" sz="900" u="none" cap="none" strike="noStrike">
              <a:solidFill>
                <a:srgbClr val="000000"/>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Montserrat"/>
              <a:ea typeface="Montserrat"/>
              <a:cs typeface="Montserrat"/>
              <a:sym typeface="Montserrat"/>
            </a:endParaRPr>
          </a:p>
        </p:txBody>
      </p:sp>
      <p:sp>
        <p:nvSpPr>
          <p:cNvPr id="69" name="Google Shape;69;p7"/>
          <p:cNvSpPr txBox="1"/>
          <p:nvPr/>
        </p:nvSpPr>
        <p:spPr>
          <a:xfrm>
            <a:off x="4896600" y="115800"/>
            <a:ext cx="2250900" cy="811200"/>
          </a:xfrm>
          <a:prstGeom prst="rect">
            <a:avLst/>
          </a:prstGeom>
          <a:noFill/>
          <a:ln cap="flat" cmpd="sng" w="9525">
            <a:solidFill>
              <a:srgbClr val="000000"/>
            </a:solidFill>
            <a:prstDash val="dash"/>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Montserrat"/>
                <a:ea typeface="Montserrat"/>
                <a:cs typeface="Montserrat"/>
                <a:sym typeface="Montserrat"/>
              </a:rPr>
              <a:t>6. How long is California’s wildfire season now?</a:t>
            </a:r>
            <a:endParaRPr b="0" i="0" sz="900" u="none" cap="none" strike="noStrike">
              <a:solidFill>
                <a:srgbClr val="000000"/>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Montserrat"/>
              <a:ea typeface="Montserrat"/>
              <a:cs typeface="Montserrat"/>
              <a:sym typeface="Montserrat"/>
            </a:endParaRPr>
          </a:p>
        </p:txBody>
      </p:sp>
      <p:sp>
        <p:nvSpPr>
          <p:cNvPr id="70" name="Google Shape;70;p7"/>
          <p:cNvSpPr txBox="1"/>
          <p:nvPr/>
        </p:nvSpPr>
        <p:spPr>
          <a:xfrm>
            <a:off x="6614475" y="1145200"/>
            <a:ext cx="2250900" cy="811200"/>
          </a:xfrm>
          <a:prstGeom prst="rect">
            <a:avLst/>
          </a:prstGeom>
          <a:noFill/>
          <a:ln cap="flat" cmpd="sng" w="9525">
            <a:solidFill>
              <a:srgbClr val="000000"/>
            </a:solidFill>
            <a:prstDash val="dash"/>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Montserrat"/>
                <a:ea typeface="Montserrat"/>
                <a:cs typeface="Montserrat"/>
                <a:sym typeface="Montserrat"/>
              </a:rPr>
              <a:t>7. Why are the electrical companies blamed for sparking the blazes?</a:t>
            </a:r>
            <a:endParaRPr b="0" i="0" sz="900" u="none" cap="none" strike="noStrike">
              <a:solidFill>
                <a:srgbClr val="000000"/>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Montserrat"/>
              <a:ea typeface="Montserrat"/>
              <a:cs typeface="Montserrat"/>
              <a:sym typeface="Montserrat"/>
            </a:endParaRPr>
          </a:p>
        </p:txBody>
      </p:sp>
      <p:sp>
        <p:nvSpPr>
          <p:cNvPr id="71" name="Google Shape;71;p7"/>
          <p:cNvSpPr txBox="1"/>
          <p:nvPr/>
        </p:nvSpPr>
        <p:spPr>
          <a:xfrm>
            <a:off x="6614475" y="2081731"/>
            <a:ext cx="2250900" cy="984600"/>
          </a:xfrm>
          <a:prstGeom prst="rect">
            <a:avLst/>
          </a:prstGeom>
          <a:noFill/>
          <a:ln cap="flat" cmpd="sng" w="9525">
            <a:solidFill>
              <a:srgbClr val="000000"/>
            </a:solidFill>
            <a:prstDash val="dash"/>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Montserrat"/>
                <a:ea typeface="Montserrat"/>
                <a:cs typeface="Montserrat"/>
                <a:sym typeface="Montserrat"/>
              </a:rPr>
              <a:t>8. Why has the 40 million-strong population increased the first risk?</a:t>
            </a:r>
            <a:endParaRPr b="0" i="0" sz="900" u="none" cap="none" strike="noStrike">
              <a:solidFill>
                <a:srgbClr val="000000"/>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rgbClr val="000000"/>
              </a:solidFill>
              <a:highlight>
                <a:srgbClr val="A4C2F4"/>
              </a:highlight>
              <a:latin typeface="Montserrat"/>
              <a:ea typeface="Montserrat"/>
              <a:cs typeface="Montserrat"/>
              <a:sym typeface="Montserrat"/>
            </a:endParaRPr>
          </a:p>
        </p:txBody>
      </p:sp>
      <p:sp>
        <p:nvSpPr>
          <p:cNvPr id="72" name="Google Shape;72;p7"/>
          <p:cNvSpPr txBox="1"/>
          <p:nvPr/>
        </p:nvSpPr>
        <p:spPr>
          <a:xfrm>
            <a:off x="6614475" y="4431322"/>
            <a:ext cx="2250900" cy="591300"/>
          </a:xfrm>
          <a:prstGeom prst="rect">
            <a:avLst/>
          </a:prstGeom>
          <a:solidFill>
            <a:srgbClr val="FFFF00"/>
          </a:solidFill>
          <a:ln cap="flat" cmpd="sng" w="9525">
            <a:solidFill>
              <a:srgbClr val="000000"/>
            </a:solidFill>
            <a:prstDash val="dash"/>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000000"/>
                </a:solidFill>
                <a:latin typeface="Montserrat"/>
                <a:ea typeface="Montserrat"/>
                <a:cs typeface="Montserrat"/>
                <a:sym typeface="Montserrat"/>
              </a:rPr>
              <a:t>CHALLENGE TASK: research and find out what Santa Ana winds are</a:t>
            </a:r>
            <a:endParaRPr b="0" i="0" sz="1000" u="none" cap="none" strike="noStrike">
              <a:solidFill>
                <a:srgbClr val="000000"/>
              </a:solidFill>
              <a:latin typeface="Montserrat"/>
              <a:ea typeface="Montserrat"/>
              <a:cs typeface="Montserrat"/>
              <a:sym typeface="Montserrat"/>
            </a:endParaRPr>
          </a:p>
        </p:txBody>
      </p:sp>
      <p:sp>
        <p:nvSpPr>
          <p:cNvPr id="73" name="Google Shape;73;p7"/>
          <p:cNvSpPr txBox="1"/>
          <p:nvPr/>
        </p:nvSpPr>
        <p:spPr>
          <a:xfrm>
            <a:off x="6614475" y="3191649"/>
            <a:ext cx="2250900" cy="1083000"/>
          </a:xfrm>
          <a:prstGeom prst="rect">
            <a:avLst/>
          </a:prstGeom>
          <a:noFill/>
          <a:ln cap="flat" cmpd="sng" w="19050">
            <a:solidFill>
              <a:srgbClr val="000000"/>
            </a:solidFill>
            <a:prstDash val="lgDashDot"/>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Montserrat"/>
                <a:ea typeface="Montserrat"/>
                <a:cs typeface="Montserrat"/>
                <a:sym typeface="Montserrat"/>
              </a:rPr>
              <a:t>9.  Why has climate change increased the risk of wildfires?</a:t>
            </a:r>
            <a:endParaRPr b="0" i="0" sz="900" u="none" cap="none" strike="noStrike">
              <a:solidFill>
                <a:srgbClr val="000000"/>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Montserrat"/>
              <a:ea typeface="Montserrat"/>
              <a:cs typeface="Montserrat"/>
              <a:sym typeface="Montserrat"/>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