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</p:sldMasterIdLst>
  <p:notesMasterIdLst>
    <p:notesMasterId r:id="rId35"/>
  </p:notesMasterIdLst>
  <p:handoutMasterIdLst>
    <p:handoutMasterId r:id="rId36"/>
  </p:handoutMasterIdLst>
  <p:sldIdLst>
    <p:sldId id="464" r:id="rId6"/>
    <p:sldId id="370" r:id="rId7"/>
    <p:sldId id="564" r:id="rId8"/>
    <p:sldId id="585" r:id="rId9"/>
    <p:sldId id="460" r:id="rId10"/>
    <p:sldId id="561" r:id="rId11"/>
    <p:sldId id="562" r:id="rId12"/>
    <p:sldId id="559" r:id="rId13"/>
    <p:sldId id="565" r:id="rId14"/>
    <p:sldId id="560" r:id="rId15"/>
    <p:sldId id="566" r:id="rId16"/>
    <p:sldId id="314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67" r:id="rId30"/>
    <p:sldId id="568" r:id="rId31"/>
    <p:sldId id="569" r:id="rId32"/>
    <p:sldId id="570" r:id="rId33"/>
    <p:sldId id="583" r:id="rId3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F6CAAB-2D58-4419-A084-EB649435FD8C}">
          <p14:sldIdLst>
            <p14:sldId id="464"/>
            <p14:sldId id="370"/>
            <p14:sldId id="564"/>
            <p14:sldId id="585"/>
            <p14:sldId id="460"/>
            <p14:sldId id="561"/>
            <p14:sldId id="562"/>
            <p14:sldId id="559"/>
            <p14:sldId id="565"/>
            <p14:sldId id="560"/>
            <p14:sldId id="566"/>
            <p14:sldId id="314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67"/>
            <p14:sldId id="568"/>
            <p14:sldId id="569"/>
            <p14:sldId id="570"/>
            <p14:sldId id="5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1BC83-D03F-45E4-AB49-813A149B37EA}" v="5" dt="2025-01-15T08:23:52.34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7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ming, Anthony" userId="455f702c-7e98-491d-b6e7-8f8e9fe1c01e" providerId="ADAL" clId="{2DD1BC83-D03F-45E4-AB49-813A149B37EA}"/>
    <pc:docChg chg="custSel addSld delSld modSld sldOrd modSection">
      <pc:chgData name="Fleming, Anthony" userId="455f702c-7e98-491d-b6e7-8f8e9fe1c01e" providerId="ADAL" clId="{2DD1BC83-D03F-45E4-AB49-813A149B37EA}" dt="2025-01-22T16:18:27.275" v="1428" actId="47"/>
      <pc:docMkLst>
        <pc:docMk/>
      </pc:docMkLst>
      <pc:sldChg chg="del">
        <pc:chgData name="Fleming, Anthony" userId="455f702c-7e98-491d-b6e7-8f8e9fe1c01e" providerId="ADAL" clId="{2DD1BC83-D03F-45E4-AB49-813A149B37EA}" dt="2025-01-15T08:32:41.958" v="1238" actId="47"/>
        <pc:sldMkLst>
          <pc:docMk/>
          <pc:sldMk cId="537363825" sldId="256"/>
        </pc:sldMkLst>
      </pc:sldChg>
      <pc:sldChg chg="del">
        <pc:chgData name="Fleming, Anthony" userId="455f702c-7e98-491d-b6e7-8f8e9fe1c01e" providerId="ADAL" clId="{2DD1BC83-D03F-45E4-AB49-813A149B37EA}" dt="2025-01-15T08:32:40.143" v="1237" actId="47"/>
        <pc:sldMkLst>
          <pc:docMk/>
          <pc:sldMk cId="139712432" sldId="257"/>
        </pc:sldMkLst>
      </pc:sldChg>
      <pc:sldChg chg="modSp mod">
        <pc:chgData name="Fleming, Anthony" userId="455f702c-7e98-491d-b6e7-8f8e9fe1c01e" providerId="ADAL" clId="{2DD1BC83-D03F-45E4-AB49-813A149B37EA}" dt="2025-01-15T08:33:14.639" v="1427" actId="20577"/>
        <pc:sldMkLst>
          <pc:docMk/>
          <pc:sldMk cId="4187900748" sldId="370"/>
        </pc:sldMkLst>
        <pc:spChg chg="mod">
          <ac:chgData name="Fleming, Anthony" userId="455f702c-7e98-491d-b6e7-8f8e9fe1c01e" providerId="ADAL" clId="{2DD1BC83-D03F-45E4-AB49-813A149B37EA}" dt="2025-01-15T08:33:14.639" v="1427" actId="20577"/>
          <ac:spMkLst>
            <pc:docMk/>
            <pc:sldMk cId="4187900748" sldId="370"/>
            <ac:spMk id="7" creationId="{1A7375D1-BA44-A011-5D55-4BC4E7C9986B}"/>
          </ac:spMkLst>
        </pc:spChg>
      </pc:sldChg>
      <pc:sldChg chg="modSp mod">
        <pc:chgData name="Fleming, Anthony" userId="455f702c-7e98-491d-b6e7-8f8e9fe1c01e" providerId="ADAL" clId="{2DD1BC83-D03F-45E4-AB49-813A149B37EA}" dt="2025-01-15T08:26:49.053" v="1008" actId="20577"/>
        <pc:sldMkLst>
          <pc:docMk/>
          <pc:sldMk cId="385024247" sldId="460"/>
        </pc:sldMkLst>
        <pc:graphicFrameChg chg="modGraphic">
          <ac:chgData name="Fleming, Anthony" userId="455f702c-7e98-491d-b6e7-8f8e9fe1c01e" providerId="ADAL" clId="{2DD1BC83-D03F-45E4-AB49-813A149B37EA}" dt="2025-01-15T08:26:49.053" v="1008" actId="20577"/>
          <ac:graphicFrameMkLst>
            <pc:docMk/>
            <pc:sldMk cId="385024247" sldId="460"/>
            <ac:graphicFrameMk id="4" creationId="{24555603-F9DE-572D-CB62-967FA7A021FD}"/>
          </ac:graphicFrameMkLst>
        </pc:graphicFrameChg>
      </pc:sldChg>
      <pc:sldChg chg="modSp mod">
        <pc:chgData name="Fleming, Anthony" userId="455f702c-7e98-491d-b6e7-8f8e9fe1c01e" providerId="ADAL" clId="{2DD1BC83-D03F-45E4-AB49-813A149B37EA}" dt="2025-01-15T08:15:48.891" v="110" actId="20577"/>
        <pc:sldMkLst>
          <pc:docMk/>
          <pc:sldMk cId="3030658269" sldId="464"/>
        </pc:sldMkLst>
        <pc:spChg chg="mod">
          <ac:chgData name="Fleming, Anthony" userId="455f702c-7e98-491d-b6e7-8f8e9fe1c01e" providerId="ADAL" clId="{2DD1BC83-D03F-45E4-AB49-813A149B37EA}" dt="2025-01-15T08:15:48.891" v="110" actId="20577"/>
          <ac:spMkLst>
            <pc:docMk/>
            <pc:sldMk cId="3030658269" sldId="464"/>
            <ac:spMk id="7" creationId="{00000000-0000-0000-0000-000000000000}"/>
          </ac:spMkLst>
        </pc:spChg>
      </pc:sldChg>
      <pc:sldChg chg="modSp mod">
        <pc:chgData name="Fleming, Anthony" userId="455f702c-7e98-491d-b6e7-8f8e9fe1c01e" providerId="ADAL" clId="{2DD1BC83-D03F-45E4-AB49-813A149B37EA}" dt="2025-01-15T08:27:09.146" v="1015" actId="20577"/>
        <pc:sldMkLst>
          <pc:docMk/>
          <pc:sldMk cId="2825149530" sldId="561"/>
        </pc:sldMkLst>
        <pc:graphicFrameChg chg="modGraphic">
          <ac:chgData name="Fleming, Anthony" userId="455f702c-7e98-491d-b6e7-8f8e9fe1c01e" providerId="ADAL" clId="{2DD1BC83-D03F-45E4-AB49-813A149B37EA}" dt="2025-01-15T08:27:09.146" v="1015" actId="20577"/>
          <ac:graphicFrameMkLst>
            <pc:docMk/>
            <pc:sldMk cId="2825149530" sldId="561"/>
            <ac:graphicFrameMk id="5" creationId="{6781518E-7A2F-297E-D9B3-5530F548202C}"/>
          </ac:graphicFrameMkLst>
        </pc:graphicFrameChg>
      </pc:sldChg>
      <pc:sldChg chg="del">
        <pc:chgData name="Fleming, Anthony" userId="455f702c-7e98-491d-b6e7-8f8e9fe1c01e" providerId="ADAL" clId="{2DD1BC83-D03F-45E4-AB49-813A149B37EA}" dt="2025-01-15T08:32:31.911" v="1236" actId="47"/>
        <pc:sldMkLst>
          <pc:docMk/>
          <pc:sldMk cId="1032921909" sldId="563"/>
        </pc:sldMkLst>
      </pc:sldChg>
      <pc:sldChg chg="delSp modSp mod ord">
        <pc:chgData name="Fleming, Anthony" userId="455f702c-7e98-491d-b6e7-8f8e9fe1c01e" providerId="ADAL" clId="{2DD1BC83-D03F-45E4-AB49-813A149B37EA}" dt="2025-01-15T08:28:17.954" v="1147" actId="20577"/>
        <pc:sldMkLst>
          <pc:docMk/>
          <pc:sldMk cId="2637954884" sldId="564"/>
        </pc:sldMkLst>
        <pc:spChg chg="mod">
          <ac:chgData name="Fleming, Anthony" userId="455f702c-7e98-491d-b6e7-8f8e9fe1c01e" providerId="ADAL" clId="{2DD1BC83-D03F-45E4-AB49-813A149B37EA}" dt="2025-01-15T08:17:16.603" v="222" actId="14100"/>
          <ac:spMkLst>
            <pc:docMk/>
            <pc:sldMk cId="2637954884" sldId="564"/>
            <ac:spMk id="2" creationId="{00000000-0000-0000-0000-000000000000}"/>
          </ac:spMkLst>
        </pc:spChg>
        <pc:spChg chg="mod">
          <ac:chgData name="Fleming, Anthony" userId="455f702c-7e98-491d-b6e7-8f8e9fe1c01e" providerId="ADAL" clId="{2DD1BC83-D03F-45E4-AB49-813A149B37EA}" dt="2025-01-15T08:28:17.954" v="1147" actId="20577"/>
          <ac:spMkLst>
            <pc:docMk/>
            <pc:sldMk cId="2637954884" sldId="564"/>
            <ac:spMk id="3" creationId="{996DFE00-C3B2-E3BE-6A5A-BB88F02F01AA}"/>
          </ac:spMkLst>
        </pc:spChg>
      </pc:sldChg>
      <pc:sldChg chg="add del">
        <pc:chgData name="Fleming, Anthony" userId="455f702c-7e98-491d-b6e7-8f8e9fe1c01e" providerId="ADAL" clId="{2DD1BC83-D03F-45E4-AB49-813A149B37EA}" dt="2025-01-15T08:28:52.692" v="1165" actId="47"/>
        <pc:sldMkLst>
          <pc:docMk/>
          <pc:sldMk cId="164553539" sldId="584"/>
        </pc:sldMkLst>
      </pc:sldChg>
      <pc:sldChg chg="addSp delSp modSp add mod">
        <pc:chgData name="Fleming, Anthony" userId="455f702c-7e98-491d-b6e7-8f8e9fe1c01e" providerId="ADAL" clId="{2DD1BC83-D03F-45E4-AB49-813A149B37EA}" dt="2025-01-15T08:24:47.635" v="849" actId="1076"/>
        <pc:sldMkLst>
          <pc:docMk/>
          <pc:sldMk cId="3889749867" sldId="585"/>
        </pc:sldMkLst>
        <pc:spChg chg="add mod">
          <ac:chgData name="Fleming, Anthony" userId="455f702c-7e98-491d-b6e7-8f8e9fe1c01e" providerId="ADAL" clId="{2DD1BC83-D03F-45E4-AB49-813A149B37EA}" dt="2025-01-15T08:23:52.347" v="839"/>
          <ac:spMkLst>
            <pc:docMk/>
            <pc:sldMk cId="3889749867" sldId="585"/>
            <ac:spMk id="6" creationId="{70BB58F1-6509-9DC9-274F-D44ABBB0BF86}"/>
          </ac:spMkLst>
        </pc:spChg>
        <pc:picChg chg="add mod modCrop">
          <ac:chgData name="Fleming, Anthony" userId="455f702c-7e98-491d-b6e7-8f8e9fe1c01e" providerId="ADAL" clId="{2DD1BC83-D03F-45E4-AB49-813A149B37EA}" dt="2025-01-15T08:24:47.635" v="849" actId="1076"/>
          <ac:picMkLst>
            <pc:docMk/>
            <pc:sldMk cId="3889749867" sldId="585"/>
            <ac:picMk id="4" creationId="{7E3D64F6-3340-1DAF-9B31-1DDC371B72B2}"/>
          </ac:picMkLst>
        </pc:picChg>
        <pc:picChg chg="add mod modCrop">
          <ac:chgData name="Fleming, Anthony" userId="455f702c-7e98-491d-b6e7-8f8e9fe1c01e" providerId="ADAL" clId="{2DD1BC83-D03F-45E4-AB49-813A149B37EA}" dt="2025-01-15T08:24:41.458" v="847" actId="1076"/>
          <ac:picMkLst>
            <pc:docMk/>
            <pc:sldMk cId="3889749867" sldId="585"/>
            <ac:picMk id="5" creationId="{F55DCC13-703D-4A1D-0C79-DDC354BE590E}"/>
          </ac:picMkLst>
        </pc:picChg>
      </pc:sldChg>
      <pc:sldChg chg="modSp add del mod ord">
        <pc:chgData name="Fleming, Anthony" userId="455f702c-7e98-491d-b6e7-8f8e9fe1c01e" providerId="ADAL" clId="{2DD1BC83-D03F-45E4-AB49-813A149B37EA}" dt="2025-01-22T16:18:27.275" v="1428" actId="47"/>
        <pc:sldMkLst>
          <pc:docMk/>
          <pc:sldMk cId="26252582" sldId="586"/>
        </pc:sldMkLst>
      </pc:sldChg>
      <pc:sldMasterChg chg="delSldLayout">
        <pc:chgData name="Fleming, Anthony" userId="455f702c-7e98-491d-b6e7-8f8e9fe1c01e" providerId="ADAL" clId="{2DD1BC83-D03F-45E4-AB49-813A149B37EA}" dt="2025-01-15T08:32:41.958" v="1238" actId="47"/>
        <pc:sldMasterMkLst>
          <pc:docMk/>
          <pc:sldMasterMk cId="2459823146" sldId="2147483648"/>
        </pc:sldMasterMkLst>
        <pc:sldLayoutChg chg="del">
          <pc:chgData name="Fleming, Anthony" userId="455f702c-7e98-491d-b6e7-8f8e9fe1c01e" providerId="ADAL" clId="{2DD1BC83-D03F-45E4-AB49-813A149B37EA}" dt="2025-01-15T08:32:41.958" v="1238" actId="47"/>
          <pc:sldLayoutMkLst>
            <pc:docMk/>
            <pc:sldMasterMk cId="2459823146" sldId="2147483648"/>
            <pc:sldLayoutMk cId="285907916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9D810-98D5-4334-9E79-F427F242D28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7D6B-8C1F-415B-BF6C-79BFB5A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8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9:29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C26CA-C025-4F54-A08C-495ADD0B380F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F833-0F95-41D9-B8D5-F234957C8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9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075E9-2D36-4723-B114-7B8140DC685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075E9-2D36-4723-B114-7B8140DC685E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BB876-F579-2705-3E07-E7A9F919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2B7F7-542F-A709-49E9-8F52D8847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48167-B151-8A56-4732-9134EE74C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B8851-468B-C86E-93F6-7B3BE93A7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4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8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8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8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F833-0F95-41D9-B8D5-F234957C89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2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5458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ea typeface="ＭＳ Ｐゴシック" pitchFamily="1" charset="-128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ea typeface="ＭＳ Ｐゴシック" pitchFamily="1" charset="-128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ea typeface="ＭＳ Ｐゴシック" pitchFamily="1" charset="-128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ea typeface="ＭＳ Ｐゴシック" pitchFamily="1" charset="-128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9699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6367151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1773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7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fleming@wjec.co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mailto:Davodr.jones@wjec.co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customXml" Target="../ink/ink16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customXml" Target="../ink/ink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6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customXml" Target="../ink/ink1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duqas.co.uk/media/cjhnn0jy/geogshots-ao3.pptx" TargetMode="External"/><Relationship Id="rId5" Type="http://schemas.openxmlformats.org/officeDocument/2006/relationships/customXml" Target="../ink/ink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270" y="1098550"/>
            <a:ext cx="817946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Geog CPD Hampshire - Jan 25.</a:t>
            </a:r>
          </a:p>
          <a:p>
            <a:pPr>
              <a:lnSpc>
                <a:spcPct val="80000"/>
              </a:lnSpc>
            </a:pPr>
            <a:endParaRPr lang="en-US" sz="32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rgbClr val="F7B385"/>
                </a:solidFill>
                <a:latin typeface="Gotham Rounded Book"/>
                <a:cs typeface="Gotham Rounded Book"/>
              </a:rPr>
              <a:t>Ant Fleming</a:t>
            </a:r>
          </a:p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rgbClr val="F7B385"/>
                </a:solidFill>
                <a:latin typeface="Gotham Rounded Book"/>
                <a:cs typeface="Gotham Rounded Book"/>
                <a:hlinkClick r:id="rId3"/>
              </a:rPr>
              <a:t>anthony.fleming@wjec.co.uk</a:t>
            </a:r>
            <a:endParaRPr lang="en-US" sz="3200" kern="1100" spc="-3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endParaRPr lang="en-US" sz="3200" kern="1100" spc="-3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rgbClr val="F7B385"/>
                </a:solidFill>
                <a:latin typeface="Gotham Rounded Book"/>
                <a:cs typeface="Gotham Rounded Book"/>
              </a:rPr>
              <a:t>David Jones</a:t>
            </a:r>
          </a:p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rgbClr val="F7B385"/>
                </a:solidFill>
                <a:latin typeface="Gotham Rounded Book"/>
                <a:cs typeface="Gotham Rounded Book"/>
                <a:hlinkClick r:id="rId4"/>
              </a:rPr>
              <a:t>Davidr.jones@wjec.co.uk</a:t>
            </a:r>
            <a:endParaRPr lang="en-US" sz="3200" kern="1100" spc="-3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endParaRPr lang="en-US" sz="3200" kern="1100" spc="-3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9932" y="157844"/>
            <a:ext cx="5164137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Using the resources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B0A085-B8C9-8D02-026B-56F471B8F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231" y="1535204"/>
            <a:ext cx="6599537" cy="49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9932" y="157844"/>
            <a:ext cx="5164137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Using the resources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A71F8E-EB9A-3F80-23F6-4CE85B26E7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23" t="8385" r="32623" b="6964"/>
          <a:stretch/>
        </p:blipFill>
        <p:spPr>
          <a:xfrm>
            <a:off x="315685" y="1008759"/>
            <a:ext cx="4697186" cy="56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5556" y="1552352"/>
            <a:ext cx="43128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1100" spc="-30" dirty="0">
                <a:solidFill>
                  <a:schemeClr val="bg1"/>
                </a:solidFill>
                <a:latin typeface="Gotham Rounded Book"/>
                <a:ea typeface="ＭＳ Ｐゴシック" pitchFamily="1" charset="-128"/>
                <a:cs typeface="Gotham Rounded Book"/>
              </a:rPr>
              <a:t>Exemplar responses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6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BF1D7-C8BA-ACC6-79C1-5C5B89CC8A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2063173" cy="1382939"/>
          </a:xfrm>
        </p:spPr>
        <p:txBody>
          <a:bodyPr>
            <a:normAutofit/>
          </a:bodyPr>
          <a:lstStyle/>
          <a:p>
            <a:r>
              <a:rPr lang="en-GB" sz="1600" dirty="0"/>
              <a:t>Spec A Comp 1</a:t>
            </a:r>
          </a:p>
          <a:p>
            <a:endParaRPr lang="en-GB" sz="1600" dirty="0"/>
          </a:p>
          <a:p>
            <a:r>
              <a:rPr lang="en-GB" sz="1600" dirty="0"/>
              <a:t>Q1e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3EE48-32DB-163D-87BD-89B77B63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8" y="2296392"/>
            <a:ext cx="4623320" cy="203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41516-21BF-E577-B147-F43445E2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7" y="665800"/>
            <a:ext cx="4156363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E9B84-8A48-C912-2C10-AB3BA9CE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45" y="1234250"/>
            <a:ext cx="5359467" cy="55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3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271F3E-802E-27A7-4D13-864276149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1923143" cy="1633311"/>
          </a:xfrm>
        </p:spPr>
        <p:txBody>
          <a:bodyPr>
            <a:normAutofit/>
          </a:bodyPr>
          <a:lstStyle/>
          <a:p>
            <a:r>
              <a:rPr lang="en-GB" sz="1600" dirty="0"/>
              <a:t>Spec A Comp 1</a:t>
            </a:r>
          </a:p>
          <a:p>
            <a:endParaRPr lang="en-GB" sz="1600" dirty="0"/>
          </a:p>
          <a:p>
            <a:r>
              <a:rPr lang="en-GB" sz="1600" dirty="0"/>
              <a:t>Q4c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A388F-5F3E-3101-228C-57FB06C9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09" y="951988"/>
            <a:ext cx="4023709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7E5C2B-9F0B-08C0-402A-6A0803C2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5" y="945771"/>
            <a:ext cx="4206605" cy="227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0EBFF-171E-DA11-4C90-62E4A0177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4"/>
          <a:stretch/>
        </p:blipFill>
        <p:spPr>
          <a:xfrm>
            <a:off x="4408713" y="3075066"/>
            <a:ext cx="4055309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1811E-6B81-4D35-5E4A-0ED7EC259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1" y="1044575"/>
            <a:ext cx="2281382" cy="1350282"/>
          </a:xfrm>
        </p:spPr>
        <p:txBody>
          <a:bodyPr>
            <a:normAutofit/>
          </a:bodyPr>
          <a:lstStyle/>
          <a:p>
            <a:r>
              <a:rPr lang="en-GB" sz="1600" dirty="0"/>
              <a:t>Spec A Comp 2</a:t>
            </a:r>
          </a:p>
          <a:p>
            <a:endParaRPr lang="en-GB" sz="1600" dirty="0"/>
          </a:p>
          <a:p>
            <a:r>
              <a:rPr lang="en-GB" sz="1600" dirty="0"/>
              <a:t>Q4b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9E988-CA5F-497E-EF5D-5E8B330C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08" y="411218"/>
            <a:ext cx="4419983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2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E28D3-A2E8-5C97-F701-27D59BBD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8" y="2578266"/>
            <a:ext cx="4282811" cy="149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A419D-95EE-69C7-A651-29603749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13" y="768727"/>
            <a:ext cx="4008467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6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FE09D5-A273-7903-EB39-D2B34EDA7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1751445" cy="1426482"/>
          </a:xfrm>
        </p:spPr>
        <p:txBody>
          <a:bodyPr>
            <a:normAutofit/>
          </a:bodyPr>
          <a:lstStyle/>
          <a:p>
            <a:r>
              <a:rPr lang="en-GB" sz="1600" dirty="0"/>
              <a:t>Spec A Comp 2</a:t>
            </a:r>
          </a:p>
          <a:p>
            <a:endParaRPr lang="en-GB" sz="1600" dirty="0"/>
          </a:p>
          <a:p>
            <a:r>
              <a:rPr lang="en-GB" sz="1600" dirty="0"/>
              <a:t>Q3b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FF6BE-F8D5-D9DD-2FB2-6610FA67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27" y="590294"/>
            <a:ext cx="4305673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D93BB96-2127-7194-D094-A81150BE4039}"/>
              </a:ext>
            </a:extLst>
          </p:cNvPr>
          <p:cNvSpPr txBox="1">
            <a:spLocks/>
          </p:cNvSpPr>
          <p:nvPr/>
        </p:nvSpPr>
        <p:spPr>
          <a:xfrm>
            <a:off x="2899966" y="157844"/>
            <a:ext cx="3344068" cy="53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Contents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375D1-BA44-A011-5D55-4BC4E7C9986B}"/>
              </a:ext>
            </a:extLst>
          </p:cNvPr>
          <p:cNvSpPr/>
          <p:nvPr/>
        </p:nvSpPr>
        <p:spPr>
          <a:xfrm>
            <a:off x="1385905" y="1720840"/>
            <a:ext cx="63721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000000"/>
                </a:solidFill>
                <a:ea typeface="Aptos" panose="020B0004020202020204" pitchFamily="34" charset="0"/>
              </a:rPr>
              <a:t>H</a:t>
            </a:r>
            <a:r>
              <a:rPr lang="en-GB" sz="1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ow important it is to use case studies in the longer answers?</a:t>
            </a:r>
            <a:endParaRPr lang="en-GB" dirty="0"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Use the mark scheme – 8 markers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Use the mark scheme – 12 markers.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Command Words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Support with Component 3, part A and B </a:t>
            </a:r>
            <a:endParaRPr lang="en-GB" dirty="0"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Use of resources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Geog Shots – AO3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Geog shots – assess, to what extent, etc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GB" dirty="0">
                <a:ea typeface="Calibri"/>
                <a:cs typeface="Times New Roman"/>
              </a:rPr>
              <a:t>Exemplar answers</a:t>
            </a:r>
            <a:endParaRPr lang="en-GB" sz="1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GB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90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2AF68-DEA7-E695-1226-7FAD0C10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8" y="311311"/>
            <a:ext cx="4473328" cy="1981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7B674-5EF9-7F85-8C8C-7351BCBA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136" y="2292683"/>
            <a:ext cx="458763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76662-F892-9486-90F2-878073074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1781629" cy="1589768"/>
          </a:xfrm>
        </p:spPr>
        <p:txBody>
          <a:bodyPr>
            <a:normAutofit/>
          </a:bodyPr>
          <a:lstStyle/>
          <a:p>
            <a:r>
              <a:rPr lang="en-GB" sz="1600" dirty="0"/>
              <a:t>Spec B Comp 1</a:t>
            </a:r>
          </a:p>
          <a:p>
            <a:endParaRPr lang="en-GB" sz="1600" dirty="0"/>
          </a:p>
          <a:p>
            <a:r>
              <a:rPr lang="en-GB" sz="1600" dirty="0"/>
              <a:t>Q1d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5C479-FE57-8732-2C2F-A10480A3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9" y="354063"/>
            <a:ext cx="4889816" cy="6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6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25C83-D3F4-A9EF-9127-8F2BD4EB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87" y="258349"/>
            <a:ext cx="4427604" cy="289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92A09-F51C-F5CA-9284-1F6BF6E7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67" y="3061708"/>
            <a:ext cx="4663844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9EC5-EBDE-FFF6-E092-F0EDBCBAD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1841499" cy="1138011"/>
          </a:xfrm>
        </p:spPr>
        <p:txBody>
          <a:bodyPr>
            <a:noAutofit/>
          </a:bodyPr>
          <a:lstStyle/>
          <a:p>
            <a:r>
              <a:rPr lang="en-GB" sz="1600" dirty="0"/>
              <a:t>Spec B Comp 1</a:t>
            </a:r>
          </a:p>
          <a:p>
            <a:endParaRPr lang="en-GB" sz="1600" dirty="0"/>
          </a:p>
          <a:p>
            <a:r>
              <a:rPr lang="en-GB" sz="1600" dirty="0"/>
              <a:t>Q3d</a:t>
            </a:r>
          </a:p>
          <a:p>
            <a:endParaRPr lang="en-GB" sz="1600" dirty="0"/>
          </a:p>
          <a:p>
            <a:r>
              <a:rPr lang="en-GB" sz="1600" dirty="0"/>
              <a:t>8/8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78117-899F-21F4-116F-7721795A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01" y="196480"/>
            <a:ext cx="4783817" cy="64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2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36163-082B-796D-3861-B6870517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33" y="812822"/>
            <a:ext cx="4549534" cy="2156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0E1CB-769D-D190-D546-89F07A7C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95" y="3211692"/>
            <a:ext cx="4610500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73578-D12C-1A25-FCE1-5F81AAF5F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1895929" cy="1328511"/>
          </a:xfrm>
        </p:spPr>
        <p:txBody>
          <a:bodyPr>
            <a:noAutofit/>
          </a:bodyPr>
          <a:lstStyle/>
          <a:p>
            <a:r>
              <a:rPr lang="en-GB" sz="1600" dirty="0"/>
              <a:t>Spec B - Comp 2 </a:t>
            </a:r>
          </a:p>
          <a:p>
            <a:endParaRPr lang="en-GB" sz="1600" dirty="0"/>
          </a:p>
          <a:p>
            <a:r>
              <a:rPr lang="en-GB" sz="1600" dirty="0"/>
              <a:t>Part C (12 marks)</a:t>
            </a:r>
          </a:p>
          <a:p>
            <a:endParaRPr lang="en-GB" sz="1600" dirty="0"/>
          </a:p>
          <a:p>
            <a:r>
              <a:rPr lang="en-GB" sz="1600" dirty="0"/>
              <a:t>12/12, 4 SPAG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7BCB6-35E7-FDB8-54C7-44C387C4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81" y="510287"/>
            <a:ext cx="4206605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9C9011-10F3-5EBE-7B3F-3616DC5D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8814" cy="6646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E09F7-8604-7369-CD48-809272766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14" y="459819"/>
            <a:ext cx="4244708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1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6D3E8-AFFC-DED1-4D02-1518F58A38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2380343" cy="1046163"/>
          </a:xfrm>
        </p:spPr>
        <p:txBody>
          <a:bodyPr>
            <a:noAutofit/>
          </a:bodyPr>
          <a:lstStyle/>
          <a:p>
            <a:r>
              <a:rPr lang="en-GB" sz="1600" dirty="0"/>
              <a:t>Comp 3 </a:t>
            </a:r>
          </a:p>
          <a:p>
            <a:endParaRPr lang="en-GB" sz="1600" dirty="0"/>
          </a:p>
          <a:p>
            <a:r>
              <a:rPr lang="en-GB" sz="1600" dirty="0"/>
              <a:t>Part C (12 marks)</a:t>
            </a:r>
          </a:p>
          <a:p>
            <a:endParaRPr lang="en-GB" sz="1600" dirty="0"/>
          </a:p>
          <a:p>
            <a:r>
              <a:rPr lang="en-GB" sz="1600" dirty="0"/>
              <a:t>12/12, 4 SPAG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1901E-0FCA-423D-D045-ADCC91CC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12" y="527249"/>
            <a:ext cx="4343776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3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A509B-707F-17CD-84B9-6A415E917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A3F3-25BD-E0BA-F3B2-A681C0A9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"/>
            <a:ext cx="4644736" cy="659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63213-C49D-A954-3C90-F12548F71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435224" cy="66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241" y="1552352"/>
            <a:ext cx="341151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1100" spc="-30" dirty="0">
                <a:solidFill>
                  <a:schemeClr val="bg1"/>
                </a:solidFill>
                <a:latin typeface="Gotham Rounded Book"/>
                <a:ea typeface="ＭＳ Ｐゴシック" pitchFamily="1" charset="-128"/>
                <a:cs typeface="Gotham Rounded Book"/>
              </a:rPr>
              <a:t>Any questions?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9932" y="157844"/>
            <a:ext cx="5482343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Case Studies in 8 and 12 mark questions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6DFE00-C3B2-E3BE-6A5A-BB88F02F01AA}"/>
              </a:ext>
            </a:extLst>
          </p:cNvPr>
          <p:cNvSpPr/>
          <p:nvPr/>
        </p:nvSpPr>
        <p:spPr>
          <a:xfrm>
            <a:off x="488677" y="1188098"/>
            <a:ext cx="80418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questions, where relevant, most good responses of  6 marks or more will have some “wider geographical knowledge” included.</a:t>
            </a:r>
          </a:p>
          <a:p>
            <a:pPr>
              <a:spcAft>
                <a:spcPts val="0"/>
              </a:spcAft>
            </a:pPr>
            <a:endParaRPr lang="en-GB" dirty="0">
              <a:latin typeface="Aptos" panose="020B000402020202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ptos" panose="020B0004020202020204" pitchFamily="34" charset="0"/>
                <a:ea typeface="Calibri"/>
                <a:cs typeface="Times New Roman"/>
              </a:rPr>
              <a:t>This could be in the form of:</a:t>
            </a:r>
          </a:p>
          <a:p>
            <a:pPr>
              <a:spcAft>
                <a:spcPts val="0"/>
              </a:spcAft>
            </a:pPr>
            <a:endParaRPr lang="en-GB" dirty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Times New Roman"/>
              </a:rPr>
              <a:t>This is like __________ where they did this, this and this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Times New Roman"/>
              </a:rPr>
              <a:t>A similar scheme is _________________________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Times New Roman"/>
              </a:rPr>
              <a:t>In class we learn about _________________________</a:t>
            </a:r>
          </a:p>
          <a:p>
            <a:pPr>
              <a:spcAft>
                <a:spcPts val="0"/>
              </a:spcAft>
            </a:pP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It doesn’t have to be a massive amount. It has to be relevant, named, referred to and not implied.</a:t>
            </a:r>
          </a:p>
          <a:p>
            <a:pPr>
              <a:spcAft>
                <a:spcPts val="0"/>
              </a:spcAft>
            </a:pPr>
            <a:endParaRPr lang="en-GB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For example – next slide please..</a:t>
            </a:r>
          </a:p>
        </p:txBody>
      </p:sp>
    </p:spTree>
    <p:extLst>
      <p:ext uri="{BB962C8B-B14F-4D97-AF65-F5344CB8AC3E}">
        <p14:creationId xmlns:p14="http://schemas.microsoft.com/office/powerpoint/2010/main" val="26379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C05AF-8F5B-708B-8381-1652C8C8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92175-2214-2C08-115C-FCBC295D81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9932" y="157844"/>
            <a:ext cx="5482343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Case Studies in 8 and 12 mark questions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4B096-A0C3-3B99-C049-29A671FF58C3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68F139-608F-FA29-DFDA-BAF2EC4344CB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68F139-608F-FA29-DFDA-BAF2EC4344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DFDB89-5C49-B539-EA42-5F49BBA4075D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DFDB89-5C49-B539-EA42-5F49BBA407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3D64F6-3340-1DAF-9B31-1DDC371B72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118" b="42018"/>
          <a:stretch/>
        </p:blipFill>
        <p:spPr>
          <a:xfrm>
            <a:off x="1574661" y="2465454"/>
            <a:ext cx="6312883" cy="3541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DCC13-703D-4A1D-0C79-DDC354BE59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0763"/>
          <a:stretch/>
        </p:blipFill>
        <p:spPr>
          <a:xfrm>
            <a:off x="1281045" y="1511159"/>
            <a:ext cx="6258548" cy="55168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0BB58F1-6509-9DC9-274F-D44ABBB0BF86}"/>
              </a:ext>
            </a:extLst>
          </p:cNvPr>
          <p:cNvSpPr txBox="1">
            <a:spLocks/>
          </p:cNvSpPr>
          <p:nvPr/>
        </p:nvSpPr>
        <p:spPr>
          <a:xfrm>
            <a:off x="368300" y="1044575"/>
            <a:ext cx="2063173" cy="138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E753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Spec A Comp 1</a:t>
            </a:r>
          </a:p>
          <a:p>
            <a:endParaRPr lang="en-GB" sz="1600"/>
          </a:p>
          <a:p>
            <a:r>
              <a:rPr lang="en-GB" sz="1600"/>
              <a:t>Q1e</a:t>
            </a:r>
          </a:p>
          <a:p>
            <a:endParaRPr lang="en-GB" sz="1600"/>
          </a:p>
          <a:p>
            <a:r>
              <a:rPr lang="en-GB" sz="1600"/>
              <a:t>8/8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4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755220" y="157844"/>
            <a:ext cx="3633560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Use the mark scheme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6DFE00-C3B2-E3BE-6A5A-BB88F02F01AA}"/>
              </a:ext>
            </a:extLst>
          </p:cNvPr>
          <p:cNvSpPr/>
          <p:nvPr/>
        </p:nvSpPr>
        <p:spPr>
          <a:xfrm>
            <a:off x="345622" y="1003432"/>
            <a:ext cx="845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Understanding of the mark scheme is vital if students are to be clear about what is expected in a good answer. A method could be to simplify it like the example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555603-F9DE-572D-CB62-967FA7A02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7280"/>
              </p:ext>
            </p:extLst>
          </p:nvPr>
        </p:nvGraphicFramePr>
        <p:xfrm>
          <a:off x="345622" y="1790491"/>
          <a:ext cx="8452756" cy="4895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6791">
                  <a:extLst>
                    <a:ext uri="{9D8B030D-6E8A-4147-A177-3AD203B41FA5}">
                      <a16:colId xmlns:a16="http://schemas.microsoft.com/office/drawing/2014/main" val="4227846971"/>
                    </a:ext>
                  </a:extLst>
                </a:gridCol>
                <a:gridCol w="555395">
                  <a:extLst>
                    <a:ext uri="{9D8B030D-6E8A-4147-A177-3AD203B41FA5}">
                      <a16:colId xmlns:a16="http://schemas.microsoft.com/office/drawing/2014/main" val="1925682753"/>
                    </a:ext>
                  </a:extLst>
                </a:gridCol>
                <a:gridCol w="3665285">
                  <a:extLst>
                    <a:ext uri="{9D8B030D-6E8A-4147-A177-3AD203B41FA5}">
                      <a16:colId xmlns:a16="http://schemas.microsoft.com/office/drawing/2014/main" val="1372541302"/>
                    </a:ext>
                  </a:extLst>
                </a:gridCol>
                <a:gridCol w="3665285">
                  <a:extLst>
                    <a:ext uri="{9D8B030D-6E8A-4147-A177-3AD203B41FA5}">
                      <a16:colId xmlns:a16="http://schemas.microsoft.com/office/drawing/2014/main" val="51578125"/>
                    </a:ext>
                  </a:extLst>
                </a:gridCol>
              </a:tblGrid>
              <a:tr h="1491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Band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Mark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Band descriptor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mark scheme</a:t>
                      </a: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1559120109"/>
                  </a:ext>
                </a:extLst>
              </a:tr>
              <a:tr h="13585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7-8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Exceptional application of knowledge and understanding.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Comprehensive chain(s) of reasoning provide sophisticated response.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Balanced and coherent appraisal draws together wider understanding of both advantages and disadvantages.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Clear evidence of analysis.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Clear indication of a detailed level of agreement/disagreement with the statement.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clear decision is made and fully justified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 is throughout the answer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knowledge is clear and well used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Chains of reasoning are detailed and fully expanded.</a:t>
                      </a: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3159589068"/>
                  </a:ext>
                </a:extLst>
              </a:tr>
              <a:tr h="12235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5-6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Thorough application of knowledge and understanding.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Relevant chain(s) of reasoning provide detailed/elaborated analysis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Wider geographical understanding of both advantages and disadvantages but may not be balanced.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Evidence of analysis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There is a discussion of a level of agreement/disagreement with the statement.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 is obvious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reasoned decision has been made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Links to your own knowledge is clear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Chains of reasoning start to appear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the issue </a:t>
                      </a: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2090113453"/>
                  </a:ext>
                </a:extLst>
              </a:tr>
              <a:tr h="108842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3-4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Sound application of knowledge and understanding.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Some connections provide valid but limited analysis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Limited appraisal from wider geographical understanding to support points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May refer to just advantages or disadvantages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May be little evidence of agreement/disagreement. with statement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valid links made between the resource and the content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 sides of the issue briefly mentioned or inferred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real decision made</a:t>
                      </a: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1988670082"/>
                  </a:ext>
                </a:extLst>
              </a:tr>
              <a:tr h="5481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1-2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Some basic application of knowledge and understanding.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Limited and weak appraisal of the arguments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May be generic with little evidence of analysis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few comments linked to the content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basic understanding of the question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 from the resource box</a:t>
                      </a: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312025981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Award zero marks if answer is incorrect or wholly irrelevant.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5" marR="9665" marT="4832" marB="4832"/>
                </a:tc>
                <a:extLst>
                  <a:ext uri="{0D108BD9-81ED-4DB2-BD59-A6C34878D82A}">
                    <a16:rowId xmlns:a16="http://schemas.microsoft.com/office/drawing/2014/main" val="148345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2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755220" y="157844"/>
            <a:ext cx="3633560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Use the mark scheme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6DFE00-C3B2-E3BE-6A5A-BB88F02F01AA}"/>
              </a:ext>
            </a:extLst>
          </p:cNvPr>
          <p:cNvSpPr/>
          <p:nvPr/>
        </p:nvSpPr>
        <p:spPr>
          <a:xfrm>
            <a:off x="345622" y="1003432"/>
            <a:ext cx="845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Understanding of the mark scheme is vital if students are to be clear about what is expected in a good answer. A method could be to simplify it like the example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81518E-7A2F-297E-D9B3-5530F5482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98839"/>
              </p:ext>
            </p:extLst>
          </p:nvPr>
        </p:nvGraphicFramePr>
        <p:xfrm>
          <a:off x="166008" y="1699368"/>
          <a:ext cx="8811984" cy="48047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8953">
                  <a:extLst>
                    <a:ext uri="{9D8B030D-6E8A-4147-A177-3AD203B41FA5}">
                      <a16:colId xmlns:a16="http://schemas.microsoft.com/office/drawing/2014/main" val="1320855482"/>
                    </a:ext>
                  </a:extLst>
                </a:gridCol>
                <a:gridCol w="391543">
                  <a:extLst>
                    <a:ext uri="{9D8B030D-6E8A-4147-A177-3AD203B41FA5}">
                      <a16:colId xmlns:a16="http://schemas.microsoft.com/office/drawing/2014/main" val="1563053211"/>
                    </a:ext>
                  </a:extLst>
                </a:gridCol>
                <a:gridCol w="4015744">
                  <a:extLst>
                    <a:ext uri="{9D8B030D-6E8A-4147-A177-3AD203B41FA5}">
                      <a16:colId xmlns:a16="http://schemas.microsoft.com/office/drawing/2014/main" val="1785350429"/>
                    </a:ext>
                  </a:extLst>
                </a:gridCol>
                <a:gridCol w="4015744">
                  <a:extLst>
                    <a:ext uri="{9D8B030D-6E8A-4147-A177-3AD203B41FA5}">
                      <a16:colId xmlns:a16="http://schemas.microsoft.com/office/drawing/2014/main" val="830367869"/>
                    </a:ext>
                  </a:extLst>
                </a:gridCol>
              </a:tblGrid>
              <a:tr h="21209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Band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Mark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mark scheme</a:t>
                      </a:r>
                    </a:p>
                  </a:txBody>
                  <a:tcPr marL="10315" marR="10315" marT="5158" marB="5158" anchor="ctr"/>
                </a:tc>
                <a:extLst>
                  <a:ext uri="{0D108BD9-81ED-4DB2-BD59-A6C34878D82A}">
                    <a16:rowId xmlns:a16="http://schemas.microsoft.com/office/drawing/2014/main" val="1124347253"/>
                  </a:ext>
                </a:extLst>
              </a:tr>
              <a:tr h="14637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10-12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The candidate writes a comprehensive response that: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comprehensive analysis (argument/counterargument, differing reasons/viewpoints) addressing sustainability concepts.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may use a range of evidence in the Resource Folder and/or exam paper.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reaches a conclusion / decision that fully justifies why the agreement or disagreement has been reached.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addresses positive(s) and negative(s)/alternatives(s) in a balanced way.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applies wider geographical knowledge and understanding to effectively substantiate chain(s) of reasoning.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reasons are explained and backed up by opinions, resources or wider geographical understanding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used from the resource folder to back up the decision made / conclusion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Wider geographical understanding is obvious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Detailed chains of reasoning are obvious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positives and negatives are balanced.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extLst>
                  <a:ext uri="{0D108BD9-81ED-4DB2-BD59-A6C34878D82A}">
                    <a16:rowId xmlns:a16="http://schemas.microsoft.com/office/drawing/2014/main" val="3407511400"/>
                  </a:ext>
                </a:extLst>
              </a:tr>
              <a:tr h="14637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7-9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The candidate writes a detailed response that: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detailed analysis (reasons with elaboration and linkages/connections between reasons, breadth &amp; depth) which addresses sustainability concept.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may be supported by some evidence in the Resource Folder and/or exam paper.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reaches a decision that justifies in detail why the agreement or disagreement has been reached.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addresses specific positive(s) and negative(s)/alternative(s). Does not have to be balanced.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includes relevant chains of reasoning.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applies wider geographical knowledge and understanding to support reasoning.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reasons are explained and link ed to resources or wider geographical understanding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used from the resources folder to back up views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 is made which is backed up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Chains of reasoning are clear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positives and negatives are developed </a:t>
                      </a:r>
                    </a:p>
                  </a:txBody>
                  <a:tcPr marL="10315" marR="10315" marT="5158" marB="5158"/>
                </a:tc>
                <a:extLst>
                  <a:ext uri="{0D108BD9-81ED-4DB2-BD59-A6C34878D82A}">
                    <a16:rowId xmlns:a16="http://schemas.microsoft.com/office/drawing/2014/main" val="83941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14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755220" y="157844"/>
            <a:ext cx="3633560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Use the mark scheme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6DFE00-C3B2-E3BE-6A5A-BB88F02F01AA}"/>
              </a:ext>
            </a:extLst>
          </p:cNvPr>
          <p:cNvSpPr/>
          <p:nvPr/>
        </p:nvSpPr>
        <p:spPr>
          <a:xfrm>
            <a:off x="345622" y="1003432"/>
            <a:ext cx="845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Understanding of the mark scheme is vital if students are to be clear about what is expected in a good answer. A method could be to simplify it like the example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81518E-7A2F-297E-D9B3-5530F5482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8642"/>
              </p:ext>
            </p:extLst>
          </p:nvPr>
        </p:nvGraphicFramePr>
        <p:xfrm>
          <a:off x="299447" y="1699368"/>
          <a:ext cx="8545106" cy="40972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7173">
                  <a:extLst>
                    <a:ext uri="{9D8B030D-6E8A-4147-A177-3AD203B41FA5}">
                      <a16:colId xmlns:a16="http://schemas.microsoft.com/office/drawing/2014/main" val="1320855482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1563053211"/>
                    </a:ext>
                  </a:extLst>
                </a:gridCol>
                <a:gridCol w="3894124">
                  <a:extLst>
                    <a:ext uri="{9D8B030D-6E8A-4147-A177-3AD203B41FA5}">
                      <a16:colId xmlns:a16="http://schemas.microsoft.com/office/drawing/2014/main" val="1785350429"/>
                    </a:ext>
                  </a:extLst>
                </a:gridCol>
                <a:gridCol w="3894124">
                  <a:extLst>
                    <a:ext uri="{9D8B030D-6E8A-4147-A177-3AD203B41FA5}">
                      <a16:colId xmlns:a16="http://schemas.microsoft.com/office/drawing/2014/main" val="830367869"/>
                    </a:ext>
                  </a:extLst>
                </a:gridCol>
              </a:tblGrid>
              <a:tr h="27421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Band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Mark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mark scheme</a:t>
                      </a:r>
                    </a:p>
                  </a:txBody>
                  <a:tcPr marL="10315" marR="10315" marT="5158" marB="5158" anchor="ctr"/>
                </a:tc>
                <a:extLst>
                  <a:ext uri="{0D108BD9-81ED-4DB2-BD59-A6C34878D82A}">
                    <a16:rowId xmlns:a16="http://schemas.microsoft.com/office/drawing/2014/main" val="1124347253"/>
                  </a:ext>
                </a:extLst>
              </a:tr>
              <a:tr h="23777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4-6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The candidate writes a response that: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basic analysis (elaborated reasons) with some link to the concept of sustainability.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may be supported by occasional evidence in the Resource Folder and/or exam paper.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reaches a decision about why the agreement or disagreement has been reached addresses general positive(s) or negative(s)/alternative(s)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states some limited geographical knowledge/understanding.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reasons are explained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Links are made to the issue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used to back up an opinion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outside knowledge may be used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decision made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extLst>
                  <a:ext uri="{0D108BD9-81ED-4DB2-BD59-A6C34878D82A}">
                    <a16:rowId xmlns:a16="http://schemas.microsoft.com/office/drawing/2014/main" val="3503765745"/>
                  </a:ext>
                </a:extLst>
              </a:tr>
              <a:tr h="119553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1-3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The candidate writes a basic response that: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a simple but unsubstantiated decision.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uses / quotes mostly accurate information from the resource folder.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Simple statements.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conclusion mentioned but not developed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 from the resource booklet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 statements made with no explanation or evidence</a:t>
                      </a:r>
                    </a:p>
                  </a:txBody>
                  <a:tcPr marL="10315" marR="10315" marT="5158" marB="5158"/>
                </a:tc>
                <a:extLst>
                  <a:ext uri="{0D108BD9-81ED-4DB2-BD59-A6C34878D82A}">
                    <a16:rowId xmlns:a16="http://schemas.microsoft.com/office/drawing/2014/main" val="295269067"/>
                  </a:ext>
                </a:extLst>
              </a:tr>
              <a:tr h="24977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Award 0 marks if the answer is incorrect or wholly irrelevant.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5" marR="10315" marT="5158" marB="5158"/>
                </a:tc>
                <a:extLst>
                  <a:ext uri="{0D108BD9-81ED-4DB2-BD59-A6C34878D82A}">
                    <a16:rowId xmlns:a16="http://schemas.microsoft.com/office/drawing/2014/main" val="178139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15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9932" y="157844"/>
            <a:ext cx="5164137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Command words and what they mean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6DFE00-C3B2-E3BE-6A5A-BB88F02F01AA}"/>
              </a:ext>
            </a:extLst>
          </p:cNvPr>
          <p:cNvSpPr/>
          <p:nvPr/>
        </p:nvSpPr>
        <p:spPr>
          <a:xfrm>
            <a:off x="488497" y="1003432"/>
            <a:ext cx="816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Understanding what command words are likely to be used and what they mean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GB" dirty="0">
              <a:ea typeface="Calibri"/>
              <a:cs typeface="Times New Roman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F520A4-77F7-7E24-52CF-CCF47D5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76" y="1372764"/>
            <a:ext cx="5879048" cy="50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12781" y="157844"/>
            <a:ext cx="5118439" cy="53884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Structures – lots of different ways to approach the answer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4B87C-000A-B9C9-0E77-3A4F83C2B688}"/>
              </a:ext>
            </a:extLst>
          </p:cNvPr>
          <p:cNvGrpSpPr/>
          <p:nvPr/>
        </p:nvGrpSpPr>
        <p:grpSpPr>
          <a:xfrm>
            <a:off x="7015534" y="1479823"/>
            <a:ext cx="38160" cy="109440"/>
            <a:chOff x="7015534" y="1479823"/>
            <a:chExt cx="38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14:cNvPr>
                <p14:cNvContentPartPr/>
                <p14:nvPr/>
              </p14:nvContentPartPr>
              <p14:xfrm>
                <a:off x="7015534" y="147982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F35E03-0C57-8F65-ECD2-C3C93CE0E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6534" y="1470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14:cNvPr>
                <p14:cNvContentPartPr/>
                <p14:nvPr/>
              </p14:nvContentPartPr>
              <p14:xfrm>
                <a:off x="7053334" y="15889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B8D8B1-8CB3-B872-1A79-B3C4770ED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4334" y="15799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E267F0-3236-5D76-7BC2-47BA876B6401}"/>
              </a:ext>
            </a:extLst>
          </p:cNvPr>
          <p:cNvSpPr txBox="1"/>
          <p:nvPr/>
        </p:nvSpPr>
        <p:spPr>
          <a:xfrm>
            <a:off x="130628" y="1156657"/>
            <a:ext cx="6422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https://www.eduqas.co.uk/media/cjhnn0jy/geogshots-ao3.pptx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9CD29-7F2C-C5B6-1065-F1F66891AC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44" t="18430" r="10238"/>
          <a:stretch/>
        </p:blipFill>
        <p:spPr>
          <a:xfrm>
            <a:off x="922743" y="1812059"/>
            <a:ext cx="7298513" cy="47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3101"/>
      </p:ext>
    </p:extLst>
  </p:cSld>
  <p:clrMapOvr>
    <a:masterClrMapping/>
  </p:clrMapOvr>
</p:sld>
</file>

<file path=ppt/theme/theme1.xml><?xml version="1.0" encoding="utf-8"?>
<a:theme xmlns:a="http://schemas.openxmlformats.org/drawingml/2006/main" name="Eduq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duq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727D4FCB53446B3C57E3CF7D7E23D" ma:contentTypeVersion="8" ma:contentTypeDescription="Create a new document." ma:contentTypeScope="" ma:versionID="6c6304acede800ada32ca2377432d701">
  <xsd:schema xmlns:xsd="http://www.w3.org/2001/XMLSchema" xmlns:xs="http://www.w3.org/2001/XMLSchema" xmlns:p="http://schemas.microsoft.com/office/2006/metadata/properties" xmlns:ns2="f0933d7b-d03b-4868-8b28-7795c9f62939" xmlns:ns3="cf418b55-727c-4937-9021-b78218011dac" targetNamespace="http://schemas.microsoft.com/office/2006/metadata/properties" ma:root="true" ma:fieldsID="703bf671e0300bc4cf95aa3f03497432" ns2:_="" ns3:_="">
    <xsd:import namespace="f0933d7b-d03b-4868-8b28-7795c9f62939"/>
    <xsd:import namespace="cf418b55-727c-4937-9021-b78218011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33d7b-d03b-4868-8b28-7795c9f62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18b55-727c-4937-9021-b78218011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DE552B-BA00-49D6-8810-0DABF5744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33d7b-d03b-4868-8b28-7795c9f62939"/>
    <ds:schemaRef ds:uri="cf418b55-727c-4937-9021-b78218011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73DC8F-AB9D-4910-94BF-5076350377AD}">
  <ds:schemaRefs>
    <ds:schemaRef ds:uri="http://schemas.microsoft.com/office/2006/documentManagement/types"/>
    <ds:schemaRef ds:uri="f0933d7b-d03b-4868-8b28-7795c9f62939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cf418b55-727c-4937-9021-b78218011da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Eduqas PowerPoint Template</Template>
  <TotalTime>1167</TotalTime>
  <Words>1198</Words>
  <Application>Microsoft Office PowerPoint</Application>
  <PresentationFormat>On-screen Show (4:3)</PresentationFormat>
  <Paragraphs>207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Bliss-Light</vt:lpstr>
      <vt:lpstr>Calibri</vt:lpstr>
      <vt:lpstr>Gotham Rounded Book</vt:lpstr>
      <vt:lpstr>Symbol</vt:lpstr>
      <vt:lpstr>Eduqas PowerPoint Template</vt:lpstr>
      <vt:lpstr>1_Eduqas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Fleming, Anthony</cp:lastModifiedBy>
  <cp:revision>135</cp:revision>
  <cp:lastPrinted>2015-06-09T14:29:06Z</cp:lastPrinted>
  <dcterms:created xsi:type="dcterms:W3CDTF">2015-05-28T09:43:56Z</dcterms:created>
  <dcterms:modified xsi:type="dcterms:W3CDTF">2025-01-22T16:18:29Z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0x01010087B727D4FCB53446B3C57E3CF7D7E23D</vt:lpwstr>
  </property>
</Properties>
</file>